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647" r:id="rId2"/>
    <p:sldId id="549" r:id="rId3"/>
    <p:sldId id="649" r:id="rId4"/>
    <p:sldId id="589" r:id="rId5"/>
    <p:sldId id="590" r:id="rId6"/>
    <p:sldId id="591" r:id="rId7"/>
    <p:sldId id="592" r:id="rId8"/>
    <p:sldId id="648" r:id="rId9"/>
    <p:sldId id="650" r:id="rId10"/>
    <p:sldId id="651" r:id="rId11"/>
    <p:sldId id="652" r:id="rId12"/>
    <p:sldId id="653" r:id="rId13"/>
    <p:sldId id="496" r:id="rId14"/>
    <p:sldId id="497" r:id="rId15"/>
    <p:sldId id="498" r:id="rId16"/>
    <p:sldId id="615" r:id="rId17"/>
    <p:sldId id="507" r:id="rId18"/>
    <p:sldId id="525" r:id="rId19"/>
    <p:sldId id="526" r:id="rId20"/>
    <p:sldId id="508" r:id="rId21"/>
    <p:sldId id="512" r:id="rId22"/>
    <p:sldId id="619" r:id="rId23"/>
    <p:sldId id="513" r:id="rId24"/>
    <p:sldId id="514" r:id="rId25"/>
    <p:sldId id="515" r:id="rId26"/>
    <p:sldId id="516" r:id="rId27"/>
    <p:sldId id="533" r:id="rId28"/>
    <p:sldId id="534" r:id="rId29"/>
    <p:sldId id="535" r:id="rId30"/>
    <p:sldId id="537" r:id="rId31"/>
    <p:sldId id="621" r:id="rId32"/>
    <p:sldId id="622" r:id="rId33"/>
    <p:sldId id="536" r:id="rId34"/>
    <p:sldId id="623" r:id="rId35"/>
    <p:sldId id="538" r:id="rId36"/>
    <p:sldId id="540" r:id="rId37"/>
    <p:sldId id="541" r:id="rId38"/>
    <p:sldId id="542" r:id="rId39"/>
    <p:sldId id="543" r:id="rId40"/>
    <p:sldId id="544" r:id="rId41"/>
    <p:sldId id="445" r:id="rId42"/>
    <p:sldId id="573" r:id="rId43"/>
    <p:sldId id="477" r:id="rId44"/>
    <p:sldId id="478" r:id="rId45"/>
    <p:sldId id="479" r:id="rId46"/>
    <p:sldId id="480" r:id="rId47"/>
    <p:sldId id="481" r:id="rId48"/>
    <p:sldId id="593" r:id="rId49"/>
    <p:sldId id="614" r:id="rId50"/>
    <p:sldId id="595" r:id="rId51"/>
    <p:sldId id="596" r:id="rId52"/>
    <p:sldId id="566" r:id="rId5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B79F-4054-0000-8533-7228C57E5F36}" v="1" dt="2021-03-26T04:00:48.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5" autoAdjust="0"/>
    <p:restoredTop sz="95781" autoAdjust="0"/>
  </p:normalViewPr>
  <p:slideViewPr>
    <p:cSldViewPr>
      <p:cViewPr varScale="1">
        <p:scale>
          <a:sx n="147" d="100"/>
          <a:sy n="147" d="100"/>
        </p:scale>
        <p:origin x="200" y="552"/>
      </p:cViewPr>
      <p:guideLst>
        <p:guide orient="horz" pos="2160"/>
        <p:guide pos="384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96" d="100"/>
          <a:sy n="96" d="100"/>
        </p:scale>
        <p:origin x="3688"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1/17/24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1/17/24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10771563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For a first order recursion xn+1=f(</a:t>
            </a:r>
            <a:r>
              <a:rPr lang="en-US" sz="900" dirty="0" err="1"/>
              <a:t>xn</a:t>
            </a:r>
            <a:r>
              <a:rPr lang="en-US" sz="900" dirty="0"/>
              <a:t>), one just needs to start with an initial value x0 and can generate all remaining terms using the recurrence relation.</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For a second order recursion </a:t>
            </a:r>
            <a:r>
              <a:rPr lang="en-US" sz="900" b="0" i="0" u="none" strike="noStrike" kern="1200" dirty="0">
                <a:solidFill>
                  <a:schemeClr val="tx1"/>
                </a:solidFill>
                <a:effectLst/>
                <a:latin typeface="+mn-lt"/>
                <a:ea typeface="+mn-ea"/>
                <a:cs typeface="+mn-cs"/>
              </a:rPr>
              <a:t>xn+1=f(xn,xn−1)</a:t>
            </a:r>
            <a:r>
              <a:rPr lang="en-US" sz="900" b="0" i="0" kern="1200" dirty="0">
                <a:solidFill>
                  <a:schemeClr val="tx1"/>
                </a:solidFill>
                <a:effectLst/>
                <a:latin typeface="+mn-lt"/>
                <a:ea typeface="+mn-ea"/>
                <a:cs typeface="+mn-cs"/>
              </a:rPr>
              <a:t>, one needs to begin with two values </a:t>
            </a:r>
            <a:r>
              <a:rPr lang="en-US" sz="900" b="0" i="0" u="none" strike="noStrike" kern="1200" dirty="0">
                <a:solidFill>
                  <a:schemeClr val="tx1"/>
                </a:solidFill>
                <a:effectLst/>
                <a:latin typeface="+mn-lt"/>
                <a:ea typeface="+mn-ea"/>
                <a:cs typeface="+mn-cs"/>
              </a:rPr>
              <a:t>x0</a:t>
            </a:r>
            <a:r>
              <a:rPr lang="en-US" sz="900" b="0" i="0" kern="1200" dirty="0">
                <a:solidFill>
                  <a:schemeClr val="tx1"/>
                </a:solidFill>
                <a:effectLst/>
                <a:latin typeface="+mn-lt"/>
                <a:ea typeface="+mn-ea"/>
                <a:cs typeface="+mn-cs"/>
              </a:rPr>
              <a:t> and </a:t>
            </a:r>
            <a:r>
              <a:rPr lang="en-US" sz="900" b="0" i="0" u="none" strike="noStrike" kern="1200" dirty="0">
                <a:solidFill>
                  <a:schemeClr val="tx1"/>
                </a:solidFill>
                <a:effectLst/>
                <a:latin typeface="+mn-lt"/>
                <a:ea typeface="+mn-ea"/>
                <a:cs typeface="+mn-cs"/>
              </a:rPr>
              <a:t>x1.</a:t>
            </a:r>
            <a:endParaRPr lang="en-US" sz="9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val="226197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mn-lt"/>
                <a:ea typeface="+mn-ea"/>
                <a:cs typeface="+mn-cs"/>
              </a:rPr>
              <a:t>Case 3</a:t>
            </a:r>
            <a:r>
              <a:rPr lang="en-US" sz="900" b="0" i="0" kern="1200" dirty="0">
                <a:solidFill>
                  <a:schemeClr val="tx1"/>
                </a:solidFill>
                <a:effectLst/>
                <a:latin typeface="+mn-lt"/>
                <a:ea typeface="+mn-ea"/>
                <a:cs typeface="+mn-cs"/>
              </a:rPr>
              <a:t> − If the equation produces two distinct complex roots, </a:t>
            </a:r>
            <a:r>
              <a:rPr lang="en-US" sz="900" b="0" i="0" u="none" strike="noStrike" kern="1200" dirty="0">
                <a:solidFill>
                  <a:schemeClr val="tx1"/>
                </a:solidFill>
                <a:effectLst/>
                <a:latin typeface="+mn-lt"/>
                <a:ea typeface="+mn-ea"/>
                <a:cs typeface="+mn-cs"/>
              </a:rPr>
              <a:t>x1</a:t>
            </a:r>
            <a:r>
              <a:rPr lang="en-US" sz="900" b="0" i="0" kern="1200" dirty="0">
                <a:solidFill>
                  <a:schemeClr val="tx1"/>
                </a:solidFill>
                <a:effectLst/>
                <a:latin typeface="+mn-lt"/>
                <a:ea typeface="+mn-ea"/>
                <a:cs typeface="+mn-cs"/>
              </a:rPr>
              <a:t> and </a:t>
            </a:r>
            <a:r>
              <a:rPr lang="en-US" sz="900" b="0" i="0" u="none" strike="noStrike" kern="1200" dirty="0">
                <a:solidFill>
                  <a:schemeClr val="tx1"/>
                </a:solidFill>
                <a:effectLst/>
                <a:latin typeface="+mn-lt"/>
                <a:ea typeface="+mn-ea"/>
                <a:cs typeface="+mn-cs"/>
              </a:rPr>
              <a:t>x2</a:t>
            </a:r>
            <a:r>
              <a:rPr lang="en-US" sz="900" b="0" i="0" kern="1200" dirty="0">
                <a:solidFill>
                  <a:schemeClr val="tx1"/>
                </a:solidFill>
                <a:effectLst/>
                <a:latin typeface="+mn-lt"/>
                <a:ea typeface="+mn-ea"/>
                <a:cs typeface="+mn-cs"/>
              </a:rPr>
              <a:t> in polar form. </a:t>
            </a:r>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41603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2347331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36892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56649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5599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264675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78497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59549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855485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85548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8A6E8C-92DC-40CB-9AD0-B0F8644F54D9}"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DC086-7938-4270-A2BF-018BBD6282EA}"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4"/>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FA6AA-9646-4727-BB6C-6092D6C352D4}"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normAutofit/>
          </a:bodyPr>
          <a:lstStyle>
            <a:lvl1pPr algn="l">
              <a:defRPr sz="1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14008-EEA9-4513-ABD1-36B8075D4728}"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F50F5-1DBD-440D-869C-A04930A22E32}" type="datetime1">
              <a:rPr lang="en-US" smtClean="0"/>
              <a:pPr/>
              <a:t>1/17/24</a:t>
            </a:fld>
            <a:endParaRPr lang="en-US"/>
          </a:p>
        </p:txBody>
      </p:sp>
      <p:sp>
        <p:nvSpPr>
          <p:cNvPr id="6" name="Footer Placeholder 5"/>
          <p:cNvSpPr>
            <a:spLocks noGrp="1"/>
          </p:cNvSpPr>
          <p:nvPr>
            <p:ph type="ftr" sz="quarter" idx="11"/>
          </p:nvPr>
        </p:nvSpPr>
        <p:spPr/>
        <p:txBody>
          <a:bodyPr/>
          <a:lstStyle/>
          <a:p>
            <a:r>
              <a:rPr lang="en-US" dirty="0"/>
              <a:t>Aditya Narayan Singh       Discrete Structures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60B3879-9392-4CF9-B167-FD8DD8FEAB38}" type="datetime1">
              <a:rPr lang="en-US" smtClean="0"/>
              <a:pPr/>
              <a:t>1/17/24</a:t>
            </a:fld>
            <a:endParaRPr lang="en-US"/>
          </a:p>
        </p:txBody>
      </p:sp>
      <p:sp>
        <p:nvSpPr>
          <p:cNvPr id="8" name="Footer Placeholder 7"/>
          <p:cNvSpPr>
            <a:spLocks noGrp="1"/>
          </p:cNvSpPr>
          <p:nvPr>
            <p:ph type="ftr" sz="quarter" idx="11"/>
          </p:nvPr>
        </p:nvSpPr>
        <p:spPr/>
        <p:txBody>
          <a:bodyPr/>
          <a:lstStyle/>
          <a:p>
            <a:r>
              <a:rPr lang="en-US" dirty="0"/>
              <a:t>Aditya Narayan Singh       Discrete Structures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5762242-50A7-4713-B737-96296CF30FBB}" type="datetime1">
              <a:rPr lang="en-US" smtClean="0"/>
              <a:pPr/>
              <a:t>1/17/24</a:t>
            </a:fld>
            <a:endParaRPr lang="en-US"/>
          </a:p>
        </p:txBody>
      </p:sp>
      <p:sp>
        <p:nvSpPr>
          <p:cNvPr id="4" name="Footer Placeholder 3"/>
          <p:cNvSpPr>
            <a:spLocks noGrp="1"/>
          </p:cNvSpPr>
          <p:nvPr>
            <p:ph type="ftr" sz="quarter" idx="11"/>
          </p:nvPr>
        </p:nvSpPr>
        <p:spPr/>
        <p:txBody>
          <a:bodyPr/>
          <a:lstStyle/>
          <a:p>
            <a:r>
              <a:rPr lang="en-US" dirty="0"/>
              <a:t>Aditya Narayan Singh       Discrete Structures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31BEC-4AAC-4A8A-A852-DEC1386B6F8A}" type="datetime1">
              <a:rPr lang="en-US" smtClean="0"/>
              <a:pPr/>
              <a:t>1/17/24</a:t>
            </a:fld>
            <a:endParaRPr lang="en-US"/>
          </a:p>
        </p:txBody>
      </p:sp>
      <p:sp>
        <p:nvSpPr>
          <p:cNvPr id="3" name="Footer Placeholder 2"/>
          <p:cNvSpPr>
            <a:spLocks noGrp="1"/>
          </p:cNvSpPr>
          <p:nvPr>
            <p:ph type="ftr" sz="quarter" idx="11"/>
          </p:nvPr>
        </p:nvSpPr>
        <p:spPr/>
        <p:txBody>
          <a:bodyPr/>
          <a:lstStyle/>
          <a:p>
            <a:r>
              <a:rPr lang="en-US" dirty="0"/>
              <a:t>Aditya Narayan Singh       Discrete Structures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3"/>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4454CDC6-EB04-424F-9C7E-6C67BA0B2765}" type="datetime1">
              <a:rPr lang="en-US" smtClean="0"/>
              <a:pPr/>
              <a:t>1/17/24</a:t>
            </a:fld>
            <a:endParaRPr lang="en-US"/>
          </a:p>
        </p:txBody>
      </p:sp>
      <p:sp>
        <p:nvSpPr>
          <p:cNvPr id="6" name="Footer Placeholder 5"/>
          <p:cNvSpPr>
            <a:spLocks noGrp="1"/>
          </p:cNvSpPr>
          <p:nvPr>
            <p:ph type="ftr" sz="quarter" idx="11"/>
          </p:nvPr>
        </p:nvSpPr>
        <p:spPr/>
        <p:txBody>
          <a:bodyPr/>
          <a:lstStyle/>
          <a:p>
            <a:r>
              <a:rPr lang="en-US" dirty="0"/>
              <a:t>Aditya Narayan Singh       Discrete Structures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83328216-7BAB-42AE-99F8-D43EEE4DD36A}" type="datetime1">
              <a:rPr lang="en-US" smtClean="0"/>
              <a:pPr/>
              <a:t>1/17/24</a:t>
            </a:fld>
            <a:endParaRPr lang="en-US"/>
          </a:p>
        </p:txBody>
      </p:sp>
      <p:sp>
        <p:nvSpPr>
          <p:cNvPr id="6" name="Footer Placeholder 5"/>
          <p:cNvSpPr>
            <a:spLocks noGrp="1"/>
          </p:cNvSpPr>
          <p:nvPr>
            <p:ph type="ftr" sz="quarter" idx="11"/>
          </p:nvPr>
        </p:nvSpPr>
        <p:spPr/>
        <p:txBody>
          <a:bodyPr/>
          <a:lstStyle/>
          <a:p>
            <a:r>
              <a:rPr lang="en-US" dirty="0"/>
              <a:t>Aditya Narayan Singh       Discrete Structures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5"/>
            <a:ext cx="8229600" cy="3394472"/>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8"/>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0FF25323-85AD-4FDD-9A5E-A3FA5C1E74C5}" type="datetime1">
              <a:rPr lang="en-US" smtClean="0"/>
              <a:pPr/>
              <a:t>1/17/24</a:t>
            </a:fld>
            <a:endParaRPr lang="en-US"/>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dirty="0"/>
              <a:t>Aditya Narayan Singh       Discrete Structures              Unit 2</a:t>
            </a:r>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685800" rtl="0" eaLnBrk="1" latinLnBrk="0" hangingPunct="1">
        <a:spcBef>
          <a:spcPct val="0"/>
        </a:spcBef>
        <a:buNone/>
        <a:defRPr sz="18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
            <a:ext cx="8115300" cy="74294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err="1">
                <a:solidFill>
                  <a:schemeClr val="tx1"/>
                </a:solidFill>
                <a:latin typeface="Times New Roman" panose="02020603050405020304" pitchFamily="18" charset="0"/>
                <a:cs typeface="Times New Roman" panose="02020603050405020304" pitchFamily="18" charset="0"/>
              </a:rPr>
              <a:t>Galgotias</a:t>
            </a:r>
            <a:r>
              <a:rPr lang="en-US" sz="2400" b="0" dirty="0">
                <a:solidFill>
                  <a:schemeClr val="tx1"/>
                </a:solidFill>
                <a:latin typeface="Times New Roman" panose="02020603050405020304" pitchFamily="18" charset="0"/>
                <a:cs typeface="Times New Roman" panose="02020603050405020304" pitchFamily="18" charset="0"/>
              </a:rPr>
              <a:t> College of Engineering and Technology, Greater Noida</a:t>
            </a:r>
          </a:p>
        </p:txBody>
      </p:sp>
      <p:sp>
        <p:nvSpPr>
          <p:cNvPr id="3" name="Subtitle 2"/>
          <p:cNvSpPr>
            <a:spLocks noGrp="1"/>
          </p:cNvSpPr>
          <p:nvPr>
            <p:ph type="subTitle" idx="1"/>
          </p:nvPr>
        </p:nvSpPr>
        <p:spPr>
          <a:xfrm>
            <a:off x="1428750" y="925098"/>
            <a:ext cx="6686550" cy="815878"/>
          </a:xfrm>
        </p:spPr>
        <p:style>
          <a:lnRef idx="2">
            <a:schemeClr val="accent5"/>
          </a:lnRef>
          <a:fillRef idx="1">
            <a:schemeClr val="lt1"/>
          </a:fillRef>
          <a:effectRef idx="0">
            <a:schemeClr val="accent5"/>
          </a:effectRef>
          <a:fontRef idx="minor">
            <a:schemeClr val="dk1"/>
          </a:fontRef>
        </p:style>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Natural Numbers, Recurrence Relation and Combinatorics</a:t>
            </a:r>
          </a:p>
        </p:txBody>
      </p:sp>
      <p:sp>
        <p:nvSpPr>
          <p:cNvPr id="6" name="Subtitle 2"/>
          <p:cNvSpPr txBox="1">
            <a:spLocks/>
          </p:cNvSpPr>
          <p:nvPr/>
        </p:nvSpPr>
        <p:spPr>
          <a:xfrm>
            <a:off x="5486400" y="3314701"/>
            <a:ext cx="2628900" cy="9715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Aditya Narayan Singh</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Department of MCA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28750" y="4457700"/>
            <a:ext cx="400050" cy="400050"/>
          </a:xfrm>
          <a:prstGeom prst="rect">
            <a:avLst/>
          </a:prstGeom>
          <a:noFill/>
        </p:spPr>
      </p:pic>
      <p:sp>
        <p:nvSpPr>
          <p:cNvPr id="9" name="Date Placeholder 8"/>
          <p:cNvSpPr>
            <a:spLocks noGrp="1"/>
          </p:cNvSpPr>
          <p:nvPr>
            <p:ph type="dt" sz="half" idx="10"/>
          </p:nvPr>
        </p:nvSpPr>
        <p:spPr>
          <a:xfrm>
            <a:off x="500034" y="4869662"/>
            <a:ext cx="1339463" cy="273844"/>
          </a:xfrm>
        </p:spPr>
        <p:txBody>
          <a:bodyPr/>
          <a:lstStyle/>
          <a:p>
            <a:fld id="{62C63813-9FE4-4C62-9486-1BCF043BF6F5}" type="datetime1">
              <a:rPr lang="en-US" smtClean="0">
                <a:solidFill>
                  <a:schemeClr val="tx1"/>
                </a:solidFill>
                <a:latin typeface="Times New Roman" panose="02020603050405020304" pitchFamily="18" charset="0"/>
                <a:cs typeface="Times New Roman" panose="02020603050405020304" pitchFamily="18" charset="0"/>
              </a:rPr>
              <a:pPr/>
              <a:t>1/17/24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7" y="4822052"/>
            <a:ext cx="4121955" cy="26430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5</a:t>
            </a:r>
          </a:p>
        </p:txBody>
      </p:sp>
      <p:sp>
        <p:nvSpPr>
          <p:cNvPr id="15" name="Subtitle 2"/>
          <p:cNvSpPr txBox="1">
            <a:spLocks/>
          </p:cNvSpPr>
          <p:nvPr/>
        </p:nvSpPr>
        <p:spPr>
          <a:xfrm>
            <a:off x="1428750" y="3429000"/>
            <a:ext cx="2000250" cy="637845"/>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a:solidFill>
                  <a:schemeClr val="tx1"/>
                </a:solidFill>
                <a:latin typeface="Times New Roman" panose="02020603050405020304" pitchFamily="18" charset="0"/>
                <a:cs typeface="Times New Roman" panose="02020603050405020304" pitchFamily="18" charset="0"/>
              </a:rPr>
              <a:t>MCA</a:t>
            </a:r>
          </a:p>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Ist</a:t>
            </a:r>
            <a:r>
              <a:rPr lang="en-US" sz="1800" dirty="0">
                <a:solidFill>
                  <a:schemeClr val="tx1"/>
                </a:solidFill>
                <a:latin typeface="Times New Roman" panose="02020603050405020304" pitchFamily="18" charset="0"/>
                <a:cs typeface="Times New Roman" panose="02020603050405020304" pitchFamily="18" charset="0"/>
              </a:rPr>
              <a:t> Sem</a:t>
            </a:r>
          </a:p>
        </p:txBody>
      </p:sp>
      <p:sp>
        <p:nvSpPr>
          <p:cNvPr id="12" name="Rectangle 11"/>
          <p:cNvSpPr/>
          <p:nvPr/>
        </p:nvSpPr>
        <p:spPr>
          <a:xfrm>
            <a:off x="1428750" y="2114550"/>
            <a:ext cx="1178727" cy="267893"/>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a:latin typeface="Times New Roman" pitchFamily="18" charset="0"/>
                <a:cs typeface="Times New Roman" pitchFamily="18" charset="0"/>
              </a:rPr>
              <a:t>UNIT-5</a:t>
            </a:r>
            <a:endParaRPr lang="en-US" sz="1800" dirty="0">
              <a:latin typeface="Times New Roman" pitchFamily="18" charset="0"/>
              <a:cs typeface="Times New Roman" pitchFamily="18" charset="0"/>
            </a:endParaRPr>
          </a:p>
        </p:txBody>
      </p:sp>
      <p:sp>
        <p:nvSpPr>
          <p:cNvPr id="14" name="Rectangle 13"/>
          <p:cNvSpPr/>
          <p:nvPr/>
        </p:nvSpPr>
        <p:spPr>
          <a:xfrm>
            <a:off x="1428751" y="2686050"/>
            <a:ext cx="2518190" cy="3750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a:solidFill>
                  <a:schemeClr val="tx1"/>
                </a:solidFill>
                <a:latin typeface="Times New Roman" panose="02020603050405020304" pitchFamily="18" charset="0"/>
                <a:cs typeface="Times New Roman" panose="02020603050405020304" pitchFamily="18" charset="0"/>
              </a:rPr>
              <a:t>Discrete Mathematics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4" cstate="print"/>
          <a:srcRect/>
          <a:stretch>
            <a:fillRect/>
          </a:stretch>
        </p:blipFill>
        <p:spPr bwMode="auto">
          <a:xfrm>
            <a:off x="6125766" y="2089547"/>
            <a:ext cx="1143000" cy="1143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Strong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342900" lvl="1" indent="0" fontAlgn="base">
              <a:spcBef>
                <a:spcPts val="450"/>
              </a:spcBef>
              <a:spcAft>
                <a:spcPct val="0"/>
              </a:spcAft>
              <a:buNone/>
            </a:pP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1B4D254-170C-074A-C8C5-6647A9F62A14}"/>
              </a:ext>
            </a:extLst>
          </p:cNvPr>
          <p:cNvSpPr txBox="1"/>
          <p:nvPr/>
        </p:nvSpPr>
        <p:spPr>
          <a:xfrm>
            <a:off x="990600" y="895350"/>
            <a:ext cx="7467600" cy="3262432"/>
          </a:xfrm>
          <a:prstGeom prst="rect">
            <a:avLst/>
          </a:prstGeom>
          <a:noFill/>
        </p:spPr>
        <p:txBody>
          <a:bodyPr wrap="square" rtlCol="0">
            <a:spAutoFit/>
          </a:bodyPr>
          <a:lstStyle/>
          <a:p>
            <a:pPr>
              <a:buFont typeface="Arial" panose="020B0604020202020204" pitchFamily="34" charset="0"/>
              <a:buChar char="•"/>
            </a:pPr>
            <a:r>
              <a:rPr lang="en-IN" sz="1600" dirty="0">
                <a:solidFill>
                  <a:srgbClr val="3333B2"/>
                </a:solidFill>
                <a:effectLst/>
                <a:latin typeface="CMSS10"/>
              </a:rPr>
              <a:t>The difference between Strong Induction and Regular Induction lies only in the Inductive hypothesis. All other steps remain unchanged. </a:t>
            </a:r>
            <a:endParaRPr lang="en-IN" sz="1600" dirty="0">
              <a:solidFill>
                <a:srgbClr val="3333B2"/>
              </a:solidFill>
              <a:effectLst/>
              <a:latin typeface="CMSY10"/>
            </a:endParaRPr>
          </a:p>
          <a:p>
            <a:pPr>
              <a:buFont typeface="Arial" panose="020B0604020202020204" pitchFamily="34" charset="0"/>
              <a:buChar char="•"/>
            </a:pPr>
            <a:r>
              <a:rPr lang="en-IN" sz="1600" dirty="0">
                <a:solidFill>
                  <a:srgbClr val="3333B2"/>
                </a:solidFill>
                <a:effectLst/>
                <a:latin typeface="CMSS10"/>
              </a:rPr>
              <a:t>In the Inductive hypothesis in Regular Induction, you assume </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k</a:t>
            </a:r>
            <a:r>
              <a:rPr lang="en-IN" sz="1600" dirty="0">
                <a:solidFill>
                  <a:srgbClr val="3333B2"/>
                </a:solidFill>
                <a:effectLst/>
                <a:latin typeface="CMSS10"/>
              </a:rPr>
              <a:t>) is true. In Strong Induction, you assume</a:t>
            </a:r>
            <a:br>
              <a:rPr lang="en-IN" sz="1600" dirty="0">
                <a:solidFill>
                  <a:srgbClr val="3333B2"/>
                </a:solidFill>
                <a:effectLst/>
                <a:latin typeface="CMSS10"/>
              </a:rPr>
            </a:b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k</a:t>
            </a:r>
            <a:r>
              <a:rPr lang="en-IN" sz="1600" dirty="0">
                <a:solidFill>
                  <a:srgbClr val="3333B2"/>
                </a:solidFill>
                <a:effectLst/>
                <a:latin typeface="CMSS10"/>
              </a:rPr>
              <a:t>)</a:t>
            </a:r>
            <a:r>
              <a:rPr lang="en-IN" sz="1600" dirty="0">
                <a:solidFill>
                  <a:srgbClr val="3333B2"/>
                </a:solidFill>
                <a:effectLst/>
                <a:latin typeface="CMMI10"/>
              </a:rPr>
              <a:t>,</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k </a:t>
            </a:r>
            <a:r>
              <a:rPr lang="en-IN" sz="1600" dirty="0">
                <a:solidFill>
                  <a:srgbClr val="3333B2"/>
                </a:solidFill>
                <a:effectLst/>
                <a:latin typeface="CMSY10"/>
              </a:rPr>
              <a:t>−</a:t>
            </a:r>
            <a:r>
              <a:rPr lang="en-IN" sz="1600" dirty="0">
                <a:solidFill>
                  <a:srgbClr val="3333B2"/>
                </a:solidFill>
                <a:effectLst/>
                <a:latin typeface="CMSS10"/>
              </a:rPr>
              <a:t>1)</a:t>
            </a:r>
            <a:r>
              <a:rPr lang="en-IN" sz="1600" dirty="0">
                <a:solidFill>
                  <a:srgbClr val="3333B2"/>
                </a:solidFill>
                <a:effectLst/>
                <a:latin typeface="CMMI10"/>
              </a:rPr>
              <a:t>,</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k </a:t>
            </a:r>
            <a:r>
              <a:rPr lang="en-IN" sz="1600" dirty="0">
                <a:solidFill>
                  <a:srgbClr val="3333B2"/>
                </a:solidFill>
                <a:effectLst/>
                <a:latin typeface="CMSY10"/>
              </a:rPr>
              <a:t>−</a:t>
            </a:r>
            <a:r>
              <a:rPr lang="en-IN" sz="1600" dirty="0">
                <a:solidFill>
                  <a:srgbClr val="3333B2"/>
                </a:solidFill>
                <a:effectLst/>
                <a:latin typeface="CMSS10"/>
              </a:rPr>
              <a:t>2)</a:t>
            </a:r>
            <a:r>
              <a:rPr lang="en-IN" sz="1600" dirty="0">
                <a:solidFill>
                  <a:srgbClr val="3333B2"/>
                </a:solidFill>
                <a:effectLst/>
                <a:latin typeface="CMMI10"/>
              </a:rPr>
              <a:t>,...,</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a</a:t>
            </a:r>
            <a:r>
              <a:rPr lang="en-IN" sz="1600" dirty="0">
                <a:solidFill>
                  <a:srgbClr val="3333B2"/>
                </a:solidFill>
                <a:effectLst/>
                <a:latin typeface="CMSS10"/>
              </a:rPr>
              <a:t>) are </a:t>
            </a:r>
            <a:r>
              <a:rPr lang="en-IN" sz="1600" dirty="0">
                <a:solidFill>
                  <a:srgbClr val="3333B2"/>
                </a:solidFill>
                <a:effectLst/>
                <a:latin typeface="CMSSI10"/>
              </a:rPr>
              <a:t>all </a:t>
            </a:r>
            <a:r>
              <a:rPr lang="en-IN" sz="1600" dirty="0">
                <a:solidFill>
                  <a:srgbClr val="3333B2"/>
                </a:solidFill>
                <a:effectLst/>
                <a:latin typeface="CMSS10"/>
              </a:rPr>
              <a:t>true. </a:t>
            </a:r>
            <a:endParaRPr lang="en-IN" sz="1600" dirty="0">
              <a:solidFill>
                <a:srgbClr val="3333B2"/>
              </a:solidFill>
              <a:effectLst/>
              <a:latin typeface="CMSY10"/>
            </a:endParaRPr>
          </a:p>
          <a:p>
            <a:pPr>
              <a:buFont typeface="Arial" panose="020B0604020202020204" pitchFamily="34" charset="0"/>
              <a:buChar char="•"/>
            </a:pPr>
            <a:r>
              <a:rPr lang="en-IN" sz="1600" dirty="0">
                <a:solidFill>
                  <a:srgbClr val="3333B2"/>
                </a:solidFill>
                <a:effectLst/>
                <a:latin typeface="CMSS10"/>
              </a:rPr>
              <a:t>That is, you make a stronger assumption about the values of </a:t>
            </a:r>
            <a:r>
              <a:rPr lang="en-IN" sz="1600" dirty="0">
                <a:solidFill>
                  <a:srgbClr val="3333B2"/>
                </a:solidFill>
                <a:effectLst/>
                <a:latin typeface="CMSSI10"/>
              </a:rPr>
              <a:t>n </a:t>
            </a:r>
            <a:r>
              <a:rPr lang="en-IN" sz="1600" dirty="0">
                <a:solidFill>
                  <a:srgbClr val="3333B2"/>
                </a:solidFill>
                <a:effectLst/>
                <a:latin typeface="CMSS10"/>
              </a:rPr>
              <a:t>which make </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n</a:t>
            </a:r>
            <a:r>
              <a:rPr lang="en-IN" sz="1600" dirty="0">
                <a:solidFill>
                  <a:srgbClr val="3333B2"/>
                </a:solidFill>
                <a:effectLst/>
                <a:latin typeface="CMSS10"/>
              </a:rPr>
              <a:t>) true, hence the name Strong Induction. From this stronger assumption, you proceed as before to show that </a:t>
            </a:r>
            <a:r>
              <a:rPr lang="en-IN" sz="1600" dirty="0">
                <a:solidFill>
                  <a:srgbClr val="3333B2"/>
                </a:solidFill>
                <a:effectLst/>
                <a:latin typeface="CMSSI10"/>
              </a:rPr>
              <a:t>P</a:t>
            </a:r>
            <a:r>
              <a:rPr lang="en-IN" sz="1600" dirty="0">
                <a:solidFill>
                  <a:srgbClr val="3333B2"/>
                </a:solidFill>
                <a:effectLst/>
                <a:latin typeface="CMSS10"/>
              </a:rPr>
              <a:t>(</a:t>
            </a:r>
            <a:r>
              <a:rPr lang="en-IN" sz="1600" dirty="0">
                <a:solidFill>
                  <a:srgbClr val="3333B2"/>
                </a:solidFill>
                <a:effectLst/>
                <a:latin typeface="CMSSI10"/>
              </a:rPr>
              <a:t>k </a:t>
            </a:r>
            <a:r>
              <a:rPr lang="en-IN" sz="1600" dirty="0">
                <a:solidFill>
                  <a:srgbClr val="3333B2"/>
                </a:solidFill>
                <a:effectLst/>
                <a:latin typeface="CMSS10"/>
              </a:rPr>
              <a:t>+ 1) is true. </a:t>
            </a:r>
            <a:endParaRPr lang="en-IN" sz="1600" dirty="0">
              <a:solidFill>
                <a:srgbClr val="3333B2"/>
              </a:solidFill>
              <a:effectLst/>
              <a:latin typeface="CMSY10"/>
            </a:endParaRPr>
          </a:p>
          <a:p>
            <a:pPr>
              <a:buFont typeface="Arial" panose="020B0604020202020204" pitchFamily="34" charset="0"/>
              <a:buChar char="•"/>
            </a:pPr>
            <a:r>
              <a:rPr lang="en-IN" sz="1600" dirty="0">
                <a:solidFill>
                  <a:srgbClr val="3333B2"/>
                </a:solidFill>
                <a:effectLst/>
                <a:latin typeface="CMSS10"/>
              </a:rPr>
              <a:t>It may be shown that Regular Induction implies Strong Induction and vice versa. That is, anything that can be proven using Regular Induction can be proven using Strong Induction, and vice versa. However, the benefit of using Strong Induction is the convenience of using more assumptions. The next example illustrates this. </a:t>
            </a:r>
            <a:endParaRPr lang="en-IN" sz="1600" dirty="0">
              <a:solidFill>
                <a:srgbClr val="3333B2"/>
              </a:solidFill>
              <a:effectLst/>
              <a:latin typeface="CMSY10"/>
            </a:endParaRPr>
          </a:p>
          <a:p>
            <a:endParaRPr lang="en-IN" dirty="0">
              <a:latin typeface="CMSS10"/>
            </a:endParaRPr>
          </a:p>
        </p:txBody>
      </p:sp>
    </p:spTree>
    <p:extLst>
      <p:ext uri="{BB962C8B-B14F-4D97-AF65-F5344CB8AC3E}">
        <p14:creationId xmlns:p14="http://schemas.microsoft.com/office/powerpoint/2010/main" val="125729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Strong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342900" lvl="1" indent="0" fontAlgn="base">
              <a:spcBef>
                <a:spcPts val="450"/>
              </a:spcBef>
              <a:spcAft>
                <a:spcPct val="0"/>
              </a:spcAft>
              <a:buNone/>
            </a:pP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1B4D254-170C-074A-C8C5-6647A9F62A14}"/>
              </a:ext>
            </a:extLst>
          </p:cNvPr>
          <p:cNvSpPr txBox="1"/>
          <p:nvPr/>
        </p:nvSpPr>
        <p:spPr>
          <a:xfrm>
            <a:off x="990600" y="895350"/>
            <a:ext cx="7467600" cy="3785652"/>
          </a:xfrm>
          <a:prstGeom prst="rect">
            <a:avLst/>
          </a:prstGeom>
          <a:noFill/>
        </p:spPr>
        <p:txBody>
          <a:bodyPr wrap="square" rtlCol="0">
            <a:spAutoFit/>
          </a:bodyPr>
          <a:lstStyle/>
          <a:p>
            <a:r>
              <a:rPr lang="en-IN" sz="1800" dirty="0">
                <a:effectLst/>
                <a:latin typeface="CMSS10"/>
              </a:rPr>
              <a:t>Prove: </a:t>
            </a:r>
            <a:r>
              <a:rPr lang="en-IN" sz="1800" dirty="0">
                <a:effectLst/>
                <a:latin typeface="CMSY10"/>
              </a:rPr>
              <a:t>∀ </a:t>
            </a:r>
            <a:r>
              <a:rPr lang="en-IN" sz="1800" dirty="0">
                <a:effectLst/>
                <a:latin typeface="CMSS10"/>
              </a:rPr>
              <a:t>integers </a:t>
            </a:r>
            <a:r>
              <a:rPr lang="en-IN" sz="1800" dirty="0">
                <a:effectLst/>
                <a:latin typeface="CMSSI10"/>
              </a:rPr>
              <a:t>n </a:t>
            </a:r>
            <a:r>
              <a:rPr lang="en-IN" sz="1800" dirty="0">
                <a:effectLst/>
                <a:latin typeface="CMMI10"/>
              </a:rPr>
              <a:t>&gt; </a:t>
            </a:r>
            <a:r>
              <a:rPr lang="en-IN" sz="1800" dirty="0">
                <a:effectLst/>
                <a:latin typeface="CMSS10"/>
              </a:rPr>
              <a:t>1, </a:t>
            </a:r>
            <a:r>
              <a:rPr lang="en-IN" sz="1800" dirty="0">
                <a:effectLst/>
                <a:latin typeface="CMSSI10"/>
              </a:rPr>
              <a:t>n </a:t>
            </a:r>
            <a:r>
              <a:rPr lang="en-IN" sz="1800" dirty="0">
                <a:effectLst/>
                <a:latin typeface="CMSS10"/>
              </a:rPr>
              <a:t>has a prime factorization. </a:t>
            </a:r>
          </a:p>
          <a:p>
            <a:r>
              <a:rPr lang="en-IN" sz="1800" dirty="0">
                <a:solidFill>
                  <a:srgbClr val="3333B2"/>
                </a:solidFill>
                <a:effectLst/>
                <a:latin typeface="CMSS10"/>
              </a:rPr>
              <a:t>1. </a:t>
            </a:r>
            <a:r>
              <a:rPr lang="en-IN" sz="1800" dirty="0">
                <a:effectLst/>
                <a:latin typeface="CMSS10"/>
              </a:rPr>
              <a:t>Let </a:t>
            </a:r>
            <a:r>
              <a:rPr lang="en-IN" sz="1800" dirty="0">
                <a:effectLst/>
                <a:latin typeface="CMSSI10"/>
              </a:rPr>
              <a:t>P</a:t>
            </a:r>
            <a:r>
              <a:rPr lang="en-IN" sz="1800" dirty="0">
                <a:effectLst/>
                <a:latin typeface="CMSS10"/>
              </a:rPr>
              <a:t>(</a:t>
            </a:r>
            <a:r>
              <a:rPr lang="en-IN" sz="1800" dirty="0">
                <a:effectLst/>
                <a:latin typeface="CMSSI10"/>
              </a:rPr>
              <a:t>n</a:t>
            </a:r>
            <a:r>
              <a:rPr lang="en-IN" sz="1800" dirty="0">
                <a:effectLst/>
                <a:latin typeface="CMSS10"/>
              </a:rPr>
              <a:t>) = (</a:t>
            </a:r>
            <a:r>
              <a:rPr lang="en-IN" sz="1800" dirty="0">
                <a:effectLst/>
                <a:latin typeface="CMSSI10"/>
              </a:rPr>
              <a:t>n </a:t>
            </a:r>
            <a:r>
              <a:rPr lang="en-IN" sz="1800" dirty="0">
                <a:effectLst/>
                <a:latin typeface="CMSS10"/>
              </a:rPr>
              <a:t>has a prime factorization), for any integer </a:t>
            </a:r>
            <a:r>
              <a:rPr lang="en-IN" sz="1800" dirty="0">
                <a:effectLst/>
                <a:latin typeface="CMSSI10"/>
              </a:rPr>
              <a:t>n </a:t>
            </a:r>
            <a:r>
              <a:rPr lang="en-IN" sz="1800" dirty="0">
                <a:effectLst/>
                <a:latin typeface="CMMI10"/>
              </a:rPr>
              <a:t>&gt; </a:t>
            </a:r>
            <a:r>
              <a:rPr lang="en-IN" sz="1800" dirty="0">
                <a:effectLst/>
                <a:latin typeface="CMSS10"/>
              </a:rPr>
              <a:t>1. </a:t>
            </a:r>
            <a:endParaRPr lang="en-IN" dirty="0">
              <a:effectLst/>
            </a:endParaRPr>
          </a:p>
          <a:p>
            <a:r>
              <a:rPr lang="en-IN" sz="1800" dirty="0">
                <a:solidFill>
                  <a:srgbClr val="3333B2"/>
                </a:solidFill>
                <a:effectLst/>
                <a:latin typeface="CMSS10"/>
              </a:rPr>
              <a:t>2. </a:t>
            </a:r>
            <a:r>
              <a:rPr lang="en-IN" sz="1800" dirty="0">
                <a:effectLst/>
                <a:latin typeface="CMSS10"/>
              </a:rPr>
              <a:t>Base case: </a:t>
            </a:r>
            <a:r>
              <a:rPr lang="en-IN" sz="1800" dirty="0">
                <a:effectLst/>
                <a:latin typeface="CMSSI10"/>
              </a:rPr>
              <a:t>n </a:t>
            </a:r>
            <a:r>
              <a:rPr lang="en-IN" sz="1800" dirty="0">
                <a:effectLst/>
                <a:latin typeface="CMSS10"/>
              </a:rPr>
              <a:t>= 2</a:t>
            </a:r>
            <a:br>
              <a:rPr lang="en-IN" sz="1800" dirty="0">
                <a:effectLst/>
                <a:latin typeface="CMSS10"/>
              </a:rPr>
            </a:br>
            <a:r>
              <a:rPr lang="en-IN" sz="1800" dirty="0">
                <a:solidFill>
                  <a:srgbClr val="3333B2"/>
                </a:solidFill>
                <a:effectLst/>
                <a:latin typeface="CMSS10"/>
              </a:rPr>
              <a:t>3. </a:t>
            </a:r>
            <a:r>
              <a:rPr lang="en-IN" sz="1800" dirty="0">
                <a:effectLst/>
                <a:latin typeface="CMSS10"/>
              </a:rPr>
              <a:t>Since 2 is prime, 2 = 2 is a trivial prime factorization. </a:t>
            </a:r>
          </a:p>
          <a:p>
            <a:r>
              <a:rPr lang="en-IN" sz="1800" dirty="0">
                <a:solidFill>
                  <a:srgbClr val="3333B2"/>
                </a:solidFill>
                <a:effectLst/>
                <a:latin typeface="CMSS10"/>
              </a:rPr>
              <a:t>4. </a:t>
            </a:r>
            <a:r>
              <a:rPr lang="en-IN" sz="1800" dirty="0">
                <a:effectLst/>
                <a:latin typeface="CMSS10"/>
              </a:rPr>
              <a:t>Thus </a:t>
            </a:r>
            <a:r>
              <a:rPr lang="en-IN" sz="1800" dirty="0">
                <a:effectLst/>
                <a:latin typeface="CMSSI10"/>
              </a:rPr>
              <a:t>P</a:t>
            </a:r>
            <a:r>
              <a:rPr lang="en-IN" sz="1800" dirty="0">
                <a:effectLst/>
                <a:latin typeface="CMSS10"/>
              </a:rPr>
              <a:t>(2) is true. </a:t>
            </a:r>
          </a:p>
          <a:p>
            <a:r>
              <a:rPr lang="en-IN" sz="1800" dirty="0">
                <a:solidFill>
                  <a:srgbClr val="3333B2"/>
                </a:solidFill>
                <a:effectLst/>
                <a:latin typeface="CMSS10"/>
              </a:rPr>
              <a:t>5. </a:t>
            </a:r>
            <a:r>
              <a:rPr lang="en-IN" sz="1800" dirty="0">
                <a:effectLst/>
                <a:latin typeface="CMSS10"/>
              </a:rPr>
              <a:t>Inductive step: For any integer </a:t>
            </a:r>
            <a:r>
              <a:rPr lang="en-IN" sz="1800" dirty="0">
                <a:effectLst/>
                <a:latin typeface="CMSSI10"/>
              </a:rPr>
              <a:t>k </a:t>
            </a:r>
            <a:r>
              <a:rPr lang="en-IN" sz="1800" dirty="0">
                <a:effectLst/>
                <a:latin typeface="CMMI10"/>
              </a:rPr>
              <a:t>&gt; </a:t>
            </a:r>
            <a:r>
              <a:rPr lang="en-IN" sz="1800" dirty="0">
                <a:effectLst/>
                <a:latin typeface="CMSS10"/>
              </a:rPr>
              <a:t>1:</a:t>
            </a:r>
            <a:br>
              <a:rPr lang="en-IN" sz="1800" dirty="0">
                <a:effectLst/>
                <a:latin typeface="CMSS10"/>
              </a:rPr>
            </a:br>
            <a:r>
              <a:rPr lang="en-IN" sz="1800" dirty="0">
                <a:effectLst/>
                <a:latin typeface="CMSS10"/>
              </a:rPr>
              <a:t>6. Assume </a:t>
            </a:r>
            <a:r>
              <a:rPr lang="en-IN" sz="1800" dirty="0">
                <a:effectLst/>
                <a:latin typeface="CMSSI10"/>
              </a:rPr>
              <a:t>P</a:t>
            </a:r>
            <a:r>
              <a:rPr lang="en-IN" sz="1800" dirty="0">
                <a:effectLst/>
                <a:latin typeface="CMSS10"/>
              </a:rPr>
              <a:t>(</a:t>
            </a:r>
            <a:r>
              <a:rPr lang="en-IN" sz="1800" dirty="0" err="1">
                <a:effectLst/>
                <a:latin typeface="CMSSI10"/>
              </a:rPr>
              <a:t>i</a:t>
            </a:r>
            <a:r>
              <a:rPr lang="en-IN" sz="1800" dirty="0">
                <a:effectLst/>
                <a:latin typeface="CMSS10"/>
              </a:rPr>
              <a:t>) is true for 1 </a:t>
            </a:r>
            <a:r>
              <a:rPr lang="en-IN" sz="1800" dirty="0">
                <a:effectLst/>
                <a:latin typeface="CMMI10"/>
              </a:rPr>
              <a:t>&lt; </a:t>
            </a:r>
            <a:r>
              <a:rPr lang="en-IN" sz="1800" dirty="0" err="1">
                <a:effectLst/>
                <a:latin typeface="CMSSI10"/>
              </a:rPr>
              <a:t>i</a:t>
            </a:r>
            <a:r>
              <a:rPr lang="en-IN" sz="1800" dirty="0">
                <a:effectLst/>
                <a:latin typeface="CMSSI10"/>
              </a:rPr>
              <a:t> </a:t>
            </a:r>
            <a:r>
              <a:rPr lang="en-IN" sz="1800" dirty="0">
                <a:effectLst/>
                <a:latin typeface="CMSY10"/>
              </a:rPr>
              <a:t>≤ </a:t>
            </a:r>
            <a:r>
              <a:rPr lang="en-IN" sz="1800" dirty="0">
                <a:effectLst/>
                <a:latin typeface="CMSSI10"/>
              </a:rPr>
              <a:t>k</a:t>
            </a:r>
            <a:r>
              <a:rPr lang="en-IN" sz="1800" dirty="0">
                <a:effectLst/>
                <a:latin typeface="CMSS10"/>
              </a:rPr>
              <a:t>. (Stronger assumption) </a:t>
            </a:r>
            <a:endParaRPr lang="en-IN" dirty="0">
              <a:effectLst/>
            </a:endParaRPr>
          </a:p>
          <a:p>
            <a:r>
              <a:rPr lang="en-IN" sz="1800" dirty="0">
                <a:effectLst/>
                <a:latin typeface="CMSS10"/>
              </a:rPr>
              <a:t>7. That is, all integers </a:t>
            </a:r>
            <a:r>
              <a:rPr lang="en-IN" sz="1800" dirty="0" err="1">
                <a:effectLst/>
                <a:latin typeface="CMSSI10"/>
              </a:rPr>
              <a:t>i</a:t>
            </a:r>
            <a:r>
              <a:rPr lang="en-IN" sz="1800" dirty="0">
                <a:effectLst/>
                <a:latin typeface="CMSSI10"/>
              </a:rPr>
              <a:t> </a:t>
            </a:r>
            <a:r>
              <a:rPr lang="en-IN" sz="1800" dirty="0">
                <a:effectLst/>
                <a:latin typeface="CMSS10"/>
              </a:rPr>
              <a:t>in the range 1 </a:t>
            </a:r>
            <a:r>
              <a:rPr lang="en-IN" sz="1800" dirty="0">
                <a:effectLst/>
                <a:latin typeface="CMMI10"/>
              </a:rPr>
              <a:t>&lt; </a:t>
            </a:r>
            <a:r>
              <a:rPr lang="en-IN" sz="1800" dirty="0" err="1">
                <a:effectLst/>
                <a:latin typeface="CMSSI10"/>
              </a:rPr>
              <a:t>i</a:t>
            </a:r>
            <a:r>
              <a:rPr lang="en-IN" sz="1800" dirty="0">
                <a:effectLst/>
                <a:latin typeface="CMSSI10"/>
              </a:rPr>
              <a:t> </a:t>
            </a:r>
            <a:r>
              <a:rPr lang="en-IN" sz="1800" dirty="0">
                <a:effectLst/>
                <a:latin typeface="CMSY10"/>
              </a:rPr>
              <a:t>≤ </a:t>
            </a:r>
            <a:r>
              <a:rPr lang="en-IN" sz="1800" dirty="0">
                <a:effectLst/>
                <a:latin typeface="CMSSI10"/>
              </a:rPr>
              <a:t>k </a:t>
            </a:r>
            <a:r>
              <a:rPr lang="en-IN" sz="1800" dirty="0">
                <a:effectLst/>
                <a:latin typeface="CMSS10"/>
              </a:rPr>
              <a:t>have prime factorizations. </a:t>
            </a:r>
            <a:endParaRPr lang="en-IN" dirty="0">
              <a:effectLst/>
            </a:endParaRPr>
          </a:p>
          <a:p>
            <a:r>
              <a:rPr lang="en-IN" sz="1800" dirty="0">
                <a:effectLst/>
                <a:latin typeface="CMSS10"/>
              </a:rPr>
              <a:t>8. Consider the integer </a:t>
            </a:r>
            <a:r>
              <a:rPr lang="en-IN" sz="1800" dirty="0">
                <a:effectLst/>
                <a:latin typeface="CMSSI10"/>
              </a:rPr>
              <a:t>k </a:t>
            </a:r>
            <a:r>
              <a:rPr lang="en-IN" sz="1800" dirty="0">
                <a:effectLst/>
                <a:latin typeface="CMSS10"/>
              </a:rPr>
              <a:t>+ 1: </a:t>
            </a:r>
          </a:p>
          <a:p>
            <a:r>
              <a:rPr lang="en-IN" sz="1800" dirty="0">
                <a:latin typeface="CMSS10"/>
              </a:rPr>
              <a:t>9. </a:t>
            </a:r>
            <a:r>
              <a:rPr lang="en-IN" sz="1800" dirty="0">
                <a:effectLst/>
                <a:latin typeface="CMSS10"/>
              </a:rPr>
              <a:t>If </a:t>
            </a:r>
            <a:r>
              <a:rPr lang="en-IN" sz="1800" dirty="0">
                <a:effectLst/>
                <a:latin typeface="CMSSI10"/>
              </a:rPr>
              <a:t>k </a:t>
            </a:r>
            <a:r>
              <a:rPr lang="en-IN" sz="1800" dirty="0">
                <a:effectLst/>
                <a:latin typeface="CMSS10"/>
              </a:rPr>
              <a:t>+1 is prime: </a:t>
            </a:r>
            <a:endParaRPr lang="en-IN" dirty="0">
              <a:effectLst/>
            </a:endParaRPr>
          </a:p>
          <a:p>
            <a:r>
              <a:rPr lang="en-IN" sz="1800" dirty="0">
                <a:effectLst/>
                <a:latin typeface="CMSS10"/>
              </a:rPr>
              <a:t>10. Then </a:t>
            </a:r>
            <a:r>
              <a:rPr lang="en-IN" sz="1800" dirty="0">
                <a:effectLst/>
                <a:latin typeface="CMSSI10"/>
              </a:rPr>
              <a:t>k </a:t>
            </a:r>
            <a:r>
              <a:rPr lang="en-IN" sz="1800" dirty="0">
                <a:effectLst/>
                <a:latin typeface="CMSS10"/>
              </a:rPr>
              <a:t>+ 1 = </a:t>
            </a:r>
            <a:r>
              <a:rPr lang="en-IN" sz="1800" dirty="0">
                <a:effectLst/>
                <a:latin typeface="CMSSI10"/>
              </a:rPr>
              <a:t>k </a:t>
            </a:r>
            <a:r>
              <a:rPr lang="en-IN" sz="1800" dirty="0">
                <a:effectLst/>
                <a:latin typeface="CMSS10"/>
              </a:rPr>
              <a:t>+ 1 is a trivial prime factorization, and </a:t>
            </a:r>
            <a:r>
              <a:rPr lang="en-IN" sz="1800" dirty="0">
                <a:effectLst/>
                <a:latin typeface="CMSSI10"/>
              </a:rPr>
              <a:t>P</a:t>
            </a:r>
            <a:r>
              <a:rPr lang="en-IN" sz="1800" dirty="0">
                <a:effectLst/>
                <a:latin typeface="CMSS10"/>
              </a:rPr>
              <a:t>(</a:t>
            </a:r>
            <a:r>
              <a:rPr lang="en-IN" sz="1800" dirty="0">
                <a:effectLst/>
                <a:latin typeface="CMSSI10"/>
              </a:rPr>
              <a:t>k </a:t>
            </a:r>
            <a:r>
              <a:rPr lang="en-IN" sz="1800" dirty="0">
                <a:effectLst/>
                <a:latin typeface="CMSS10"/>
              </a:rPr>
              <a:t>+ 1) is true. </a:t>
            </a:r>
            <a:endParaRPr lang="en-IN" dirty="0">
              <a:effectLst/>
            </a:endParaRPr>
          </a:p>
          <a:p>
            <a:endParaRPr lang="en-IN" dirty="0">
              <a:effectLst/>
            </a:endParaRPr>
          </a:p>
          <a:p>
            <a:endParaRPr lang="en-IN" dirty="0">
              <a:effectLst/>
            </a:endParaRPr>
          </a:p>
          <a:p>
            <a:endParaRPr lang="en-IN" dirty="0">
              <a:latin typeface="CMSS10"/>
            </a:endParaRPr>
          </a:p>
        </p:txBody>
      </p:sp>
    </p:spTree>
    <p:extLst>
      <p:ext uri="{BB962C8B-B14F-4D97-AF65-F5344CB8AC3E}">
        <p14:creationId xmlns:p14="http://schemas.microsoft.com/office/powerpoint/2010/main" val="310367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Strong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342900" lvl="1" indent="0" fontAlgn="base">
              <a:spcBef>
                <a:spcPts val="450"/>
              </a:spcBef>
              <a:spcAft>
                <a:spcPct val="0"/>
              </a:spcAft>
              <a:buNone/>
            </a:pP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1B4D254-170C-074A-C8C5-6647A9F62A14}"/>
              </a:ext>
            </a:extLst>
          </p:cNvPr>
          <p:cNvSpPr txBox="1"/>
          <p:nvPr/>
        </p:nvSpPr>
        <p:spPr>
          <a:xfrm>
            <a:off x="990600" y="895350"/>
            <a:ext cx="7467600" cy="3508653"/>
          </a:xfrm>
          <a:prstGeom prst="rect">
            <a:avLst/>
          </a:prstGeom>
          <a:noFill/>
        </p:spPr>
        <p:txBody>
          <a:bodyPr wrap="square" rtlCol="0">
            <a:spAutoFit/>
          </a:bodyPr>
          <a:lstStyle/>
          <a:p>
            <a:pPr>
              <a:buFont typeface="+mj-lt"/>
              <a:buAutoNum type="arabicPeriod" startAt="11"/>
            </a:pPr>
            <a:r>
              <a:rPr lang="en-IN" sz="1800" dirty="0">
                <a:solidFill>
                  <a:srgbClr val="3333B2"/>
                </a:solidFill>
                <a:effectLst/>
                <a:latin typeface="CMSS10"/>
              </a:rPr>
              <a:t>Else </a:t>
            </a:r>
            <a:r>
              <a:rPr lang="en-IN" sz="1800" dirty="0">
                <a:solidFill>
                  <a:srgbClr val="3333B2"/>
                </a:solidFill>
                <a:effectLst/>
                <a:latin typeface="CMSSI10"/>
              </a:rPr>
              <a:t>k </a:t>
            </a:r>
            <a:r>
              <a:rPr lang="en-IN" sz="1800" dirty="0">
                <a:solidFill>
                  <a:srgbClr val="3333B2"/>
                </a:solidFill>
                <a:effectLst/>
                <a:latin typeface="CMSS10"/>
              </a:rPr>
              <a:t>+ 1 is composite: </a:t>
            </a:r>
          </a:p>
          <a:p>
            <a:pPr>
              <a:buFont typeface="+mj-lt"/>
              <a:buAutoNum type="arabicPeriod" startAt="11"/>
            </a:pPr>
            <a:r>
              <a:rPr lang="en-IN" sz="1800" dirty="0">
                <a:solidFill>
                  <a:srgbClr val="3333B2"/>
                </a:solidFill>
                <a:effectLst/>
                <a:latin typeface="CMSS10"/>
              </a:rPr>
              <a:t>Then</a:t>
            </a:r>
            <a:r>
              <a:rPr lang="en-IN" sz="1800" dirty="0">
                <a:solidFill>
                  <a:srgbClr val="3333B2"/>
                </a:solidFill>
                <a:effectLst/>
                <a:latin typeface="CMSSI10"/>
              </a:rPr>
              <a:t>k</a:t>
            </a:r>
            <a:r>
              <a:rPr lang="en-IN" sz="1800" dirty="0">
                <a:solidFill>
                  <a:srgbClr val="3333B2"/>
                </a:solidFill>
                <a:effectLst/>
                <a:latin typeface="CMSS10"/>
              </a:rPr>
              <a:t>+1=</a:t>
            </a:r>
            <a:r>
              <a:rPr lang="en-IN" sz="1800" dirty="0" err="1">
                <a:solidFill>
                  <a:srgbClr val="3333B2"/>
                </a:solidFill>
                <a:effectLst/>
                <a:latin typeface="CMSSI10"/>
              </a:rPr>
              <a:t>rs</a:t>
            </a:r>
            <a:r>
              <a:rPr lang="en-IN" sz="1800" dirty="0" err="1">
                <a:solidFill>
                  <a:srgbClr val="3333B2"/>
                </a:solidFill>
                <a:effectLst/>
                <a:latin typeface="CMSS10"/>
              </a:rPr>
              <a:t>,for</a:t>
            </a:r>
            <a:r>
              <a:rPr lang="en-IN" sz="1800" dirty="0">
                <a:solidFill>
                  <a:srgbClr val="3333B2"/>
                </a:solidFill>
                <a:effectLst/>
                <a:latin typeface="CMSS10"/>
              </a:rPr>
              <a:t> some integers </a:t>
            </a:r>
            <a:r>
              <a:rPr lang="en-IN" sz="1800" dirty="0" err="1">
                <a:solidFill>
                  <a:srgbClr val="3333B2"/>
                </a:solidFill>
                <a:effectLst/>
                <a:latin typeface="CMSSI10"/>
              </a:rPr>
              <a:t>r</a:t>
            </a:r>
            <a:r>
              <a:rPr lang="en-IN" sz="1800" dirty="0" err="1">
                <a:solidFill>
                  <a:srgbClr val="3333B2"/>
                </a:solidFill>
                <a:effectLst/>
                <a:latin typeface="CMMI10"/>
              </a:rPr>
              <a:t>,</a:t>
            </a:r>
            <a:r>
              <a:rPr lang="en-IN" sz="1800" dirty="0" err="1">
                <a:solidFill>
                  <a:srgbClr val="3333B2"/>
                </a:solidFill>
                <a:effectLst/>
                <a:latin typeface="CMSSI10"/>
              </a:rPr>
              <a:t>s</a:t>
            </a:r>
            <a:r>
              <a:rPr lang="en-IN" sz="1800" dirty="0">
                <a:solidFill>
                  <a:srgbClr val="3333B2"/>
                </a:solidFill>
                <a:effectLst/>
                <a:latin typeface="CMSSI10"/>
              </a:rPr>
              <a:t> </a:t>
            </a:r>
            <a:r>
              <a:rPr lang="en-IN" sz="1800" dirty="0">
                <a:solidFill>
                  <a:srgbClr val="3333B2"/>
                </a:solidFill>
                <a:effectLst/>
                <a:latin typeface="CMSS10"/>
              </a:rPr>
              <a:t>such that </a:t>
            </a:r>
          </a:p>
          <a:p>
            <a:pPr>
              <a:buFont typeface="+mj-lt"/>
              <a:buAutoNum type="arabicPeriod" startAt="11"/>
            </a:pPr>
            <a:r>
              <a:rPr lang="en-IN" sz="1800" dirty="0">
                <a:solidFill>
                  <a:srgbClr val="3333B2"/>
                </a:solidFill>
                <a:effectLst/>
                <a:latin typeface="CMSS10"/>
              </a:rPr>
              <a:t>1 </a:t>
            </a:r>
            <a:r>
              <a:rPr lang="en-IN" sz="1800" dirty="0">
                <a:solidFill>
                  <a:srgbClr val="3333B2"/>
                </a:solidFill>
                <a:effectLst/>
                <a:latin typeface="CMMI10"/>
              </a:rPr>
              <a:t>&lt; </a:t>
            </a:r>
            <a:r>
              <a:rPr lang="en-IN" sz="1800" dirty="0">
                <a:solidFill>
                  <a:srgbClr val="3333B2"/>
                </a:solidFill>
                <a:effectLst/>
                <a:latin typeface="CMSSI10"/>
              </a:rPr>
              <a:t>r </a:t>
            </a:r>
            <a:r>
              <a:rPr lang="en-IN" sz="1800" dirty="0">
                <a:solidFill>
                  <a:srgbClr val="3333B2"/>
                </a:solidFill>
                <a:effectLst/>
                <a:latin typeface="CMMI10"/>
              </a:rPr>
              <a:t>, </a:t>
            </a:r>
            <a:r>
              <a:rPr lang="en-IN" sz="1800" dirty="0">
                <a:solidFill>
                  <a:srgbClr val="3333B2"/>
                </a:solidFill>
                <a:effectLst/>
                <a:latin typeface="CMSSI10"/>
              </a:rPr>
              <a:t>s </a:t>
            </a:r>
            <a:r>
              <a:rPr lang="en-IN" sz="1800" dirty="0">
                <a:solidFill>
                  <a:srgbClr val="3333B2"/>
                </a:solidFill>
                <a:effectLst/>
                <a:latin typeface="CMMI10"/>
              </a:rPr>
              <a:t>&lt; </a:t>
            </a:r>
            <a:r>
              <a:rPr lang="en-IN" sz="1800" dirty="0">
                <a:solidFill>
                  <a:srgbClr val="3333B2"/>
                </a:solidFill>
                <a:effectLst/>
                <a:latin typeface="CMSSI10"/>
              </a:rPr>
              <a:t>k </a:t>
            </a:r>
            <a:r>
              <a:rPr lang="en-IN" sz="1800" dirty="0">
                <a:solidFill>
                  <a:srgbClr val="3333B2"/>
                </a:solidFill>
                <a:effectLst/>
                <a:latin typeface="CMSS10"/>
              </a:rPr>
              <a:t>+ 1, by definition of composite. </a:t>
            </a:r>
          </a:p>
          <a:p>
            <a:pPr>
              <a:buFont typeface="+mj-lt"/>
              <a:buAutoNum type="arabicPeriod" startAt="11"/>
            </a:pPr>
            <a:r>
              <a:rPr lang="en-IN" sz="1800" dirty="0">
                <a:solidFill>
                  <a:srgbClr val="3333B2"/>
                </a:solidFill>
                <a:effectLst/>
                <a:latin typeface="CMSS10"/>
              </a:rPr>
              <a:t>Then both </a:t>
            </a:r>
            <a:r>
              <a:rPr lang="en-IN" sz="1800" dirty="0">
                <a:solidFill>
                  <a:srgbClr val="3333B2"/>
                </a:solidFill>
                <a:effectLst/>
                <a:latin typeface="CMSSI10"/>
              </a:rPr>
              <a:t>r </a:t>
            </a:r>
            <a:r>
              <a:rPr lang="en-IN" sz="1800" dirty="0">
                <a:solidFill>
                  <a:srgbClr val="3333B2"/>
                </a:solidFill>
                <a:effectLst/>
                <a:latin typeface="CMSS10"/>
              </a:rPr>
              <a:t>and </a:t>
            </a:r>
            <a:r>
              <a:rPr lang="en-IN" sz="1800" dirty="0">
                <a:solidFill>
                  <a:srgbClr val="3333B2"/>
                </a:solidFill>
                <a:effectLst/>
                <a:latin typeface="CMSSI10"/>
              </a:rPr>
              <a:t>s </a:t>
            </a:r>
            <a:r>
              <a:rPr lang="en-IN" sz="1800" dirty="0">
                <a:solidFill>
                  <a:srgbClr val="3333B2"/>
                </a:solidFill>
                <a:effectLst/>
                <a:latin typeface="CMSS10"/>
              </a:rPr>
              <a:t>have prime factorizations, </a:t>
            </a:r>
          </a:p>
          <a:p>
            <a:pPr>
              <a:buFont typeface="+mj-lt"/>
              <a:buAutoNum type="arabicPeriod" startAt="11"/>
            </a:pPr>
            <a:r>
              <a:rPr lang="en-IN" sz="1800" dirty="0">
                <a:solidFill>
                  <a:srgbClr val="3333B2"/>
                </a:solidFill>
                <a:effectLst/>
                <a:latin typeface="CMSS10"/>
              </a:rPr>
              <a:t>by the Inductive hypothesis. </a:t>
            </a:r>
          </a:p>
          <a:p>
            <a:pPr>
              <a:buFont typeface="+mj-lt"/>
              <a:buAutoNum type="arabicPeriod" startAt="11"/>
            </a:pPr>
            <a:r>
              <a:rPr lang="en-IN" sz="1800" dirty="0">
                <a:solidFill>
                  <a:srgbClr val="3333B2"/>
                </a:solidFill>
                <a:effectLst/>
                <a:latin typeface="CMSS10"/>
              </a:rPr>
              <a:t>Let these be </a:t>
            </a:r>
            <a:r>
              <a:rPr lang="en-IN" sz="1800" dirty="0">
                <a:solidFill>
                  <a:srgbClr val="3333B2"/>
                </a:solidFill>
                <a:effectLst/>
                <a:latin typeface="CMSSI10"/>
              </a:rPr>
              <a:t>r </a:t>
            </a:r>
            <a:r>
              <a:rPr lang="en-IN" sz="1800" dirty="0">
                <a:solidFill>
                  <a:srgbClr val="3333B2"/>
                </a:solidFill>
                <a:effectLst/>
                <a:latin typeface="CMSS10"/>
              </a:rPr>
              <a:t>= </a:t>
            </a:r>
            <a:r>
              <a:rPr lang="en-IN" sz="1800" dirty="0">
                <a:solidFill>
                  <a:srgbClr val="3333B2"/>
                </a:solidFill>
                <a:effectLst/>
                <a:latin typeface="CMSSI10"/>
              </a:rPr>
              <a:t>p</a:t>
            </a:r>
            <a:r>
              <a:rPr lang="en-IN" sz="1800" dirty="0">
                <a:solidFill>
                  <a:srgbClr val="3333B2"/>
                </a:solidFill>
                <a:effectLst/>
                <a:latin typeface="CMSS8"/>
              </a:rPr>
              <a:t>1</a:t>
            </a:r>
            <a:r>
              <a:rPr lang="en-IN" sz="1800" dirty="0">
                <a:solidFill>
                  <a:srgbClr val="3333B2"/>
                </a:solidFill>
                <a:effectLst/>
                <a:latin typeface="CMSSI10"/>
              </a:rPr>
              <a:t>p</a:t>
            </a:r>
            <a:r>
              <a:rPr lang="en-IN" sz="1800" dirty="0">
                <a:solidFill>
                  <a:srgbClr val="3333B2"/>
                </a:solidFill>
                <a:effectLst/>
                <a:latin typeface="CMSS8"/>
              </a:rPr>
              <a:t>2 </a:t>
            </a:r>
            <a:r>
              <a:rPr lang="en-IN" sz="1800" dirty="0">
                <a:solidFill>
                  <a:srgbClr val="3333B2"/>
                </a:solidFill>
                <a:effectLst/>
                <a:latin typeface="CMMI10"/>
              </a:rPr>
              <a:t>...</a:t>
            </a:r>
            <a:r>
              <a:rPr lang="en-IN" sz="1800" dirty="0" err="1">
                <a:solidFill>
                  <a:srgbClr val="3333B2"/>
                </a:solidFill>
                <a:effectLst/>
                <a:latin typeface="CMSSI10"/>
              </a:rPr>
              <a:t>p</a:t>
            </a:r>
            <a:r>
              <a:rPr lang="en-IN" sz="1800" dirty="0" err="1">
                <a:solidFill>
                  <a:srgbClr val="3333B2"/>
                </a:solidFill>
                <a:effectLst/>
                <a:latin typeface="CMSSI8"/>
              </a:rPr>
              <a:t>u</a:t>
            </a:r>
            <a:r>
              <a:rPr lang="en-IN" sz="1800" dirty="0">
                <a:solidFill>
                  <a:srgbClr val="3333B2"/>
                </a:solidFill>
                <a:effectLst/>
                <a:latin typeface="CMSSI8"/>
              </a:rPr>
              <a:t> </a:t>
            </a:r>
            <a:r>
              <a:rPr lang="en-IN" sz="1800" dirty="0">
                <a:solidFill>
                  <a:srgbClr val="3333B2"/>
                </a:solidFill>
                <a:effectLst/>
                <a:latin typeface="CMSS10"/>
              </a:rPr>
              <a:t>and </a:t>
            </a:r>
            <a:r>
              <a:rPr lang="en-IN" sz="1800" dirty="0">
                <a:solidFill>
                  <a:srgbClr val="3333B2"/>
                </a:solidFill>
                <a:effectLst/>
                <a:latin typeface="CMSSI10"/>
              </a:rPr>
              <a:t>s </a:t>
            </a:r>
            <a:r>
              <a:rPr lang="en-IN" sz="1800" dirty="0">
                <a:solidFill>
                  <a:srgbClr val="3333B2"/>
                </a:solidFill>
                <a:effectLst/>
                <a:latin typeface="CMSS10"/>
              </a:rPr>
              <a:t>= </a:t>
            </a:r>
            <a:r>
              <a:rPr lang="en-IN" sz="1800" dirty="0">
                <a:solidFill>
                  <a:srgbClr val="3333B2"/>
                </a:solidFill>
                <a:effectLst/>
                <a:latin typeface="CMSSI10"/>
              </a:rPr>
              <a:t>q</a:t>
            </a:r>
            <a:r>
              <a:rPr lang="en-IN" sz="1800" dirty="0">
                <a:solidFill>
                  <a:srgbClr val="3333B2"/>
                </a:solidFill>
                <a:effectLst/>
                <a:latin typeface="CMSS8"/>
              </a:rPr>
              <a:t>1</a:t>
            </a:r>
            <a:r>
              <a:rPr lang="en-IN" sz="1800" dirty="0">
                <a:solidFill>
                  <a:srgbClr val="3333B2"/>
                </a:solidFill>
                <a:effectLst/>
                <a:latin typeface="CMSSI10"/>
              </a:rPr>
              <a:t>q</a:t>
            </a:r>
            <a:r>
              <a:rPr lang="en-IN" sz="1800" dirty="0">
                <a:solidFill>
                  <a:srgbClr val="3333B2"/>
                </a:solidFill>
                <a:effectLst/>
                <a:latin typeface="CMSS8"/>
              </a:rPr>
              <a:t>2 </a:t>
            </a:r>
            <a:r>
              <a:rPr lang="en-IN" sz="1800" dirty="0">
                <a:solidFill>
                  <a:srgbClr val="3333B2"/>
                </a:solidFill>
                <a:effectLst/>
                <a:latin typeface="CMMI10"/>
              </a:rPr>
              <a:t>...</a:t>
            </a:r>
            <a:r>
              <a:rPr lang="en-IN" sz="1800" dirty="0">
                <a:solidFill>
                  <a:srgbClr val="3333B2"/>
                </a:solidFill>
                <a:effectLst/>
                <a:latin typeface="CMSSI10"/>
              </a:rPr>
              <a:t>q</a:t>
            </a:r>
            <a:r>
              <a:rPr lang="en-IN" sz="1800" dirty="0">
                <a:solidFill>
                  <a:srgbClr val="3333B2"/>
                </a:solidFill>
                <a:effectLst/>
                <a:latin typeface="CMSSI8"/>
              </a:rPr>
              <a:t>v</a:t>
            </a:r>
            <a:r>
              <a:rPr lang="en-IN" sz="1800" dirty="0">
                <a:solidFill>
                  <a:srgbClr val="3333B2"/>
                </a:solidFill>
                <a:effectLst/>
                <a:latin typeface="CMSS10"/>
              </a:rPr>
              <a:t>, where all the factors are prime. </a:t>
            </a:r>
          </a:p>
          <a:p>
            <a:pPr>
              <a:buFont typeface="+mj-lt"/>
              <a:buAutoNum type="arabicPeriod" startAt="11"/>
            </a:pPr>
            <a:r>
              <a:rPr lang="en-IN" sz="1800" dirty="0">
                <a:solidFill>
                  <a:srgbClr val="3333B2"/>
                </a:solidFill>
                <a:effectLst/>
                <a:latin typeface="CMSS10"/>
              </a:rPr>
              <a:t>Then </a:t>
            </a:r>
            <a:r>
              <a:rPr lang="en-IN" sz="1800" dirty="0">
                <a:solidFill>
                  <a:srgbClr val="3333B2"/>
                </a:solidFill>
                <a:effectLst/>
                <a:latin typeface="CMSSI10"/>
              </a:rPr>
              <a:t>k</a:t>
            </a:r>
            <a:r>
              <a:rPr lang="en-IN" sz="1800" dirty="0">
                <a:solidFill>
                  <a:srgbClr val="3333B2"/>
                </a:solidFill>
                <a:effectLst/>
                <a:latin typeface="CMSS10"/>
              </a:rPr>
              <a:t>+1= </a:t>
            </a:r>
            <a:r>
              <a:rPr lang="en-IN" sz="1800" dirty="0" err="1">
                <a:solidFill>
                  <a:srgbClr val="3333B2"/>
                </a:solidFill>
                <a:effectLst/>
                <a:latin typeface="CMSSI10"/>
              </a:rPr>
              <a:t>rs</a:t>
            </a:r>
            <a:r>
              <a:rPr lang="en-IN" sz="1800" dirty="0">
                <a:solidFill>
                  <a:srgbClr val="3333B2"/>
                </a:solidFill>
                <a:effectLst/>
                <a:latin typeface="CMSSI10"/>
              </a:rPr>
              <a:t> </a:t>
            </a:r>
            <a:r>
              <a:rPr lang="en-IN" sz="1800" dirty="0">
                <a:solidFill>
                  <a:srgbClr val="3333B2"/>
                </a:solidFill>
                <a:effectLst/>
                <a:latin typeface="CMSS10"/>
              </a:rPr>
              <a:t>=</a:t>
            </a:r>
            <a:r>
              <a:rPr lang="en-IN" sz="1800" dirty="0">
                <a:solidFill>
                  <a:srgbClr val="3333B2"/>
                </a:solidFill>
                <a:effectLst/>
                <a:latin typeface="CMSSI10"/>
              </a:rPr>
              <a:t>p</a:t>
            </a:r>
            <a:r>
              <a:rPr lang="en-IN" sz="1800" dirty="0">
                <a:solidFill>
                  <a:srgbClr val="3333B2"/>
                </a:solidFill>
                <a:effectLst/>
                <a:latin typeface="CMSS8"/>
              </a:rPr>
              <a:t>1</a:t>
            </a:r>
            <a:r>
              <a:rPr lang="en-IN" sz="1800" dirty="0">
                <a:solidFill>
                  <a:srgbClr val="3333B2"/>
                </a:solidFill>
                <a:effectLst/>
                <a:latin typeface="CMSSI10"/>
              </a:rPr>
              <a:t>p</a:t>
            </a:r>
            <a:r>
              <a:rPr lang="en-IN" sz="1800" dirty="0">
                <a:solidFill>
                  <a:srgbClr val="3333B2"/>
                </a:solidFill>
                <a:effectLst/>
                <a:latin typeface="CMSS8"/>
              </a:rPr>
              <a:t>2</a:t>
            </a:r>
            <a:r>
              <a:rPr lang="en-IN" sz="1800" dirty="0">
                <a:solidFill>
                  <a:srgbClr val="3333B2"/>
                </a:solidFill>
                <a:effectLst/>
                <a:latin typeface="CMMI10"/>
              </a:rPr>
              <a:t>...</a:t>
            </a:r>
            <a:r>
              <a:rPr lang="en-IN" sz="1800" dirty="0">
                <a:solidFill>
                  <a:srgbClr val="3333B2"/>
                </a:solidFill>
                <a:effectLst/>
                <a:latin typeface="CMSSI10"/>
              </a:rPr>
              <a:t>p</a:t>
            </a:r>
            <a:r>
              <a:rPr lang="en-IN" sz="1800" dirty="0">
                <a:solidFill>
                  <a:srgbClr val="3333B2"/>
                </a:solidFill>
                <a:effectLst/>
                <a:latin typeface="CMSSI8"/>
              </a:rPr>
              <a:t>u</a:t>
            </a:r>
            <a:r>
              <a:rPr lang="en-IN" sz="1800" dirty="0">
                <a:solidFill>
                  <a:srgbClr val="3333B2"/>
                </a:solidFill>
                <a:effectLst/>
                <a:latin typeface="CMSSI10"/>
              </a:rPr>
              <a:t>q</a:t>
            </a:r>
            <a:r>
              <a:rPr lang="en-IN" sz="1800" dirty="0">
                <a:solidFill>
                  <a:srgbClr val="3333B2"/>
                </a:solidFill>
                <a:effectLst/>
                <a:latin typeface="CMSS8"/>
              </a:rPr>
              <a:t>1</a:t>
            </a:r>
            <a:r>
              <a:rPr lang="en-IN" sz="1800" dirty="0">
                <a:solidFill>
                  <a:srgbClr val="3333B2"/>
                </a:solidFill>
                <a:effectLst/>
                <a:latin typeface="CMSSI10"/>
              </a:rPr>
              <a:t>q</a:t>
            </a:r>
            <a:r>
              <a:rPr lang="en-IN" sz="1800" dirty="0">
                <a:solidFill>
                  <a:srgbClr val="3333B2"/>
                </a:solidFill>
                <a:effectLst/>
                <a:latin typeface="CMSS8"/>
              </a:rPr>
              <a:t>2</a:t>
            </a:r>
            <a:r>
              <a:rPr lang="en-IN" sz="1800" dirty="0">
                <a:solidFill>
                  <a:srgbClr val="3333B2"/>
                </a:solidFill>
                <a:effectLst/>
                <a:latin typeface="CMMI10"/>
              </a:rPr>
              <a:t>...</a:t>
            </a:r>
            <a:r>
              <a:rPr lang="en-IN" sz="1800" dirty="0" err="1">
                <a:solidFill>
                  <a:srgbClr val="3333B2"/>
                </a:solidFill>
                <a:effectLst/>
                <a:latin typeface="CMSSI10"/>
              </a:rPr>
              <a:t>q</a:t>
            </a:r>
            <a:r>
              <a:rPr lang="en-IN" sz="1800" dirty="0" err="1">
                <a:solidFill>
                  <a:srgbClr val="3333B2"/>
                </a:solidFill>
                <a:effectLst/>
                <a:latin typeface="CMSSI8"/>
              </a:rPr>
              <a:t>v</a:t>
            </a:r>
            <a:r>
              <a:rPr lang="en-IN" sz="1800" dirty="0" err="1">
                <a:solidFill>
                  <a:srgbClr val="3333B2"/>
                </a:solidFill>
                <a:effectLst/>
                <a:latin typeface="CMSS10"/>
              </a:rPr>
              <a:t>,by</a:t>
            </a:r>
            <a:r>
              <a:rPr lang="en-IN" sz="1800" dirty="0">
                <a:solidFill>
                  <a:srgbClr val="3333B2"/>
                </a:solidFill>
                <a:effectLst/>
                <a:latin typeface="CMSS10"/>
              </a:rPr>
              <a:t> basic algebra. </a:t>
            </a:r>
          </a:p>
          <a:p>
            <a:pPr>
              <a:buFont typeface="+mj-lt"/>
              <a:buAutoNum type="arabicPeriod" startAt="11"/>
            </a:pPr>
            <a:r>
              <a:rPr lang="en-IN" sz="1800" dirty="0">
                <a:solidFill>
                  <a:srgbClr val="3333B2"/>
                </a:solidFill>
                <a:effectLst/>
                <a:latin typeface="CMSS10"/>
              </a:rPr>
              <a:t>Thus </a:t>
            </a:r>
            <a:r>
              <a:rPr lang="en-IN" sz="1800" dirty="0">
                <a:solidFill>
                  <a:srgbClr val="3333B2"/>
                </a:solidFill>
                <a:effectLst/>
                <a:latin typeface="CMSSI10"/>
              </a:rPr>
              <a:t>k </a:t>
            </a:r>
            <a:r>
              <a:rPr lang="en-IN" sz="1800" dirty="0">
                <a:solidFill>
                  <a:srgbClr val="3333B2"/>
                </a:solidFill>
                <a:effectLst/>
                <a:latin typeface="CMSS10"/>
              </a:rPr>
              <a:t>+ 1 has a prime factorization, and </a:t>
            </a:r>
            <a:r>
              <a:rPr lang="en-IN" sz="1800" dirty="0">
                <a:solidFill>
                  <a:srgbClr val="3333B2"/>
                </a:solidFill>
                <a:effectLst/>
                <a:latin typeface="CMSSI10"/>
              </a:rPr>
              <a:t>P</a:t>
            </a:r>
            <a:r>
              <a:rPr lang="en-IN" sz="1800" dirty="0">
                <a:solidFill>
                  <a:srgbClr val="3333B2"/>
                </a:solidFill>
                <a:effectLst/>
                <a:latin typeface="CMSS10"/>
              </a:rPr>
              <a:t>(</a:t>
            </a:r>
            <a:r>
              <a:rPr lang="en-IN" sz="1800" dirty="0">
                <a:solidFill>
                  <a:srgbClr val="3333B2"/>
                </a:solidFill>
                <a:effectLst/>
                <a:latin typeface="CMSSI10"/>
              </a:rPr>
              <a:t>k </a:t>
            </a:r>
            <a:r>
              <a:rPr lang="en-IN" sz="1800" dirty="0">
                <a:solidFill>
                  <a:srgbClr val="3333B2"/>
                </a:solidFill>
                <a:effectLst/>
                <a:latin typeface="CMSS10"/>
              </a:rPr>
              <a:t>+ 1) is true. </a:t>
            </a:r>
          </a:p>
          <a:p>
            <a:pPr>
              <a:buFont typeface="+mj-lt"/>
              <a:buAutoNum type="arabicPeriod" startAt="11"/>
            </a:pPr>
            <a:r>
              <a:rPr lang="en-IN" sz="1800" dirty="0">
                <a:solidFill>
                  <a:srgbClr val="3333B2"/>
                </a:solidFill>
                <a:effectLst/>
                <a:latin typeface="CMSS10"/>
              </a:rPr>
              <a:t>So by Strong Induction, the statement is true. </a:t>
            </a:r>
          </a:p>
          <a:p>
            <a:endParaRPr lang="en-IN" dirty="0">
              <a:effectLst/>
            </a:endParaRPr>
          </a:p>
          <a:p>
            <a:endParaRPr lang="en-IN" dirty="0">
              <a:effectLst/>
            </a:endParaRPr>
          </a:p>
          <a:p>
            <a:endParaRPr lang="en-IN" dirty="0">
              <a:latin typeface="CMSS10"/>
            </a:endParaRPr>
          </a:p>
        </p:txBody>
      </p:sp>
    </p:spTree>
    <p:extLst>
      <p:ext uri="{BB962C8B-B14F-4D97-AF65-F5344CB8AC3E}">
        <p14:creationId xmlns:p14="http://schemas.microsoft.com/office/powerpoint/2010/main" val="24853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6DCBB4-7B01-4C67-B610-B73D46BE2557}"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a:extLst>
              <a:ext uri="{FF2B5EF4-FFF2-40B4-BE49-F238E27FC236}">
                <a16:creationId xmlns:a16="http://schemas.microsoft.com/office/drawing/2014/main" id="{D24B24D9-E59F-411C-A872-9605A1A3980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Objectives of  Topic: Recurrence Relation</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CO5</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0">
            <a:extLst>
              <a:ext uri="{FF2B5EF4-FFF2-40B4-BE49-F238E27FC236}">
                <a16:creationId xmlns:a16="http://schemas.microsoft.com/office/drawing/2014/main" id="{A14195EF-CA0B-498A-BF66-74BC1F5D1FA4}"/>
              </a:ext>
            </a:extLst>
          </p:cNvPr>
          <p:cNvSpPr>
            <a:spLocks noChangeArrowheads="1"/>
          </p:cNvSpPr>
          <p:nvPr/>
        </p:nvSpPr>
        <p:spPr bwMode="auto">
          <a:xfrm>
            <a:off x="1410868" y="881702"/>
            <a:ext cx="680447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sz="1800" dirty="0">
                <a:latin typeface="Times New Roman" pitchFamily="18" charset="0"/>
                <a:cs typeface="Times New Roman" pitchFamily="18" charset="0"/>
              </a:rPr>
              <a:t> Implementation of recursive techniques that can derive sequences and be useful for solving counting problems.</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6890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BEB0BA-C93F-42E8-962A-6489579AD5E3}"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Rectangle 10">
            <a:extLst>
              <a:ext uri="{FF2B5EF4-FFF2-40B4-BE49-F238E27FC236}">
                <a16:creationId xmlns:a16="http://schemas.microsoft.com/office/drawing/2014/main" id="{A14195EF-CA0B-498A-BF66-74BC1F5D1FA4}"/>
              </a:ext>
            </a:extLst>
          </p:cNvPr>
          <p:cNvSpPr>
            <a:spLocks noChangeArrowheads="1"/>
          </p:cNvSpPr>
          <p:nvPr/>
        </p:nvSpPr>
        <p:spPr bwMode="auto">
          <a:xfrm>
            <a:off x="1410868" y="742951"/>
            <a:ext cx="6697313"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buNone/>
              <a:defRPr/>
            </a:pPr>
            <a:r>
              <a:rPr lang="en-US" altLang="en-US" sz="1800" b="1" dirty="0">
                <a:latin typeface="Times New Roman" pitchFamily="18" charset="0"/>
                <a:cs typeface="Times New Roman" pitchFamily="18" charset="0"/>
              </a:rPr>
              <a:t>Prerequisite</a:t>
            </a:r>
          </a:p>
          <a:p>
            <a:pPr algn="just">
              <a:spcBef>
                <a:spcPct val="0"/>
              </a:spcBef>
              <a:defRPr/>
            </a:pPr>
            <a:r>
              <a:rPr lang="en-US" altLang="en-US" sz="1800" dirty="0">
                <a:latin typeface="Times New Roman" pitchFamily="18" charset="0"/>
                <a:cs typeface="Times New Roman" pitchFamily="18" charset="0"/>
              </a:rPr>
              <a:t>Counting problems.</a:t>
            </a:r>
          </a:p>
          <a:p>
            <a:pPr algn="just">
              <a:spcBef>
                <a:spcPct val="0"/>
              </a:spcBef>
              <a:defRPr/>
            </a:pPr>
            <a:endParaRPr lang="en-US" altLang="en-US" sz="1800" dirty="0">
              <a:latin typeface="Times New Roman" pitchFamily="18" charset="0"/>
              <a:cs typeface="Times New Roman" pitchFamily="18" charset="0"/>
            </a:endParaRPr>
          </a:p>
          <a:p>
            <a:pPr algn="just">
              <a:spcBef>
                <a:spcPct val="0"/>
              </a:spcBef>
              <a:buNone/>
              <a:defRPr/>
            </a:pPr>
            <a:r>
              <a:rPr lang="en-US" altLang="en-US" sz="1800" b="1" dirty="0">
                <a:latin typeface="Times New Roman" pitchFamily="18" charset="0"/>
                <a:cs typeface="Times New Roman" pitchFamily="18" charset="0"/>
              </a:rPr>
              <a:t>Recap</a:t>
            </a:r>
          </a:p>
          <a:p>
            <a:pPr algn="just">
              <a:spcBef>
                <a:spcPct val="0"/>
              </a:spcBef>
              <a:defRPr/>
            </a:pPr>
            <a:r>
              <a:rPr lang="en-US" altLang="en-US" sz="1800" dirty="0">
                <a:latin typeface="Times New Roman" pitchFamily="18" charset="0"/>
                <a:cs typeface="Times New Roman" pitchFamily="18" charset="0"/>
              </a:rPr>
              <a:t>Problem solving using series and combination.</a:t>
            </a:r>
          </a:p>
        </p:txBody>
      </p:sp>
      <p:sp>
        <p:nvSpPr>
          <p:cNvPr id="13" name="Title 1">
            <a:extLst>
              <a:ext uri="{FF2B5EF4-FFF2-40B4-BE49-F238E27FC236}">
                <a16:creationId xmlns:a16="http://schemas.microsoft.com/office/drawing/2014/main" id="{D24B24D9-E59F-411C-A872-9605A1A3980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Prerequisite and recap: Recurrence Relation</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CO5</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Tree>
    <p:extLst>
      <p:ext uri="{BB962C8B-B14F-4D97-AF65-F5344CB8AC3E}">
        <p14:creationId xmlns:p14="http://schemas.microsoft.com/office/powerpoint/2010/main" val="96312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4FDAA-A743-435F-87F5-883147FCA406}"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Recurrence Relation</a:t>
            </a:r>
            <a:r>
              <a:rPr lang="en-IN" sz="2400" dirty="0">
                <a:latin typeface="Times New Roman" panose="02020603050405020304" pitchFamily="18" charset="0"/>
                <a:cs typeface="Times New Roman" panose="02020603050405020304" pitchFamily="18" charset="0"/>
              </a:rPr>
              <a:t>(CO5)</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1142976" y="693256"/>
            <a:ext cx="7179519" cy="4008790"/>
          </a:xfrm>
          <a:prstGeom prst="rect">
            <a:avLst/>
          </a:prstGeom>
        </p:spPr>
        <p:txBody>
          <a:bodyPr wrap="square" lIns="68580" tIns="34290" rIns="68580" bIns="34290">
            <a:spAutoFit/>
          </a:bodyPr>
          <a:lstStyle/>
          <a:p>
            <a:pPr marL="285750" indent="-285750" algn="just">
              <a:buFont typeface="Arial" pitchFamily="34" charset="0"/>
              <a:buChar char="•"/>
            </a:pPr>
            <a:r>
              <a:rPr lang="en-US" sz="1600" dirty="0"/>
              <a:t>A sequence is a discrete structure used to represent an ordered list. For example, 1, 2, 3, 5, 8 is a sequence with five terms and 1, 3, 9, 27, 81 , … , 3n, … is an infinite sequence.</a:t>
            </a:r>
          </a:p>
          <a:p>
            <a:pPr marL="285750" indent="-285750" algn="just">
              <a:buFont typeface="Arial" pitchFamily="34" charset="0"/>
              <a:buChar char="•"/>
            </a:pPr>
            <a:r>
              <a:rPr lang="en-US" sz="1600" dirty="0"/>
              <a:t>A sequence is a function from a subset of the set of integers (usually either the set {0, 1, 2, …} or the set {1, 2, 3, …}) to a set S. We use the notation an to denote the image of the integer n.</a:t>
            </a:r>
          </a:p>
          <a:p>
            <a:pPr marL="285750" indent="-285750" algn="just">
              <a:buFont typeface="Arial" pitchFamily="34" charset="0"/>
              <a:buChar char="•"/>
            </a:pPr>
            <a:r>
              <a:rPr lang="en-US" sz="1600" dirty="0"/>
              <a:t>The way to specify a sequence is to provide one or more initial terms together with a rule for determining subsequent terms from those that precede them.</a:t>
            </a:r>
          </a:p>
          <a:p>
            <a:pPr marL="285750" indent="-285750" algn="just">
              <a:buFont typeface="Arial" pitchFamily="34" charset="0"/>
              <a:buChar char="•"/>
            </a:pPr>
            <a:r>
              <a:rPr lang="en-US" sz="1600" dirty="0"/>
              <a:t>A recurrence relation for the sequence {an} is an equation that expresses an in terms of one or more of the previous terms of the sequence, namely, a0, a1, … , an−1, for all integers n with n ≥ n0, where n0 is a nonnegative integer.</a:t>
            </a:r>
          </a:p>
          <a:p>
            <a:pPr marL="285750" indent="-285750" algn="just">
              <a:buFont typeface="Arial" pitchFamily="34" charset="0"/>
              <a:buChar char="•"/>
            </a:pPr>
            <a:r>
              <a:rPr lang="en-US" sz="1600" dirty="0"/>
              <a:t>A sequence is called a solution of a recurrence relation if its terms satisfy the recurrence relation. (A recurrence relation is said to recursively define a sequence.</a:t>
            </a:r>
            <a:endParaRPr lang="pt-BR"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858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4FDAA-A743-435F-87F5-883147FCA406}"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Recurrence Relation</a:t>
            </a:r>
            <a:r>
              <a:rPr lang="en-IN" sz="2400" dirty="0">
                <a:latin typeface="Times New Roman" panose="02020603050405020304" pitchFamily="18" charset="0"/>
                <a:cs typeface="Times New Roman" panose="02020603050405020304" pitchFamily="18" charset="0"/>
              </a:rPr>
              <a:t>(CO5)</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1142976" y="693256"/>
            <a:ext cx="7179519" cy="4501232"/>
          </a:xfrm>
          <a:prstGeom prst="rect">
            <a:avLst/>
          </a:prstGeom>
        </p:spPr>
        <p:txBody>
          <a:bodyPr wrap="square" lIns="68580" tIns="34290" rIns="68580" bIns="34290">
            <a:spAutoFit/>
          </a:bodyPr>
          <a:lstStyle/>
          <a:p>
            <a:pPr algn="just"/>
            <a:r>
              <a:rPr lang="en-US" sz="1600" dirty="0">
                <a:latin typeface="Times New Roman" pitchFamily="18" charset="0"/>
                <a:cs typeface="Times New Roman" pitchFamily="18" charset="0"/>
              </a:rPr>
              <a:t>A recurrence relation is a functional relation between the independent variable x, dependent variable f(x) and the differences of various order of f (x). A recurrence relation is also called a difference equation, and we will use these two terms interchangeably.</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Example1:</a:t>
            </a:r>
            <a:r>
              <a:rPr lang="en-US" sz="1600" dirty="0">
                <a:latin typeface="Times New Roman" pitchFamily="18" charset="0"/>
                <a:cs typeface="Times New Roman" pitchFamily="18" charset="0"/>
              </a:rPr>
              <a:t> The equation f (x + 3h) + 3f (x + 2h) + 6f (x + h) + 9f (x) = 0 is a recurrence relation.</a:t>
            </a:r>
          </a:p>
          <a:p>
            <a:pPr algn="just"/>
            <a:r>
              <a:rPr lang="en-US" sz="1600" dirty="0">
                <a:latin typeface="Times New Roman" pitchFamily="18" charset="0"/>
                <a:cs typeface="Times New Roman" pitchFamily="18" charset="0"/>
              </a:rPr>
              <a:t>It can also be written as </a:t>
            </a:r>
            <a:r>
              <a:rPr lang="pt-BR" sz="1600" dirty="0">
                <a:latin typeface="Times New Roman" pitchFamily="18" charset="0"/>
                <a:cs typeface="Times New Roman" pitchFamily="18" charset="0"/>
              </a:rPr>
              <a:t>a</a:t>
            </a:r>
            <a:r>
              <a:rPr lang="pt-BR" sz="1600" baseline="-25000" dirty="0">
                <a:latin typeface="Times New Roman" pitchFamily="18" charset="0"/>
                <a:cs typeface="Times New Roman" pitchFamily="18" charset="0"/>
              </a:rPr>
              <a:t>r+3</a:t>
            </a:r>
            <a:r>
              <a:rPr lang="pt-BR" sz="1600" dirty="0">
                <a:latin typeface="Times New Roman" pitchFamily="18" charset="0"/>
                <a:cs typeface="Times New Roman" pitchFamily="18" charset="0"/>
              </a:rPr>
              <a:t> + 3a</a:t>
            </a:r>
            <a:r>
              <a:rPr lang="pt-BR" sz="1600" baseline="-25000" dirty="0">
                <a:latin typeface="Times New Roman" pitchFamily="18" charset="0"/>
                <a:cs typeface="Times New Roman" pitchFamily="18" charset="0"/>
              </a:rPr>
              <a:t>r+2</a:t>
            </a:r>
            <a:r>
              <a:rPr lang="pt-BR" sz="1600" dirty="0">
                <a:latin typeface="Times New Roman" pitchFamily="18" charset="0"/>
                <a:cs typeface="Times New Roman" pitchFamily="18" charset="0"/>
              </a:rPr>
              <a:t> + 6a</a:t>
            </a:r>
            <a:r>
              <a:rPr lang="pt-BR" sz="1600" baseline="-25000" dirty="0">
                <a:latin typeface="Times New Roman" pitchFamily="18" charset="0"/>
                <a:cs typeface="Times New Roman" pitchFamily="18" charset="0"/>
              </a:rPr>
              <a:t>r+1</a:t>
            </a:r>
            <a:r>
              <a:rPr lang="pt-BR" sz="1600" dirty="0">
                <a:latin typeface="Times New Roman" pitchFamily="18" charset="0"/>
                <a:cs typeface="Times New Roman" pitchFamily="18" charset="0"/>
              </a:rPr>
              <a:t> + 9a</a:t>
            </a:r>
            <a:r>
              <a:rPr lang="pt-BR" sz="1600" baseline="-25000" dirty="0">
                <a:latin typeface="Times New Roman" pitchFamily="18" charset="0"/>
                <a:cs typeface="Times New Roman" pitchFamily="18" charset="0"/>
              </a:rPr>
              <a:t>r</a:t>
            </a:r>
            <a:r>
              <a:rPr lang="pt-BR" sz="1600" dirty="0">
                <a:latin typeface="Times New Roman" pitchFamily="18" charset="0"/>
                <a:cs typeface="Times New Roman" pitchFamily="18" charset="0"/>
              </a:rPr>
              <a:t> = 0 </a:t>
            </a:r>
          </a:p>
          <a:p>
            <a:pPr algn="just"/>
            <a:endParaRPr lang="pt-BR" sz="1600" dirty="0">
              <a:latin typeface="Times New Roman" pitchFamily="18" charset="0"/>
              <a:cs typeface="Times New Roman" pitchFamily="18" charset="0"/>
            </a:endParaRPr>
          </a:p>
          <a:p>
            <a:pPr algn="just">
              <a:spcBef>
                <a:spcPct val="0"/>
              </a:spcBef>
              <a:defRPr/>
            </a:pPr>
            <a:r>
              <a:rPr lang="en-US" altLang="en-US" sz="1600" dirty="0">
                <a:latin typeface="Times New Roman" pitchFamily="18" charset="0"/>
                <a:cs typeface="Times New Roman" pitchFamily="18" charset="0"/>
              </a:rPr>
              <a:t>A recurrence relation is an equation that recursively defines a sequence where the next term is a function of the previous terms. First few term are called initial condition of recurrence relation</a:t>
            </a:r>
          </a:p>
          <a:p>
            <a:pPr algn="just">
              <a:spcBef>
                <a:spcPct val="0"/>
              </a:spcBef>
              <a:defRPr/>
            </a:pPr>
            <a:endParaRPr lang="en-US" altLang="en-US" sz="1600" b="1" dirty="0">
              <a:latin typeface="Times New Roman" pitchFamily="18" charset="0"/>
              <a:cs typeface="Times New Roman" pitchFamily="18" charset="0"/>
            </a:endParaRPr>
          </a:p>
          <a:p>
            <a:pPr algn="just">
              <a:spcBef>
                <a:spcPct val="0"/>
              </a:spcBef>
              <a:defRPr/>
            </a:pPr>
            <a:r>
              <a:rPr lang="en-US" altLang="en-US" sz="1600" b="1" dirty="0">
                <a:latin typeface="Times New Roman" pitchFamily="18" charset="0"/>
                <a:cs typeface="Times New Roman" pitchFamily="18" charset="0"/>
              </a:rPr>
              <a:t>Example 1 </a:t>
            </a:r>
            <a:r>
              <a:rPr lang="en-US" altLang="en-US" sz="1600" dirty="0">
                <a:latin typeface="Times New Roman" pitchFamily="18" charset="0"/>
                <a:cs typeface="Times New Roman" pitchFamily="18" charset="0"/>
              </a:rPr>
              <a:t>  Fibonacci series   F</a:t>
            </a:r>
            <a:r>
              <a:rPr lang="en-US" altLang="en-US" sz="1600" baseline="-25000" dirty="0">
                <a:latin typeface="Times New Roman" pitchFamily="18" charset="0"/>
                <a:cs typeface="Times New Roman" pitchFamily="18" charset="0"/>
              </a:rPr>
              <a:t>n</a:t>
            </a:r>
            <a:r>
              <a:rPr lang="en-US" altLang="en-US" sz="1600" dirty="0">
                <a:latin typeface="Times New Roman" pitchFamily="18" charset="0"/>
                <a:cs typeface="Times New Roman" pitchFamily="18" charset="0"/>
              </a:rPr>
              <a:t> = F</a:t>
            </a:r>
            <a:r>
              <a:rPr lang="en-US" altLang="en-US" sz="1600" baseline="-25000" dirty="0">
                <a:latin typeface="Times New Roman" pitchFamily="18" charset="0"/>
                <a:cs typeface="Times New Roman" pitchFamily="18" charset="0"/>
              </a:rPr>
              <a:t>n−1</a:t>
            </a:r>
            <a:r>
              <a:rPr lang="en-US" altLang="en-US" sz="1600" dirty="0">
                <a:latin typeface="Times New Roman" pitchFamily="18" charset="0"/>
                <a:cs typeface="Times New Roman" pitchFamily="18" charset="0"/>
              </a:rPr>
              <a:t>+ F</a:t>
            </a:r>
            <a:r>
              <a:rPr lang="en-US" altLang="en-US" sz="1600" baseline="-25000" dirty="0">
                <a:latin typeface="Times New Roman" pitchFamily="18" charset="0"/>
                <a:cs typeface="Times New Roman" pitchFamily="18" charset="0"/>
              </a:rPr>
              <a:t>n−2</a:t>
            </a:r>
          </a:p>
          <a:p>
            <a:pPr algn="just">
              <a:spcBef>
                <a:spcPct val="0"/>
              </a:spcBef>
              <a:defRPr/>
            </a:pPr>
            <a:endParaRPr lang="en-US" altLang="en-US" sz="1600" b="1" dirty="0">
              <a:latin typeface="Times New Roman" pitchFamily="18" charset="0"/>
              <a:cs typeface="Times New Roman" pitchFamily="18" charset="0"/>
            </a:endParaRPr>
          </a:p>
          <a:p>
            <a:pPr algn="just">
              <a:spcBef>
                <a:spcPct val="0"/>
              </a:spcBef>
              <a:defRPr/>
            </a:pPr>
            <a:r>
              <a:rPr lang="en-US" altLang="en-US" sz="1600" b="1" dirty="0">
                <a:latin typeface="Times New Roman" pitchFamily="18" charset="0"/>
                <a:cs typeface="Times New Roman" pitchFamily="18" charset="0"/>
              </a:rPr>
              <a:t>Example 2 </a:t>
            </a:r>
            <a:r>
              <a:rPr lang="en-US" altLang="en-US" sz="1600" dirty="0">
                <a:latin typeface="Times New Roman" pitchFamily="18" charset="0"/>
                <a:cs typeface="Times New Roman" pitchFamily="18" charset="0"/>
              </a:rPr>
              <a:t>a</a:t>
            </a:r>
            <a:r>
              <a:rPr lang="en-US" altLang="en-US" sz="1600" baseline="-25000" dirty="0">
                <a:latin typeface="Times New Roman" pitchFamily="18" charset="0"/>
                <a:cs typeface="Times New Roman" pitchFamily="18" charset="0"/>
              </a:rPr>
              <a:t>n</a:t>
            </a:r>
            <a:r>
              <a:rPr lang="en-US" altLang="en-US" sz="1600" dirty="0">
                <a:latin typeface="Times New Roman" pitchFamily="18" charset="0"/>
                <a:cs typeface="Times New Roman" pitchFamily="18" charset="0"/>
              </a:rPr>
              <a:t> = a</a:t>
            </a:r>
            <a:r>
              <a:rPr lang="en-US" altLang="en-US" sz="1600" baseline="-25000" dirty="0">
                <a:latin typeface="Times New Roman" pitchFamily="18" charset="0"/>
                <a:cs typeface="Times New Roman" pitchFamily="18" charset="0"/>
              </a:rPr>
              <a:t>n−1</a:t>
            </a:r>
            <a:r>
              <a:rPr lang="en-US" altLang="en-US" sz="1600" dirty="0">
                <a:latin typeface="Times New Roman" pitchFamily="18" charset="0"/>
                <a:cs typeface="Times New Roman" pitchFamily="18" charset="0"/>
              </a:rPr>
              <a:t>+ 2     with a</a:t>
            </a:r>
            <a:r>
              <a:rPr lang="en-US" altLang="en-US" sz="1600" baseline="-25000" dirty="0">
                <a:latin typeface="Times New Roman" pitchFamily="18" charset="0"/>
                <a:cs typeface="Times New Roman" pitchFamily="18" charset="0"/>
              </a:rPr>
              <a:t>0</a:t>
            </a:r>
            <a:r>
              <a:rPr lang="en-US" altLang="en-US" sz="1600" dirty="0">
                <a:latin typeface="Times New Roman" pitchFamily="18" charset="0"/>
                <a:cs typeface="Times New Roman" pitchFamily="18" charset="0"/>
              </a:rPr>
              <a:t> = 1</a:t>
            </a:r>
          </a:p>
          <a:p>
            <a:pPr algn="just"/>
            <a:endParaRPr lang="pt-BR" sz="1600" dirty="0">
              <a:latin typeface="Times New Roman" pitchFamily="18" charset="0"/>
              <a:cs typeface="Times New Roman" pitchFamily="18" charset="0"/>
            </a:endParaRPr>
          </a:p>
          <a:p>
            <a:pPr algn="just"/>
            <a:endParaRPr lang="en-US" sz="1600" dirty="0"/>
          </a:p>
        </p:txBody>
      </p:sp>
    </p:spTree>
    <p:extLst>
      <p:ext uri="{BB962C8B-B14F-4D97-AF65-F5344CB8AC3E}">
        <p14:creationId xmlns:p14="http://schemas.microsoft.com/office/powerpoint/2010/main" val="3640956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1992FD-7CA6-49EA-8E21-C1C89A661D90}"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4" name="Title 1"/>
          <p:cNvSpPr txBox="1">
            <a:spLocks/>
          </p:cNvSpPr>
          <p:nvPr/>
        </p:nvSpPr>
        <p:spPr>
          <a:xfrm>
            <a:off x="108585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Order &amp; Degree of Recurrence Relation</a:t>
            </a:r>
            <a:r>
              <a:rPr lang="en-IN" sz="2400" dirty="0">
                <a:latin typeface="Times New Roman" panose="02020603050405020304" pitchFamily="18" charset="0"/>
                <a:cs typeface="Times New Roman" panose="02020603050405020304" pitchFamily="18" charset="0"/>
              </a:rPr>
              <a:t>(CO5)</a:t>
            </a:r>
            <a:endParaRPr lang="en-US"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35819" y="693257"/>
            <a:ext cx="7286676" cy="3947234"/>
          </a:xfrm>
          <a:prstGeom prst="rect">
            <a:avLst/>
          </a:prstGeom>
        </p:spPr>
        <p:txBody>
          <a:bodyPr wrap="square" lIns="68580" tIns="34290" rIns="68580" bIns="34290">
            <a:spAutoFit/>
          </a:bodyPr>
          <a:lstStyle/>
          <a:p>
            <a:pPr algn="just"/>
            <a:r>
              <a:rPr lang="en-US" sz="1800" b="1" dirty="0">
                <a:latin typeface="Times New Roman" pitchFamily="18" charset="0"/>
                <a:cs typeface="Times New Roman" pitchFamily="18" charset="0"/>
              </a:rPr>
              <a:t>Order of the Recurrence Relation:</a:t>
            </a:r>
          </a:p>
          <a:p>
            <a:pPr algn="just"/>
            <a:r>
              <a:rPr lang="en-US" sz="1800" dirty="0">
                <a:latin typeface="Times New Roman" pitchFamily="18" charset="0"/>
                <a:cs typeface="Times New Roman" pitchFamily="18" charset="0"/>
              </a:rPr>
              <a:t>The order of the recurrence relation or difference equation is defined to be the difference between the highest and lowest subscripts of f(x).</a:t>
            </a: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13a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+20a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=0 is a first order recurrence relation.</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8f (x) + 4f (x + 1) + 8f (x+2) = k (x)</a:t>
            </a:r>
          </a:p>
          <a:p>
            <a:pPr algn="just"/>
            <a:endParaRPr lang="en-US" sz="1800" b="1"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Degree of the Difference Equation:</a:t>
            </a:r>
          </a:p>
          <a:p>
            <a:pPr algn="just"/>
            <a:r>
              <a:rPr lang="en-US" sz="1800" dirty="0">
                <a:latin typeface="Times New Roman" pitchFamily="18" charset="0"/>
                <a:cs typeface="Times New Roman" pitchFamily="18" charset="0"/>
              </a:rPr>
              <a:t>The degree of a difference equation is defined to be the highest power of f (x) or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k</a:t>
            </a: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y</a:t>
            </a:r>
            <a:r>
              <a:rPr lang="en-US" sz="1800" baseline="30000" dirty="0">
                <a:latin typeface="Times New Roman" pitchFamily="18" charset="0"/>
                <a:cs typeface="Times New Roman" pitchFamily="18" charset="0"/>
              </a:rPr>
              <a:t>3</a:t>
            </a:r>
            <a:r>
              <a:rPr lang="en-US" sz="1800" baseline="-25000" dirty="0">
                <a:latin typeface="Times New Roman" pitchFamily="18" charset="0"/>
                <a:cs typeface="Times New Roman" pitchFamily="18" charset="0"/>
              </a:rPr>
              <a:t>k+3</a:t>
            </a:r>
            <a:r>
              <a:rPr lang="en-US" sz="1800" dirty="0">
                <a:latin typeface="Times New Roman" pitchFamily="18" charset="0"/>
                <a:cs typeface="Times New Roman" pitchFamily="18" charset="0"/>
              </a:rPr>
              <a:t>+2y</a:t>
            </a:r>
            <a:r>
              <a:rPr lang="en-US" sz="1800" baseline="30000" dirty="0">
                <a:latin typeface="Times New Roman" pitchFamily="18" charset="0"/>
                <a:cs typeface="Times New Roman" pitchFamily="18" charset="0"/>
              </a:rPr>
              <a:t>2</a:t>
            </a:r>
            <a:r>
              <a:rPr lang="en-US" sz="1800" baseline="-25000" dirty="0">
                <a:latin typeface="Times New Roman" pitchFamily="18" charset="0"/>
                <a:cs typeface="Times New Roman" pitchFamily="18" charset="0"/>
              </a:rPr>
              <a:t>k+2</a:t>
            </a:r>
            <a:r>
              <a:rPr lang="en-US" sz="1800" dirty="0">
                <a:latin typeface="Times New Roman" pitchFamily="18" charset="0"/>
                <a:cs typeface="Times New Roman" pitchFamily="18" charset="0"/>
              </a:rPr>
              <a:t>+2y</a:t>
            </a:r>
            <a:r>
              <a:rPr lang="en-US" sz="1800" baseline="-25000" dirty="0">
                <a:latin typeface="Times New Roman" pitchFamily="18" charset="0"/>
                <a:cs typeface="Times New Roman" pitchFamily="18" charset="0"/>
              </a:rPr>
              <a:t>k+1</a:t>
            </a:r>
            <a:r>
              <a:rPr lang="en-US" sz="1800" dirty="0">
                <a:latin typeface="Times New Roman" pitchFamily="18" charset="0"/>
                <a:cs typeface="Times New Roman" pitchFamily="18" charset="0"/>
              </a:rPr>
              <a:t>=0 has the degree 3, as the highest power of </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k</a:t>
            </a:r>
            <a:r>
              <a:rPr lang="en-US" sz="1800" dirty="0">
                <a:latin typeface="Times New Roman" pitchFamily="18" charset="0"/>
                <a:cs typeface="Times New Roman" pitchFamily="18" charset="0"/>
              </a:rPr>
              <a:t> is 3.</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a</a:t>
            </a:r>
            <a:r>
              <a:rPr lang="en-US" sz="1800" baseline="30000" dirty="0">
                <a:latin typeface="Times New Roman" pitchFamily="18" charset="0"/>
                <a:cs typeface="Times New Roman" pitchFamily="18" charset="0"/>
              </a:rPr>
              <a:t>4</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+3a</a:t>
            </a:r>
            <a:r>
              <a:rPr lang="en-US" sz="1800" baseline="30000" dirty="0">
                <a:latin typeface="Times New Roman" pitchFamily="18" charset="0"/>
                <a:cs typeface="Times New Roman" pitchFamily="18" charset="0"/>
              </a:rPr>
              <a:t>3</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+6a</a:t>
            </a:r>
            <a:r>
              <a:rPr lang="en-US" sz="1800" baseline="30000" dirty="0">
                <a:latin typeface="Times New Roman" pitchFamily="18" charset="0"/>
                <a:cs typeface="Times New Roman" pitchFamily="18" charset="0"/>
              </a:rPr>
              <a:t>2</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r-3</a:t>
            </a:r>
            <a:r>
              <a:rPr lang="en-US" sz="1800" dirty="0">
                <a:latin typeface="Times New Roman" pitchFamily="18" charset="0"/>
                <a:cs typeface="Times New Roman" pitchFamily="18" charset="0"/>
              </a:rPr>
              <a:t> =0 has the degree 4, as the highest power of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is 4.</a:t>
            </a:r>
          </a:p>
          <a:p>
            <a:pPr algn="just"/>
            <a:endParaRPr lang="en-US" sz="1800" dirty="0"/>
          </a:p>
        </p:txBody>
      </p:sp>
    </p:spTree>
    <p:extLst>
      <p:ext uri="{BB962C8B-B14F-4D97-AF65-F5344CB8AC3E}">
        <p14:creationId xmlns:p14="http://schemas.microsoft.com/office/powerpoint/2010/main" val="152228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762539-5970-4369-AE93-E4C248886ACA}"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a:extLst>
              <a:ext uri="{FF2B5EF4-FFF2-40B4-BE49-F238E27FC236}">
                <a16:creationId xmlns:a16="http://schemas.microsoft.com/office/drawing/2014/main" id="{01631DD2-D55E-4B81-9AC9-A343C6A278F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
            <a:extLst>
              <a:ext uri="{FF2B5EF4-FFF2-40B4-BE49-F238E27FC236}">
                <a16:creationId xmlns:a16="http://schemas.microsoft.com/office/drawing/2014/main" id="{FF5F22D8-ECB2-459A-A745-8A3CCB6B5369}"/>
              </a:ext>
            </a:extLst>
          </p:cNvPr>
          <p:cNvSpPr>
            <a:spLocks noChangeArrowheads="1"/>
          </p:cNvSpPr>
          <p:nvPr/>
        </p:nvSpPr>
        <p:spPr bwMode="auto">
          <a:xfrm>
            <a:off x="1410869" y="589346"/>
            <a:ext cx="6965205" cy="394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altLang="en-US" sz="1800" dirty="0">
                <a:solidFill>
                  <a:srgbClr val="000000"/>
                </a:solidFill>
                <a:latin typeface="Times New Roman" pitchFamily="18" charset="0"/>
                <a:cs typeface="Times New Roman" pitchFamily="18" charset="0"/>
              </a:rPr>
              <a:t>A linear recurrence equation of degree k or order k is a recurrence equation which is in the format </a:t>
            </a:r>
          </a:p>
          <a:p>
            <a:pPr algn="just">
              <a:spcBef>
                <a:spcPct val="0"/>
              </a:spcBef>
              <a:buNone/>
              <a:defRPr/>
            </a:pPr>
            <a:r>
              <a:rPr lang="en-US" altLang="en-US" sz="1800" dirty="0" err="1">
                <a:latin typeface="Times New Roman" pitchFamily="18" charset="0"/>
                <a:cs typeface="Times New Roman" pitchFamily="18" charset="0"/>
              </a:rPr>
              <a:t>x</a:t>
            </a:r>
            <a:r>
              <a:rPr lang="en-US" altLang="en-US" sz="1800" baseline="-25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3</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n−3</a:t>
            </a:r>
            <a:r>
              <a:rPr lang="en-US" altLang="en-US" sz="1800" dirty="0">
                <a:latin typeface="Times New Roman" pitchFamily="18" charset="0"/>
                <a:cs typeface="Times New Roman" pitchFamily="18" charset="0"/>
              </a:rPr>
              <a:t>+…..+</a:t>
            </a:r>
            <a:r>
              <a:rPr lang="en-US" altLang="en-US" sz="1800" dirty="0" err="1">
                <a:latin typeface="Times New Roman" pitchFamily="18" charset="0"/>
                <a:cs typeface="Times New Roman" pitchFamily="18" charset="0"/>
              </a:rPr>
              <a:t>A</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x</a:t>
            </a:r>
            <a:r>
              <a:rPr lang="en-US" altLang="en-US" sz="1800" baseline="-25000" dirty="0" err="1">
                <a:latin typeface="Times New Roman" pitchFamily="18" charset="0"/>
                <a:cs typeface="Times New Roman" pitchFamily="18" charset="0"/>
              </a:rPr>
              <a:t>n</a:t>
            </a:r>
            <a:r>
              <a:rPr lang="en-US" altLang="en-US" sz="1800" baseline="-25000" dirty="0">
                <a:latin typeface="Times New Roman" pitchFamily="18" charset="0"/>
                <a:cs typeface="Times New Roman" pitchFamily="18" charset="0"/>
              </a:rPr>
              <a:t> - k</a:t>
            </a: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is a constant and  A</a:t>
            </a:r>
            <a:r>
              <a:rPr lang="en-US" altLang="en-US" sz="1800" baseline="-25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≠0) on a sequence of numbers as a first-degree polynomial.</a:t>
            </a:r>
          </a:p>
          <a:p>
            <a:pPr algn="just">
              <a:spcBef>
                <a:spcPct val="0"/>
              </a:spcBef>
              <a:defRPr/>
            </a:pPr>
            <a:endParaRPr lang="en-US" altLang="en-US" sz="1800" dirty="0">
              <a:latin typeface="Times New Roman" pitchFamily="18" charset="0"/>
              <a:cs typeface="Times New Roman" pitchFamily="18" charset="0"/>
            </a:endParaRPr>
          </a:p>
          <a:p>
            <a:pPr algn="just">
              <a:spcBef>
                <a:spcPct val="0"/>
              </a:spcBef>
              <a:defRPr/>
            </a:pPr>
            <a:r>
              <a:rPr lang="en-US" altLang="en-US" sz="1800" dirty="0">
                <a:latin typeface="Times New Roman" pitchFamily="18" charset="0"/>
                <a:cs typeface="Times New Roman" pitchFamily="18" charset="0"/>
              </a:rPr>
              <a:t>Each term of a sequence is a linear function of earlier terms in the sequence.</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algn="just" eaLnBrk="1" hangingPunct="1">
              <a:spcBef>
                <a:spcPct val="0"/>
              </a:spcBef>
              <a:buFontTx/>
              <a:buNone/>
              <a:defRPr/>
            </a:pPr>
            <a:r>
              <a:rPr lang="en-US" altLang="en-US" sz="1800" dirty="0">
                <a:latin typeface="Times New Roman" pitchFamily="18" charset="0"/>
                <a:cs typeface="Times New Roman" pitchFamily="18" charset="0"/>
              </a:rPr>
              <a:t>For example:    a0 = 1 a1 = 6       a2 = 10</a:t>
            </a:r>
          </a:p>
          <a:p>
            <a:pPr algn="just" eaLnBrk="1" hangingPunct="1">
              <a:spcBef>
                <a:spcPct val="0"/>
              </a:spcBef>
              <a:buFontTx/>
              <a:buNone/>
              <a:defRPr/>
            </a:pPr>
            <a:r>
              <a:rPr lang="en-US" altLang="en-US" sz="1800" dirty="0">
                <a:latin typeface="Times New Roman" pitchFamily="18" charset="0"/>
                <a:cs typeface="Times New Roman" pitchFamily="18" charset="0"/>
              </a:rPr>
              <a:t>                           a</a:t>
            </a:r>
            <a:r>
              <a:rPr lang="en-US" altLang="en-US" sz="8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8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 a</a:t>
            </a:r>
            <a:r>
              <a:rPr lang="en-US" altLang="en-US" sz="8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+ 3 a</a:t>
            </a:r>
            <a:r>
              <a:rPr lang="en-US" altLang="en-US" sz="800" dirty="0">
                <a:latin typeface="Times New Roman" pitchFamily="18" charset="0"/>
                <a:cs typeface="Times New Roman" pitchFamily="18" charset="0"/>
              </a:rPr>
              <a:t>n−2</a:t>
            </a:r>
          </a:p>
          <a:p>
            <a:pPr algn="just" eaLnBrk="1" hangingPunct="1">
              <a:spcBef>
                <a:spcPct val="0"/>
              </a:spcBef>
              <a:buFontTx/>
              <a:buNone/>
              <a:defRPr/>
            </a:pPr>
            <a:r>
              <a:rPr lang="en-US" altLang="en-US" sz="1800" dirty="0">
                <a:latin typeface="Times New Roman" pitchFamily="18" charset="0"/>
                <a:cs typeface="Times New Roman" pitchFamily="18" charset="0"/>
              </a:rPr>
              <a:t>                             a3 = a0 + 2a1 + 3a2 </a:t>
            </a:r>
          </a:p>
          <a:p>
            <a:pPr algn="just" eaLnBrk="1" hangingPunct="1">
              <a:spcBef>
                <a:spcPct val="0"/>
              </a:spcBef>
              <a:buFontTx/>
              <a:buNone/>
              <a:defRPr/>
            </a:pPr>
            <a:r>
              <a:rPr lang="en-US" altLang="en-US" sz="1800" dirty="0">
                <a:latin typeface="Times New Roman" pitchFamily="18" charset="0"/>
                <a:cs typeface="Times New Roman" pitchFamily="18" charset="0"/>
              </a:rPr>
              <a:t>                                  = 1 + 2(6) + 3(10) = 43 </a:t>
            </a:r>
          </a:p>
          <a:p>
            <a:pPr algn="just">
              <a:spcBef>
                <a:spcPct val="0"/>
              </a:spcBef>
              <a:buFontTx/>
              <a:buNone/>
              <a:defRPr/>
            </a:pPr>
            <a:endParaRPr lang="en-US" altLang="en-US" sz="1800" dirty="0">
              <a:latin typeface="Times New Roman" pitchFamily="18" charset="0"/>
              <a:cs typeface="Times New Roman" pitchFamily="18" charset="0"/>
            </a:endParaRPr>
          </a:p>
          <a:p>
            <a:pPr algn="just">
              <a:spcBef>
                <a:spcPct val="0"/>
              </a:spcBef>
              <a:buFontTx/>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5944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8F2CB8-211F-42B7-845F-4B545C46A2DA}"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a:extLst>
              <a:ext uri="{FF2B5EF4-FFF2-40B4-BE49-F238E27FC236}">
                <a16:creationId xmlns:a16="http://schemas.microsoft.com/office/drawing/2014/main" id="{7E926AF0-1B44-4FD2-BEE1-CEB56CAAF3E7}"/>
              </a:ext>
            </a:extLst>
          </p:cNvPr>
          <p:cNvSpPr txBox="1">
            <a:spLocks/>
          </p:cNvSpPr>
          <p:nvPr/>
        </p:nvSpPr>
        <p:spPr bwMode="auto">
          <a:xfrm>
            <a:off x="1371600" y="41176"/>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Types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2">
            <a:extLst>
              <a:ext uri="{FF2B5EF4-FFF2-40B4-BE49-F238E27FC236}">
                <a16:creationId xmlns:a16="http://schemas.microsoft.com/office/drawing/2014/main" id="{D0A81295-1865-4761-B334-E171AE433061}"/>
              </a:ext>
            </a:extLst>
          </p:cNvPr>
          <p:cNvSpPr/>
          <p:nvPr/>
        </p:nvSpPr>
        <p:spPr>
          <a:xfrm>
            <a:off x="1303711" y="1041306"/>
            <a:ext cx="7535489" cy="1454244"/>
          </a:xfrm>
          <a:prstGeom prst="rect">
            <a:avLst/>
          </a:prstGeom>
        </p:spPr>
        <p:txBody>
          <a:bodyPr wrap="square" lIns="68580" tIns="34290" rIns="68580" bIns="34290">
            <a:spAutoFit/>
          </a:bodyPr>
          <a:lstStyle/>
          <a:p>
            <a:pPr eaLnBrk="1" hangingPunct="1">
              <a:defRPr/>
            </a:pPr>
            <a:r>
              <a:rPr lang="en-US" sz="1800" dirty="0">
                <a:latin typeface="Times New Roman" pitchFamily="18" charset="0"/>
                <a:cs typeface="Times New Roman" pitchFamily="18" charset="0"/>
              </a:rPr>
              <a:t>Linear recurrences has following types:</a:t>
            </a:r>
          </a:p>
          <a:p>
            <a:pPr eaLnBrk="1" hangingPunct="1">
              <a:defRPr/>
            </a:pPr>
            <a:endParaRPr lang="en-US" sz="1800" dirty="0">
              <a:latin typeface="Times New Roman" pitchFamily="18" charset="0"/>
              <a:cs typeface="Times New Roman" pitchFamily="18" charset="0"/>
            </a:endParaRPr>
          </a:p>
          <a:p>
            <a:pPr marL="257175" indent="-257175">
              <a:buFont typeface="Wingdings" pitchFamily="2" charset="2"/>
              <a:buChar char="§"/>
              <a:defRPr/>
            </a:pPr>
            <a:r>
              <a:rPr lang="en-US" sz="1800" dirty="0">
                <a:latin typeface="Times New Roman" pitchFamily="18" charset="0"/>
                <a:cs typeface="Times New Roman" pitchFamily="18" charset="0"/>
              </a:rPr>
              <a:t>Linear homogeneous recurrences </a:t>
            </a:r>
          </a:p>
          <a:p>
            <a:pPr marL="257175" indent="-257175">
              <a:buFont typeface="Wingdings" pitchFamily="2" charset="2"/>
              <a:buChar char="§"/>
              <a:defRPr/>
            </a:pPr>
            <a:endParaRPr lang="en-US" sz="1800" dirty="0">
              <a:latin typeface="Times New Roman" pitchFamily="18" charset="0"/>
              <a:cs typeface="Times New Roman" pitchFamily="18" charset="0"/>
            </a:endParaRPr>
          </a:p>
          <a:p>
            <a:pPr marL="257175" indent="-257175">
              <a:buFont typeface="Wingdings" pitchFamily="2" charset="2"/>
              <a:buChar char="§"/>
              <a:defRPr/>
            </a:pPr>
            <a:r>
              <a:rPr lang="en-US" sz="1800" dirty="0">
                <a:latin typeface="Times New Roman" pitchFamily="18" charset="0"/>
                <a:cs typeface="Times New Roman" pitchFamily="18" charset="0"/>
              </a:rPr>
              <a:t>Linear non-homogeneous recurrences</a:t>
            </a:r>
          </a:p>
        </p:txBody>
      </p:sp>
    </p:spTree>
    <p:extLst>
      <p:ext uri="{BB962C8B-B14F-4D97-AF65-F5344CB8AC3E}">
        <p14:creationId xmlns:p14="http://schemas.microsoft.com/office/powerpoint/2010/main" val="326796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4F62CE-AEF3-4AAE-88B7-2EFEA26EE7C6}"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err="1">
                <a:latin typeface="Times New Roman" panose="02020603050405020304" pitchFamily="18" charset="0"/>
                <a:cs typeface="Times New Roman" panose="02020603050405020304" pitchFamily="18" charset="0"/>
              </a:rPr>
              <a:t>Peano</a:t>
            </a:r>
            <a:r>
              <a:rPr lang="en-US" sz="2400" dirty="0">
                <a:latin typeface="Times New Roman" panose="02020603050405020304" pitchFamily="18" charset="0"/>
                <a:cs typeface="Times New Roman" panose="02020603050405020304" pitchFamily="18" charset="0"/>
              </a:rPr>
              <a:t> Axioms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p:cNvSpPr/>
              <p:nvPr/>
            </p:nvSpPr>
            <p:spPr>
              <a:xfrm>
                <a:off x="1089398" y="589346"/>
                <a:ext cx="7140202" cy="4008790"/>
              </a:xfrm>
              <a:prstGeom prst="rect">
                <a:avLst/>
              </a:prstGeom>
            </p:spPr>
            <p:txBody>
              <a:bodyPr wrap="square" lIns="68580" tIns="34290" rIns="68580" bIns="34290">
                <a:spAutoFit/>
              </a:bodyPr>
              <a:lstStyle/>
              <a:p>
                <a:pPr algn="just"/>
                <a:r>
                  <a:rPr lang="en-IN" sz="1600" b="1" dirty="0">
                    <a:latin typeface="Times New Roman" panose="02020603050405020304" pitchFamily="18" charset="0"/>
                    <a:cs typeface="Times New Roman" panose="02020603050405020304" pitchFamily="18" charset="0"/>
                  </a:rPr>
                  <a:t>Axioms I</a:t>
                </a:r>
              </a:p>
              <a:p>
                <a:pPr algn="just"/>
                <a:r>
                  <a:rPr lang="en-IN" sz="1600" dirty="0">
                    <a:latin typeface="Times New Roman" panose="02020603050405020304" pitchFamily="18" charset="0"/>
                    <a:cs typeface="Times New Roman" panose="02020603050405020304" pitchFamily="18" charset="0"/>
                  </a:rPr>
                  <a:t>1 is a Natural Number.</a:t>
                </a:r>
              </a:p>
              <a:p>
                <a:pPr algn="just"/>
                <a:r>
                  <a:rPr lang="en-IN" sz="1600" b="1" dirty="0">
                    <a:latin typeface="Times New Roman" panose="02020603050405020304" pitchFamily="18" charset="0"/>
                    <a:cs typeface="Times New Roman" panose="02020603050405020304" pitchFamily="18" charset="0"/>
                  </a:rPr>
                  <a:t>Axioms II</a:t>
                </a:r>
              </a:p>
              <a:p>
                <a:pPr algn="just"/>
                <a:r>
                  <a:rPr lang="en-IN" sz="1600" dirty="0">
                    <a:latin typeface="Times New Roman" panose="02020603050405020304" pitchFamily="18" charset="0"/>
                    <a:cs typeface="Times New Roman" panose="02020603050405020304" pitchFamily="18" charset="0"/>
                  </a:rPr>
                  <a:t>For each X, there exists an exactly unique natural called a ‘Successor’ of X or X’.</a:t>
                </a:r>
              </a:p>
              <a:p>
                <a:pPr algn="just"/>
                <a:r>
                  <a:rPr lang="en-IN" sz="1600" b="1" dirty="0">
                    <a:latin typeface="Times New Roman" panose="02020603050405020304" pitchFamily="18" charset="0"/>
                    <a:cs typeface="Times New Roman" panose="02020603050405020304" pitchFamily="18" charset="0"/>
                  </a:rPr>
                  <a:t>Axioms III</a:t>
                </a:r>
              </a:p>
              <a:p>
                <a:pPr algn="just"/>
                <a:r>
                  <a:rPr lang="en-IN" sz="1600" dirty="0">
                    <a:latin typeface="Times New Roman" panose="02020603050405020304" pitchFamily="18" charset="0"/>
                    <a:cs typeface="Times New Roman" panose="02020603050405020304" pitchFamily="18" charset="0"/>
                  </a:rPr>
                  <a:t>X’ </a:t>
                </a:r>
                <a14:m>
                  <m:oMath xmlns:m="http://schemas.openxmlformats.org/officeDocument/2006/math">
                    <m:r>
                      <a:rPr lang="en-IN" sz="1600">
                        <a:latin typeface="Cambria Math" panose="02040503050406030204" pitchFamily="18" charset="0"/>
                        <a:cs typeface="Times New Roman" panose="02020603050405020304" pitchFamily="18" charset="0"/>
                      </a:rPr>
                      <m:t>≠</m:t>
                    </m:r>
                  </m:oMath>
                </a14:m>
                <a:r>
                  <a:rPr lang="en-IN" sz="1600" dirty="0">
                    <a:latin typeface="Times New Roman" panose="02020603050405020304" pitchFamily="18" charset="0"/>
                    <a:cs typeface="Times New Roman" panose="02020603050405020304" pitchFamily="18" charset="0"/>
                  </a:rPr>
                  <a:t> 1</a:t>
                </a:r>
              </a:p>
              <a:p>
                <a:pPr algn="just"/>
                <a:endParaRPr lang="en-IN" sz="1600" b="1"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Axioms IV</a:t>
                </a:r>
              </a:p>
              <a:p>
                <a:pPr algn="just"/>
                <a:r>
                  <a:rPr lang="en-IN" sz="1600" dirty="0">
                    <a:latin typeface="Times New Roman" panose="02020603050405020304" pitchFamily="18" charset="0"/>
                    <a:cs typeface="Times New Roman" panose="02020603050405020304" pitchFamily="18" charset="0"/>
                  </a:rPr>
                  <a:t>If X’ = Y’ then, X=Y</a:t>
                </a:r>
              </a:p>
              <a:p>
                <a:pPr algn="just"/>
                <a:endParaRPr lang="en-IN" sz="1600"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Axioms V</a:t>
                </a:r>
              </a:p>
              <a:p>
                <a:pPr algn="just"/>
                <a:r>
                  <a:rPr lang="en-IN" sz="1600" dirty="0">
                    <a:latin typeface="Times New Roman" panose="02020603050405020304" pitchFamily="18" charset="0"/>
                    <a:cs typeface="Times New Roman" panose="02020603050405020304" pitchFamily="18" charset="0"/>
                  </a:rPr>
                  <a:t>Let there be a set N of Natural numbers with following properties-</a:t>
                </a:r>
              </a:p>
              <a:p>
                <a:pPr indent="-342900" algn="just">
                  <a:buAutoNum type="alphaLcPeriod"/>
                </a:pPr>
                <a:r>
                  <a:rPr lang="en-IN" sz="1600" dirty="0">
                    <a:latin typeface="Times New Roman" panose="02020603050405020304" pitchFamily="18" charset="0"/>
                    <a:cs typeface="Times New Roman" panose="02020603050405020304" pitchFamily="18" charset="0"/>
                  </a:rPr>
                  <a:t>1 belongs to N.</a:t>
                </a:r>
              </a:p>
              <a:p>
                <a:pPr indent="-342900" algn="just">
                  <a:buAutoNum type="alphaLcPeriod"/>
                </a:pPr>
                <a:r>
                  <a:rPr lang="en-IN" sz="1600" dirty="0">
                    <a:latin typeface="Times New Roman" panose="02020603050405020304" pitchFamily="18" charset="0"/>
                    <a:cs typeface="Times New Roman" panose="02020603050405020304" pitchFamily="18" charset="0"/>
                  </a:rPr>
                  <a:t>If  x belongs to N so does x’.</a:t>
                </a:r>
              </a:p>
              <a:p>
                <a:pPr algn="just"/>
                <a:r>
                  <a:rPr lang="en-IN" sz="1600" dirty="0">
                    <a:latin typeface="Times New Roman" panose="02020603050405020304" pitchFamily="18" charset="0"/>
                    <a:cs typeface="Times New Roman" panose="02020603050405020304" pitchFamily="18" charset="0"/>
                  </a:rPr>
                  <a:t>Then we can say that N contains all Natural numbers.</a:t>
                </a:r>
              </a:p>
              <a:p>
                <a:pPr algn="just"/>
                <a:endParaRPr lang="en-IN" sz="1600" dirty="0">
                  <a:latin typeface="Times New Roman" panose="020206030504050203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1089398" y="589346"/>
                <a:ext cx="7140202" cy="4008790"/>
              </a:xfrm>
              <a:prstGeom prst="rect">
                <a:avLst/>
              </a:prstGeom>
              <a:blipFill>
                <a:blip r:embed="rId3"/>
                <a:stretch>
                  <a:fillRect l="-710" t="-633"/>
                </a:stretch>
              </a:blipFill>
            </p:spPr>
            <p:txBody>
              <a:bodyPr/>
              <a:lstStyle/>
              <a:p>
                <a:r>
                  <a:rPr lang="en-US">
                    <a:noFill/>
                  </a:rPr>
                  <a:t> </a:t>
                </a:r>
              </a:p>
            </p:txBody>
          </p:sp>
        </mc:Fallback>
      </mc:AlternateContent>
    </p:spTree>
    <p:extLst>
      <p:ext uri="{BB962C8B-B14F-4D97-AF65-F5344CB8AC3E}">
        <p14:creationId xmlns:p14="http://schemas.microsoft.com/office/powerpoint/2010/main" val="345607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0B8F31-F059-48BB-B650-615E6D4BF693}"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20</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4" name="Title 1">
            <a:extLst>
              <a:ext uri="{FF2B5EF4-FFF2-40B4-BE49-F238E27FC236}">
                <a16:creationId xmlns:a16="http://schemas.microsoft.com/office/drawing/2014/main" id="{4F490CF8-C550-42CC-AF53-D8BD4AA12129}"/>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homogeneous recurrences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5" name="Rectangle 9">
            <a:extLst>
              <a:ext uri="{FF2B5EF4-FFF2-40B4-BE49-F238E27FC236}">
                <a16:creationId xmlns:a16="http://schemas.microsoft.com/office/drawing/2014/main" id="{6F1ED2D0-6114-45BD-A3BA-F0A80E3511D7}"/>
              </a:ext>
            </a:extLst>
          </p:cNvPr>
          <p:cNvSpPr>
            <a:spLocks noChangeArrowheads="1"/>
          </p:cNvSpPr>
          <p:nvPr/>
        </p:nvSpPr>
        <p:spPr bwMode="auto">
          <a:xfrm>
            <a:off x="1357290" y="1000110"/>
            <a:ext cx="6804470"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dirty="0">
                <a:latin typeface="Times New Roman" pitchFamily="18" charset="0"/>
                <a:cs typeface="Times New Roman" pitchFamily="18" charset="0"/>
              </a:rPr>
              <a:t>A linear homogenous recurrence relation of degree k with constant coefficients is a recurrence relation of the form </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8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8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a</a:t>
            </a:r>
            <a:r>
              <a:rPr lang="en-US" altLang="en-US" sz="9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8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a</a:t>
            </a:r>
            <a:r>
              <a:rPr lang="en-US" altLang="en-US" sz="8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c</a:t>
            </a:r>
            <a:r>
              <a:rPr lang="en-US" altLang="en-US" sz="8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a</a:t>
            </a:r>
            <a:r>
              <a:rPr lang="en-US" altLang="en-US" sz="800" dirty="0">
                <a:latin typeface="Times New Roman" pitchFamily="18" charset="0"/>
                <a:cs typeface="Times New Roman" pitchFamily="18" charset="0"/>
              </a:rPr>
              <a:t>n-k</a:t>
            </a:r>
            <a:r>
              <a:rPr lang="en-US" altLang="en-US" sz="1800" dirty="0">
                <a:latin typeface="Times New Roman" pitchFamily="18" charset="0"/>
                <a:cs typeface="Times New Roman" pitchFamily="18" charset="0"/>
              </a:rPr>
              <a:t>, </a:t>
            </a:r>
          </a:p>
          <a:p>
            <a:pPr eaLnBrk="1" hangingPunct="1">
              <a:spcBef>
                <a:spcPct val="0"/>
              </a:spcBef>
              <a:buFontTx/>
              <a:buNone/>
              <a:defRPr/>
            </a:pPr>
            <a:r>
              <a:rPr lang="en-US" altLang="en-US" sz="1800" dirty="0">
                <a:latin typeface="Times New Roman" pitchFamily="18" charset="0"/>
                <a:cs typeface="Times New Roman" pitchFamily="18" charset="0"/>
              </a:rPr>
              <a:t>where c</a:t>
            </a:r>
            <a:r>
              <a:rPr lang="en-US" altLang="en-US" sz="8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c</a:t>
            </a:r>
            <a:r>
              <a:rPr lang="en-US" altLang="en-US" sz="8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c</a:t>
            </a:r>
            <a:r>
              <a:rPr lang="en-US" altLang="en-US" sz="8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are real numbers, and c</a:t>
            </a:r>
            <a:r>
              <a:rPr lang="en-US" altLang="en-US" sz="8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 0, an is expressed in terms of the previous k terms of the sequence, so its degree is k. This recurrence includes k initial conditions.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a0 = C0           </a:t>
            </a:r>
          </a:p>
          <a:p>
            <a:pPr eaLnBrk="1" hangingPunct="1">
              <a:spcBef>
                <a:spcPct val="0"/>
              </a:spcBef>
              <a:buFontTx/>
              <a:buNone/>
              <a:defRPr/>
            </a:pPr>
            <a:r>
              <a:rPr lang="en-US" altLang="en-US" sz="1800" dirty="0">
                <a:latin typeface="Times New Roman" pitchFamily="18" charset="0"/>
                <a:cs typeface="Times New Roman" pitchFamily="18" charset="0"/>
              </a:rPr>
              <a:t> a1 = C1 ……………………… </a:t>
            </a:r>
            <a:r>
              <a:rPr lang="en-US" altLang="en-US" sz="1800" dirty="0" err="1">
                <a:latin typeface="Times New Roman" pitchFamily="18" charset="0"/>
                <a:cs typeface="Times New Roman" pitchFamily="18" charset="0"/>
              </a:rPr>
              <a:t>ak</a:t>
            </a:r>
            <a:r>
              <a:rPr lang="en-US" altLang="en-US" sz="1800" dirty="0">
                <a:latin typeface="Times New Roman" pitchFamily="18" charset="0"/>
                <a:cs typeface="Times New Roman" pitchFamily="18" charset="0"/>
              </a:rPr>
              <a:t> = Ck</a:t>
            </a:r>
          </a:p>
        </p:txBody>
      </p:sp>
    </p:spTree>
    <p:extLst>
      <p:ext uri="{BB962C8B-B14F-4D97-AF65-F5344CB8AC3E}">
        <p14:creationId xmlns:p14="http://schemas.microsoft.com/office/powerpoint/2010/main" val="166313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821CD-B0C0-41AC-9413-B7845AE71712}"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E7688B3A-25B0-411E-AA3C-9BBA59BDC4ED}"/>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Solution of linear Recurrence Relation</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4" name="Rectangle 13"/>
          <p:cNvSpPr/>
          <p:nvPr/>
        </p:nvSpPr>
        <p:spPr>
          <a:xfrm>
            <a:off x="1219200" y="1200150"/>
            <a:ext cx="6858000" cy="3231654"/>
          </a:xfrm>
          <a:prstGeom prst="rect">
            <a:avLst/>
          </a:prstGeom>
        </p:spPr>
        <p:txBody>
          <a:bodyPr wrap="square">
            <a:spAutoFit/>
          </a:bodyPr>
          <a:lstStyle/>
          <a:p>
            <a:r>
              <a:rPr lang="en-US" altLang="en-US" sz="1800" dirty="0">
                <a:latin typeface="Times New Roman" pitchFamily="18" charset="0"/>
                <a:cs typeface="Times New Roman" pitchFamily="18" charset="0"/>
              </a:rPr>
              <a:t>We can find any solution of the form an =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that satisfies the recurrence relation.</a:t>
            </a:r>
          </a:p>
          <a:p>
            <a:r>
              <a:rPr lang="en-US" altLang="en-US" sz="1800" dirty="0">
                <a:latin typeface="Times New Roman" pitchFamily="18" charset="0"/>
                <a:cs typeface="Times New Roman" pitchFamily="18" charset="0"/>
              </a:rPr>
              <a:t>Recurrence relation are given in that form  </a:t>
            </a:r>
          </a:p>
          <a:p>
            <a:r>
              <a:rPr lang="en-US" altLang="en-US" sz="1800" dirty="0">
                <a:latin typeface="Times New Roman" pitchFamily="18" charset="0"/>
                <a:cs typeface="Times New Roman" pitchFamily="18" charset="0"/>
              </a:rPr>
              <a:t>a</a:t>
            </a:r>
            <a:r>
              <a:rPr lang="en-US" altLang="en-US" sz="12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t>
            </a:r>
            <a:r>
              <a:rPr lang="en-US" altLang="en-US" sz="2400" dirty="0">
                <a:latin typeface="Times New Roman" pitchFamily="18" charset="0"/>
                <a:cs typeface="Times New Roman" pitchFamily="18" charset="0"/>
              </a:rPr>
              <a:t>c</a:t>
            </a:r>
            <a:r>
              <a:rPr lang="en-US" altLang="en-US" sz="11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a</a:t>
            </a:r>
            <a:r>
              <a:rPr lang="en-US" altLang="en-US" sz="12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t>
            </a:r>
            <a:r>
              <a:rPr lang="en-US" altLang="en-US" sz="2400" dirty="0">
                <a:latin typeface="Times New Roman" pitchFamily="18" charset="0"/>
                <a:cs typeface="Times New Roman" pitchFamily="18" charset="0"/>
              </a:rPr>
              <a:t>c</a:t>
            </a:r>
            <a:r>
              <a:rPr lang="en-US" altLang="en-US" sz="1200" dirty="0">
                <a:latin typeface="Times New Roman" pitchFamily="18" charset="0"/>
                <a:cs typeface="Times New Roman" pitchFamily="18" charset="0"/>
              </a:rPr>
              <a:t>2</a:t>
            </a:r>
            <a:r>
              <a:rPr lang="en-US" altLang="en-US" sz="16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a</a:t>
            </a:r>
            <a:r>
              <a:rPr lang="en-US" altLang="en-US" sz="12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ck</a:t>
            </a:r>
            <a:r>
              <a:rPr lang="en-US" altLang="en-US" sz="2400" dirty="0" err="1">
                <a:latin typeface="Times New Roman" pitchFamily="18" charset="0"/>
                <a:cs typeface="Times New Roman" pitchFamily="18" charset="0"/>
              </a:rPr>
              <a:t>a</a:t>
            </a:r>
            <a:r>
              <a:rPr lang="en-US" altLang="en-US" sz="1200" dirty="0" err="1">
                <a:latin typeface="Times New Roman" pitchFamily="18" charset="0"/>
                <a:cs typeface="Times New Roman" pitchFamily="18" charset="0"/>
              </a:rPr>
              <a:t>n</a:t>
            </a:r>
            <a:r>
              <a:rPr lang="en-US" altLang="en-US" sz="12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Put the values an =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in above recurrence relation</a:t>
            </a: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 0</a:t>
            </a:r>
          </a:p>
          <a:p>
            <a:r>
              <a:rPr lang="en-US" altLang="en-US" sz="1800" dirty="0">
                <a:latin typeface="Times New Roman" pitchFamily="18" charset="0"/>
                <a:cs typeface="Times New Roman" pitchFamily="18" charset="0"/>
              </a:rPr>
              <a:t>dividing both sides by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p>
          <a:p>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k</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k-1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k-2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 0</a:t>
            </a:r>
          </a:p>
          <a:p>
            <a:r>
              <a:rPr lang="en-US" altLang="en-US" sz="1800" dirty="0">
                <a:latin typeface="Times New Roman" pitchFamily="18" charset="0"/>
                <a:cs typeface="Times New Roman" pitchFamily="18" charset="0"/>
              </a:rPr>
              <a:t>This equation is called the characteristic equation</a:t>
            </a:r>
            <a:endParaRPr lang="en-US" sz="1800" dirty="0"/>
          </a:p>
        </p:txBody>
      </p:sp>
    </p:spTree>
    <p:extLst>
      <p:ext uri="{BB962C8B-B14F-4D97-AF65-F5344CB8AC3E}">
        <p14:creationId xmlns:p14="http://schemas.microsoft.com/office/powerpoint/2010/main" val="150385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821CD-B0C0-41AC-9413-B7845AE71712}"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E7688B3A-25B0-411E-AA3C-9BBA59BDC4ED}"/>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Solution of linear Recurrence Relation</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4" name="Rectangle 13"/>
          <p:cNvSpPr/>
          <p:nvPr/>
        </p:nvSpPr>
        <p:spPr>
          <a:xfrm>
            <a:off x="1219200" y="819150"/>
            <a:ext cx="6858000" cy="3139321"/>
          </a:xfrm>
          <a:prstGeom prst="rect">
            <a:avLst/>
          </a:prstGeom>
        </p:spPr>
        <p:txBody>
          <a:bodyPr wrap="square">
            <a:spAutoFit/>
          </a:bodyPr>
          <a:lstStyle/>
          <a:p>
            <a:r>
              <a:rPr lang="en-US" sz="1800" dirty="0">
                <a:latin typeface="+mj-lt"/>
              </a:rPr>
              <a:t>Suppose, a two ordered linear recurrence relation is − </a:t>
            </a:r>
            <a:r>
              <a:rPr lang="en-US" sz="1800" dirty="0" err="1">
                <a:latin typeface="+mj-lt"/>
              </a:rPr>
              <a:t>F</a:t>
            </a:r>
            <a:r>
              <a:rPr lang="en-US" sz="1000" dirty="0" err="1">
                <a:latin typeface="+mj-lt"/>
              </a:rPr>
              <a:t>n</a:t>
            </a:r>
            <a:r>
              <a:rPr lang="en-US" sz="1800" dirty="0">
                <a:latin typeface="+mj-lt"/>
              </a:rPr>
              <a:t>=AF</a:t>
            </a:r>
            <a:r>
              <a:rPr lang="en-US" sz="1000" dirty="0">
                <a:latin typeface="+mj-lt"/>
              </a:rPr>
              <a:t>n−1</a:t>
            </a:r>
            <a:r>
              <a:rPr lang="en-US" sz="1800" dirty="0">
                <a:latin typeface="+mj-lt"/>
              </a:rPr>
              <a:t>+BF</a:t>
            </a:r>
            <a:r>
              <a:rPr lang="en-US" sz="1000" dirty="0">
                <a:latin typeface="+mj-lt"/>
              </a:rPr>
              <a:t>n−2</a:t>
            </a:r>
            <a:r>
              <a:rPr lang="en-US" sz="1800" dirty="0">
                <a:latin typeface="+mj-lt"/>
              </a:rPr>
              <a:t> where A and B are real numbers.</a:t>
            </a:r>
          </a:p>
          <a:p>
            <a:r>
              <a:rPr lang="en-US" sz="1800" dirty="0">
                <a:latin typeface="+mj-lt"/>
              </a:rPr>
              <a:t>The characteristic equation for the above recurrence relation is −</a:t>
            </a:r>
          </a:p>
          <a:p>
            <a:r>
              <a:rPr lang="en-US" sz="1800" dirty="0">
                <a:latin typeface="+mj-lt"/>
              </a:rPr>
              <a:t>X</a:t>
            </a:r>
            <a:r>
              <a:rPr lang="en-US" sz="1800" baseline="30000" dirty="0">
                <a:latin typeface="+mj-lt"/>
              </a:rPr>
              <a:t>2</a:t>
            </a:r>
            <a:r>
              <a:rPr lang="en-US" sz="1800" dirty="0">
                <a:latin typeface="+mj-lt"/>
              </a:rPr>
              <a:t> −Ax−B=0</a:t>
            </a:r>
          </a:p>
          <a:p>
            <a:r>
              <a:rPr lang="en-US" sz="1800" dirty="0">
                <a:latin typeface="+mj-lt"/>
              </a:rPr>
              <a:t>Three cases may occur while finding the roots −</a:t>
            </a:r>
          </a:p>
          <a:p>
            <a:r>
              <a:rPr lang="en-US" sz="1800" b="1" dirty="0">
                <a:latin typeface="+mj-lt"/>
              </a:rPr>
              <a:t>Case 1</a:t>
            </a:r>
            <a:r>
              <a:rPr lang="en-US" sz="1800" dirty="0">
                <a:latin typeface="+mj-lt"/>
              </a:rPr>
              <a:t> − If this equation factors as (x−x1)(x−x2)=0and it produces two distinct real roots x1 and x2, then </a:t>
            </a:r>
            <a:r>
              <a:rPr lang="en-US" sz="1800" dirty="0" err="1">
                <a:latin typeface="+mj-lt"/>
              </a:rPr>
              <a:t>F</a:t>
            </a:r>
            <a:r>
              <a:rPr lang="en-US" sz="1000" dirty="0" err="1">
                <a:latin typeface="+mj-lt"/>
              </a:rPr>
              <a:t>n</a:t>
            </a:r>
            <a:r>
              <a:rPr lang="en-US" sz="1800" dirty="0">
                <a:latin typeface="+mj-lt"/>
              </a:rPr>
              <a:t>=ax</a:t>
            </a:r>
            <a:r>
              <a:rPr lang="en-US" sz="1000" dirty="0">
                <a:latin typeface="+mj-lt"/>
              </a:rPr>
              <a:t>1</a:t>
            </a:r>
            <a:r>
              <a:rPr lang="en-US" sz="1800" baseline="30000" dirty="0">
                <a:latin typeface="+mj-lt"/>
              </a:rPr>
              <a:t>n</a:t>
            </a:r>
            <a:r>
              <a:rPr lang="en-US" sz="1800" dirty="0">
                <a:latin typeface="+mj-lt"/>
              </a:rPr>
              <a:t>+bx</a:t>
            </a:r>
            <a:r>
              <a:rPr lang="en-US" sz="1000" dirty="0">
                <a:latin typeface="+mj-lt"/>
              </a:rPr>
              <a:t>2</a:t>
            </a:r>
            <a:r>
              <a:rPr lang="en-US" sz="1800" baseline="30000" dirty="0">
                <a:latin typeface="+mj-lt"/>
              </a:rPr>
              <a:t>n</a:t>
            </a:r>
            <a:r>
              <a:rPr lang="en-US" sz="1800" dirty="0">
                <a:latin typeface="+mj-lt"/>
              </a:rPr>
              <a:t> is the solution. [Here, a and b are constants]</a:t>
            </a:r>
          </a:p>
          <a:p>
            <a:r>
              <a:rPr lang="en-US" sz="1800" b="1" dirty="0">
                <a:latin typeface="+mj-lt"/>
              </a:rPr>
              <a:t>Case 2</a:t>
            </a:r>
            <a:r>
              <a:rPr lang="en-US" sz="1800" dirty="0">
                <a:latin typeface="+mj-lt"/>
              </a:rPr>
              <a:t> − If this equation factors as (x−x</a:t>
            </a:r>
            <a:r>
              <a:rPr lang="en-US" sz="1000" dirty="0">
                <a:latin typeface="+mj-lt"/>
              </a:rPr>
              <a:t>1</a:t>
            </a:r>
            <a:r>
              <a:rPr lang="en-US" sz="1800" dirty="0">
                <a:latin typeface="+mj-lt"/>
              </a:rPr>
              <a:t>)</a:t>
            </a:r>
            <a:r>
              <a:rPr lang="en-US" sz="1800" baseline="30000" dirty="0">
                <a:latin typeface="+mj-lt"/>
              </a:rPr>
              <a:t>2</a:t>
            </a:r>
            <a:r>
              <a:rPr lang="en-US" sz="1800" dirty="0">
                <a:latin typeface="+mj-lt"/>
              </a:rPr>
              <a:t> =0 and it produces single real root x1, then  </a:t>
            </a:r>
            <a:r>
              <a:rPr lang="en-US" sz="1800" dirty="0" err="1">
                <a:latin typeface="+mj-lt"/>
              </a:rPr>
              <a:t>F</a:t>
            </a:r>
            <a:r>
              <a:rPr lang="en-US" sz="1000" dirty="0" err="1">
                <a:latin typeface="+mj-lt"/>
              </a:rPr>
              <a:t>n</a:t>
            </a:r>
            <a:r>
              <a:rPr lang="en-US" sz="1800" dirty="0">
                <a:latin typeface="+mj-lt"/>
              </a:rPr>
              <a:t>=ax</a:t>
            </a:r>
            <a:r>
              <a:rPr lang="en-US" sz="1000" dirty="0">
                <a:latin typeface="+mj-lt"/>
              </a:rPr>
              <a:t>1</a:t>
            </a:r>
            <a:r>
              <a:rPr lang="en-US" sz="1800" baseline="30000" dirty="0">
                <a:latin typeface="+mj-lt"/>
              </a:rPr>
              <a:t>n</a:t>
            </a:r>
            <a:r>
              <a:rPr lang="en-US" sz="1800" dirty="0">
                <a:latin typeface="+mj-lt"/>
              </a:rPr>
              <a:t>+bnx</a:t>
            </a:r>
            <a:r>
              <a:rPr lang="en-US" sz="1000" dirty="0">
                <a:latin typeface="+mj-lt"/>
              </a:rPr>
              <a:t>1</a:t>
            </a:r>
            <a:r>
              <a:rPr lang="en-US" sz="1800" baseline="30000" dirty="0">
                <a:latin typeface="+mj-lt"/>
              </a:rPr>
              <a:t>n </a:t>
            </a:r>
            <a:r>
              <a:rPr lang="en-US" sz="1800" dirty="0">
                <a:latin typeface="+mj-lt"/>
              </a:rPr>
              <a:t>is the solution.</a:t>
            </a:r>
          </a:p>
          <a:p>
            <a:endParaRPr lang="en-US" sz="1800" dirty="0">
              <a:latin typeface="+mj-lt"/>
            </a:endParaRPr>
          </a:p>
        </p:txBody>
      </p:sp>
    </p:spTree>
    <p:extLst>
      <p:ext uri="{BB962C8B-B14F-4D97-AF65-F5344CB8AC3E}">
        <p14:creationId xmlns:p14="http://schemas.microsoft.com/office/powerpoint/2010/main" val="178859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25F1A0-2DC6-4971-9BD8-F46F14B83686}"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4" name="Title 1">
            <a:extLst>
              <a:ext uri="{FF2B5EF4-FFF2-40B4-BE49-F238E27FC236}">
                <a16:creationId xmlns:a16="http://schemas.microsoft.com/office/drawing/2014/main" id="{5EAECC74-98BC-485D-A73F-935302C5C98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a:t>
            </a:r>
            <a:r>
              <a:rPr lang="en-US" sz="2400" spc="-116" dirty="0">
                <a:latin typeface="Times New Roman" pitchFamily="18" charset="0"/>
                <a:ea typeface="ＭＳ Ｐゴシック" charset="0"/>
                <a:cs typeface="Times New Roman" pitchFamily="18" charset="0"/>
              </a:rPr>
              <a:t>(CO5</a:t>
            </a:r>
            <a:r>
              <a:rPr lang="en-US" sz="2400" dirty="0">
                <a:solidFill>
                  <a:schemeClr val="dk1"/>
                </a:solidFill>
                <a:latin typeface="Times New Roman" pitchFamily="18" charset="0"/>
                <a:ea typeface="ＭＳ Ｐゴシック" charset="0"/>
                <a:cs typeface="Times New Roman" pitchFamily="18" charset="0"/>
              </a:rPr>
              <a:t>)</a:t>
            </a:r>
            <a:endParaRPr lang="en-US" sz="2400" spc="-116" dirty="0">
              <a:latin typeface="Times New Roman" pitchFamily="18" charset="0"/>
              <a:ea typeface="ＭＳ Ｐゴシック" charset="0"/>
              <a:cs typeface="Times New Roman" pitchFamily="18" charset="0"/>
            </a:endParaRPr>
          </a:p>
        </p:txBody>
      </p:sp>
      <p:sp>
        <p:nvSpPr>
          <p:cNvPr id="17" name="Rectangle 9">
            <a:extLst>
              <a:ext uri="{FF2B5EF4-FFF2-40B4-BE49-F238E27FC236}">
                <a16:creationId xmlns:a16="http://schemas.microsoft.com/office/drawing/2014/main" id="{B08246E5-DC6E-4CB8-8DCA-63E870C7B962}"/>
              </a:ext>
            </a:extLst>
          </p:cNvPr>
          <p:cNvSpPr>
            <a:spLocks noChangeArrowheads="1"/>
          </p:cNvSpPr>
          <p:nvPr/>
        </p:nvSpPr>
        <p:spPr bwMode="auto">
          <a:xfrm>
            <a:off x="1303711" y="882714"/>
            <a:ext cx="7383089" cy="422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Question1 </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=2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=7?</a:t>
            </a:r>
          </a:p>
          <a:p>
            <a:pPr eaLnBrk="1" hangingPunct="1">
              <a:spcBef>
                <a:spcPct val="0"/>
              </a:spcBef>
              <a:buFontTx/>
              <a:buNone/>
              <a:defRPr/>
            </a:pPr>
            <a:endParaRPr lang="en-US" altLang="en-US" sz="1800" dirty="0">
              <a:latin typeface="Times New Roman" pitchFamily="18" charset="0"/>
              <a:cs typeface="Times New Roman" pitchFamily="18" charset="0"/>
            </a:endParaRPr>
          </a:p>
          <a:p>
            <a:pPr>
              <a:spcBef>
                <a:spcPct val="0"/>
              </a:spcBef>
              <a:buNone/>
              <a:defRPr/>
            </a:pPr>
            <a:r>
              <a:rPr lang="en-US" altLang="en-US" sz="1800" b="1" dirty="0">
                <a:latin typeface="Times New Roman" pitchFamily="18" charset="0"/>
                <a:cs typeface="Times New Roman" pitchFamily="18" charset="0"/>
              </a:rPr>
              <a:t>Solution: </a:t>
            </a:r>
            <a:r>
              <a:rPr lang="en-US" altLang="en-US" sz="1800" dirty="0">
                <a:latin typeface="Times New Roman" pitchFamily="18" charset="0"/>
                <a:cs typeface="Times New Roman" pitchFamily="18" charset="0"/>
              </a:rPr>
              <a:t>Since it is linear homogeneous recurrence, first find its characteristic equation</a:t>
            </a:r>
          </a:p>
          <a:p>
            <a:pPr>
              <a:spcBef>
                <a:spcPct val="0"/>
              </a:spcBef>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=0</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r - 2 = 0</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(r+1)(r-2) = 0</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2 and r</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So,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B(-1)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endParaRPr lang="en-US" altLang="en-US" sz="1800" dirty="0">
              <a:latin typeface="+mn-lt"/>
            </a:endParaRPr>
          </a:p>
        </p:txBody>
      </p:sp>
    </p:spTree>
    <p:extLst>
      <p:ext uri="{BB962C8B-B14F-4D97-AF65-F5344CB8AC3E}">
        <p14:creationId xmlns:p14="http://schemas.microsoft.com/office/powerpoint/2010/main" val="1508162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7FBE62-AF23-4FBE-917F-2F3CBAACAF89}"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Rectangle 9">
            <a:extLst>
              <a:ext uri="{FF2B5EF4-FFF2-40B4-BE49-F238E27FC236}">
                <a16:creationId xmlns:a16="http://schemas.microsoft.com/office/drawing/2014/main" id="{BBC121FC-448D-423B-B30A-BA77986CFB8E}"/>
              </a:ext>
            </a:extLst>
          </p:cNvPr>
          <p:cNvSpPr>
            <a:spLocks noChangeArrowheads="1"/>
          </p:cNvSpPr>
          <p:nvPr/>
        </p:nvSpPr>
        <p:spPr bwMode="auto">
          <a:xfrm>
            <a:off x="1303711" y="958914"/>
            <a:ext cx="7383089" cy="422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B(-1)</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Now we should find A and B using initial conditions.</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Put n =  0 and 1  in above equation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   A + B   =    2</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2A - B   =   7</a:t>
            </a:r>
          </a:p>
          <a:p>
            <a:pPr eaLnBrk="1" hangingPunct="1">
              <a:spcBef>
                <a:spcPct val="0"/>
              </a:spcBef>
              <a:buFontTx/>
              <a:buNone/>
              <a:defRPr/>
            </a:pPr>
            <a:r>
              <a:rPr lang="en-US" altLang="en-US" sz="1800" dirty="0">
                <a:latin typeface="Times New Roman" pitchFamily="18" charset="0"/>
                <a:cs typeface="Times New Roman" pitchFamily="18" charset="0"/>
              </a:rPr>
              <a:t>Solve above these equation A = 3   and B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 is a solution.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p:txBody>
      </p:sp>
      <p:sp>
        <p:nvSpPr>
          <p:cNvPr id="13" name="Title 1">
            <a:extLst>
              <a:ext uri="{FF2B5EF4-FFF2-40B4-BE49-F238E27FC236}">
                <a16:creationId xmlns:a16="http://schemas.microsoft.com/office/drawing/2014/main" id="{9DB91C5A-FB89-42D4-96A5-CC039C95A64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Solution of linear Recurrence Relation</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Tree>
    <p:extLst>
      <p:ext uri="{BB962C8B-B14F-4D97-AF65-F5344CB8AC3E}">
        <p14:creationId xmlns:p14="http://schemas.microsoft.com/office/powerpoint/2010/main" val="389970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DD8EBF-B80F-4ED8-97EF-0F5438DCB242}"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4" name="Title 1">
            <a:extLst>
              <a:ext uri="{FF2B5EF4-FFF2-40B4-BE49-F238E27FC236}">
                <a16:creationId xmlns:a16="http://schemas.microsoft.com/office/drawing/2014/main" id="{D1F7E70C-A9AA-4109-BAE2-F795D30E38D1}"/>
              </a:ext>
            </a:extLst>
          </p:cNvPr>
          <p:cNvSpPr txBox="1">
            <a:spLocks/>
          </p:cNvSpPr>
          <p:nvPr/>
        </p:nvSpPr>
        <p:spPr bwMode="auto">
          <a:xfrm>
            <a:off x="1371600" y="0"/>
            <a:ext cx="7772400" cy="642924"/>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 with initial conditions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7" name="Rectangle 10">
            <a:extLst>
              <a:ext uri="{FF2B5EF4-FFF2-40B4-BE49-F238E27FC236}">
                <a16:creationId xmlns:a16="http://schemas.microsoft.com/office/drawing/2014/main" id="{010C2172-2E42-4E12-88F4-5E0EE5E7F0A8}"/>
              </a:ext>
            </a:extLst>
          </p:cNvPr>
          <p:cNvSpPr>
            <a:spLocks noChangeArrowheads="1"/>
          </p:cNvSpPr>
          <p:nvPr/>
        </p:nvSpPr>
        <p:spPr bwMode="auto">
          <a:xfrm>
            <a:off x="1410868" y="958914"/>
            <a:ext cx="7447412"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 2 </a:t>
            </a:r>
            <a:r>
              <a:rPr lang="en-US" altLang="en-US" sz="1800" dirty="0">
                <a:latin typeface="Times New Roman" pitchFamily="18" charset="0"/>
                <a:cs typeface="Times New Roman" pitchFamily="18" charset="0"/>
              </a:rPr>
              <a:t>What is the solution of the recurrence relation </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6a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- 9a</a:t>
            </a:r>
            <a:r>
              <a:rPr lang="en-US" altLang="en-US" sz="1800" baseline="-25000" dirty="0">
                <a:latin typeface="Times New Roman" pitchFamily="18" charset="0"/>
                <a:cs typeface="Times New Roman" pitchFamily="18" charset="0"/>
              </a:rPr>
              <a:t>n-2   </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8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=6?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Solution: First find its characteristic equation </a:t>
            </a: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- 6r + 9 = 0</a:t>
            </a:r>
          </a:p>
          <a:p>
            <a:pPr eaLnBrk="1" hangingPunct="1">
              <a:spcBef>
                <a:spcPct val="0"/>
              </a:spcBef>
              <a:buFontTx/>
              <a:buNone/>
              <a:defRPr/>
            </a:pPr>
            <a:r>
              <a:rPr lang="en-US" altLang="en-US" sz="1800" dirty="0">
                <a:latin typeface="Times New Roman" pitchFamily="18" charset="0"/>
                <a:cs typeface="Times New Roman" pitchFamily="18" charset="0"/>
              </a:rPr>
              <a:t>                                  (r - 3)</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0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3</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So, by theorem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 + Bn) (3)</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Now we should find constants using initial conditions. </a:t>
            </a:r>
          </a:p>
          <a:p>
            <a:pPr eaLnBrk="1" hangingPunct="1">
              <a:spcBef>
                <a:spcPct val="0"/>
              </a:spcBef>
              <a:buFontTx/>
              <a:buNone/>
              <a:defRPr/>
            </a:pPr>
            <a:r>
              <a:rPr lang="en-US" altLang="en-US" sz="1800" dirty="0">
                <a:latin typeface="Times New Roman" pitchFamily="18" charset="0"/>
                <a:cs typeface="Times New Roman" pitchFamily="18" charset="0"/>
              </a:rPr>
              <a:t>                 A = 1  and B=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n3</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a:t>
            </a:r>
          </a:p>
        </p:txBody>
      </p:sp>
    </p:spTree>
    <p:extLst>
      <p:ext uri="{BB962C8B-B14F-4D97-AF65-F5344CB8AC3E}">
        <p14:creationId xmlns:p14="http://schemas.microsoft.com/office/powerpoint/2010/main" val="160987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C3AEEF-F8C3-4EDA-BC70-15405C411AE4}"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a:extLst>
              <a:ext uri="{FF2B5EF4-FFF2-40B4-BE49-F238E27FC236}">
                <a16:creationId xmlns:a16="http://schemas.microsoft.com/office/drawing/2014/main" id="{22EA1460-80D9-4263-9CAE-0EB4D6693935}"/>
              </a:ext>
            </a:extLst>
          </p:cNvPr>
          <p:cNvSpPr txBox="1">
            <a:spLocks/>
          </p:cNvSpPr>
          <p:nvPr/>
        </p:nvSpPr>
        <p:spPr bwMode="auto">
          <a:xfrm>
            <a:off x="1371600" y="0"/>
            <a:ext cx="7772400" cy="642924"/>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 with initial conditions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0">
            <a:extLst>
              <a:ext uri="{FF2B5EF4-FFF2-40B4-BE49-F238E27FC236}">
                <a16:creationId xmlns:a16="http://schemas.microsoft.com/office/drawing/2014/main" id="{BB1DD725-2293-4125-A4C8-217374322EC3}"/>
              </a:ext>
            </a:extLst>
          </p:cNvPr>
          <p:cNvSpPr>
            <a:spLocks noChangeArrowheads="1"/>
          </p:cNvSpPr>
          <p:nvPr/>
        </p:nvSpPr>
        <p:spPr bwMode="auto">
          <a:xfrm>
            <a:off x="1428728" y="785800"/>
            <a:ext cx="7393833"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 3 </a:t>
            </a:r>
            <a:r>
              <a:rPr lang="en-US" altLang="en-US" sz="1800" dirty="0">
                <a:latin typeface="Times New Roman" pitchFamily="18" charset="0"/>
                <a:cs typeface="Times New Roman" pitchFamily="18" charset="0"/>
              </a:rPr>
              <a:t>What is the solution of the recurrence relation </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- 3a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n-3</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 and a</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t>
            </a:r>
            <a:r>
              <a:rPr lang="en-US" altLang="en-US" sz="1800" b="1" dirty="0">
                <a:latin typeface="Times New Roman" pitchFamily="18" charset="0"/>
                <a:cs typeface="Times New Roman" pitchFamily="18" charset="0"/>
              </a:rPr>
              <a:t>Solution </a:t>
            </a:r>
            <a:r>
              <a:rPr lang="en-US" altLang="en-US" sz="1800" dirty="0">
                <a:latin typeface="Times New Roman" pitchFamily="18" charset="0"/>
                <a:cs typeface="Times New Roman" pitchFamily="18" charset="0"/>
              </a:rPr>
              <a:t> Find its characteristic equation </a:t>
            </a: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3</a:t>
            </a:r>
            <a:r>
              <a:rPr lang="en-US" altLang="en-US" sz="1800" dirty="0">
                <a:latin typeface="Times New Roman" pitchFamily="18" charset="0"/>
                <a:cs typeface="Times New Roman" pitchFamily="18" charset="0"/>
              </a:rPr>
              <a:t> + 3r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+ 3r + 1 = 0</a:t>
            </a:r>
          </a:p>
          <a:p>
            <a:pPr eaLnBrk="1" hangingPunct="1">
              <a:spcBef>
                <a:spcPct val="0"/>
              </a:spcBef>
              <a:buFontTx/>
              <a:buNone/>
              <a:defRPr/>
            </a:pP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(r + 1)</a:t>
            </a:r>
            <a:r>
              <a:rPr lang="en-US" altLang="en-US" sz="1800" baseline="30000" dirty="0">
                <a:latin typeface="Times New Roman" pitchFamily="18" charset="0"/>
                <a:cs typeface="Times New Roman" pitchFamily="18" charset="0"/>
              </a:rPr>
              <a:t>3 </a:t>
            </a:r>
            <a:r>
              <a:rPr lang="en-US" altLang="en-US" sz="1800" dirty="0">
                <a:latin typeface="Times New Roman" pitchFamily="18" charset="0"/>
                <a:cs typeface="Times New Roman" pitchFamily="18" charset="0"/>
              </a:rPr>
              <a:t> = 0    then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-1 </a:t>
            </a:r>
          </a:p>
          <a:p>
            <a:pPr eaLnBrk="1" hangingPunct="1">
              <a:spcBef>
                <a:spcPct val="0"/>
              </a:spcBef>
              <a:buFontTx/>
              <a:buNone/>
              <a:defRPr/>
            </a:pPr>
            <a:r>
              <a:rPr lang="en-US" altLang="en-US" sz="1800" dirty="0">
                <a:latin typeface="Times New Roman" pitchFamily="18" charset="0"/>
                <a:cs typeface="Times New Roman" pitchFamily="18" charset="0"/>
              </a:rPr>
              <a:t>Then an = (A + B n + Cn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r>
              <a:rPr lang="en-US" altLang="en-US" sz="1800" dirty="0">
                <a:latin typeface="Times New Roman" pitchFamily="18" charset="0"/>
                <a:cs typeface="Times New Roman" pitchFamily="18" charset="0"/>
              </a:rPr>
              <a:t>Now we should find constants using initial conditions. And find the value of A, B and C</a:t>
            </a:r>
          </a:p>
          <a:p>
            <a:pPr eaLnBrk="1" hangingPunct="1">
              <a:spcBef>
                <a:spcPct val="0"/>
              </a:spcBef>
              <a:buFontTx/>
              <a:buNone/>
              <a:defRPr/>
            </a:pPr>
            <a:r>
              <a:rPr lang="en-US" altLang="en-US" sz="1800" dirty="0">
                <a:latin typeface="Times New Roman" pitchFamily="18" charset="0"/>
                <a:cs typeface="Times New Roman" pitchFamily="18" charset="0"/>
              </a:rPr>
              <a:t>          A = 1   B =  3   C = -2</a:t>
            </a:r>
          </a:p>
          <a:p>
            <a:pPr eaLnBrk="1" hangingPunct="1">
              <a:spcBef>
                <a:spcPct val="0"/>
              </a:spcBef>
              <a:buFontTx/>
              <a:buNone/>
              <a:defRPr/>
            </a:pPr>
            <a:r>
              <a:rPr lang="en-US" altLang="en-US" sz="1800" dirty="0">
                <a:latin typeface="Times New Roman" pitchFamily="18" charset="0"/>
                <a:cs typeface="Times New Roman" pitchFamily="18" charset="0"/>
              </a:rPr>
              <a:t>Then put the value of  A, B and C in above equation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(1 + 3n - 2n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(-1)</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is a solution.</a:t>
            </a:r>
          </a:p>
        </p:txBody>
      </p:sp>
    </p:spTree>
    <p:extLst>
      <p:ext uri="{BB962C8B-B14F-4D97-AF65-F5344CB8AC3E}">
        <p14:creationId xmlns:p14="http://schemas.microsoft.com/office/powerpoint/2010/main" val="104827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0F98D6-7090-490F-BEE5-3046E88C476D}"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0DC7F58D-D348-4064-9A20-83408F46B13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CO5</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9">
            <a:extLst>
              <a:ext uri="{FF2B5EF4-FFF2-40B4-BE49-F238E27FC236}">
                <a16:creationId xmlns:a16="http://schemas.microsoft.com/office/drawing/2014/main" id="{5568579B-5C32-40E3-B0C2-419C76AFF61C}"/>
              </a:ext>
            </a:extLst>
          </p:cNvPr>
          <p:cNvSpPr>
            <a:spLocks noChangeArrowheads="1"/>
          </p:cNvSpPr>
          <p:nvPr/>
        </p:nvSpPr>
        <p:spPr bwMode="auto">
          <a:xfrm>
            <a:off x="1357290" y="642924"/>
            <a:ext cx="7018784" cy="394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eaLnBrk="1" hangingPunct="1">
              <a:spcBef>
                <a:spcPct val="0"/>
              </a:spcBef>
              <a:buFontTx/>
              <a:buNone/>
              <a:defRPr/>
            </a:pPr>
            <a:r>
              <a:rPr lang="en-US" altLang="en-US" sz="1800" dirty="0">
                <a:latin typeface="Times New Roman" pitchFamily="18" charset="0"/>
                <a:cs typeface="Times New Roman" pitchFamily="18" charset="0"/>
              </a:rPr>
              <a:t>A linear non-homogenous recurrence relation with constant coefficients is a recurrence relation of the form</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algn="just"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n-k</a:t>
            </a:r>
            <a:r>
              <a:rPr lang="en-US" altLang="en-US" sz="1800" dirty="0">
                <a:latin typeface="Times New Roman" pitchFamily="18" charset="0"/>
                <a:cs typeface="Times New Roman" pitchFamily="18" charset="0"/>
              </a:rPr>
              <a:t>+ f(n)</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where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are real numbers, and f(n) is a function depending only on n.</a:t>
            </a:r>
          </a:p>
          <a:p>
            <a:pPr eaLnBrk="1" hangingPunct="1">
              <a:spcBef>
                <a:spcPct val="0"/>
              </a:spcBef>
              <a:buFontTx/>
              <a:buNone/>
              <a:defRPr/>
            </a:pPr>
            <a:r>
              <a:rPr lang="en-US" altLang="en-US" sz="1800" dirty="0">
                <a:latin typeface="Times New Roman" pitchFamily="18" charset="0"/>
                <a:cs typeface="Times New Roman" pitchFamily="18" charset="0"/>
              </a:rPr>
              <a:t>The recurrence relation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n-k </a:t>
            </a:r>
            <a:r>
              <a:rPr lang="en-US" altLang="en-US" sz="1800" dirty="0">
                <a:latin typeface="Times New Roman" pitchFamily="18" charset="0"/>
                <a:cs typeface="Times New Roman" pitchFamily="18" charset="0"/>
              </a:rPr>
              <a:t>is called the associated homogeneous recurrence relation.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This recurrence includes k initial conditions.</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a</a:t>
            </a:r>
            <a:r>
              <a:rPr lang="en-US" altLang="en-US" sz="1800" baseline="-25000" dirty="0" err="1">
                <a:latin typeface="Times New Roman" pitchFamily="18" charset="0"/>
                <a:cs typeface="Times New Roman" pitchFamily="18" charset="0"/>
              </a:rPr>
              <a:t>k</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17144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9156F-C410-4264-A006-8AF17DD0F755}"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EC770F1D-AF7A-487A-8B49-C153EFD01ED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8">
            <a:extLst>
              <a:ext uri="{FF2B5EF4-FFF2-40B4-BE49-F238E27FC236}">
                <a16:creationId xmlns:a16="http://schemas.microsoft.com/office/drawing/2014/main" id="{EEC2004C-CB83-4C90-8F6A-5C521FDBC513}"/>
              </a:ext>
            </a:extLst>
          </p:cNvPr>
          <p:cNvSpPr>
            <a:spLocks noChangeArrowheads="1"/>
          </p:cNvSpPr>
          <p:nvPr/>
        </p:nvSpPr>
        <p:spPr bwMode="auto">
          <a:xfrm>
            <a:off x="1410868" y="742950"/>
            <a:ext cx="7123532" cy="40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The following recurrence relations are linear non homogeneous</a:t>
            </a:r>
          </a:p>
          <a:p>
            <a:pPr eaLnBrk="1" hangingPunct="1">
              <a:spcBef>
                <a:spcPct val="0"/>
              </a:spcBef>
              <a:buFontTx/>
              <a:buNone/>
              <a:defRPr/>
            </a:pPr>
            <a:r>
              <a:rPr lang="en-US" altLang="en-US" sz="1800" dirty="0">
                <a:latin typeface="Times New Roman" pitchFamily="18" charset="0"/>
                <a:cs typeface="Times New Roman" pitchFamily="18" charset="0"/>
              </a:rPr>
              <a:t>recurrence relations.</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1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a:t>
            </a:r>
            <a:r>
              <a:rPr lang="en-US" altLang="en-US" sz="1800" baseline="30000" dirty="0">
                <a:latin typeface="Times New Roman" pitchFamily="18" charset="0"/>
                <a:cs typeface="Times New Roman" pitchFamily="18" charset="0"/>
              </a:rPr>
              <a:t>n</a:t>
            </a: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2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n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3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n-4</a:t>
            </a:r>
            <a:r>
              <a:rPr lang="en-US" altLang="en-US" sz="1800" dirty="0">
                <a:latin typeface="Times New Roman" pitchFamily="18" charset="0"/>
                <a:cs typeface="Times New Roman" pitchFamily="18" charset="0"/>
              </a:rPr>
              <a:t> + 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4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n-6</a:t>
            </a:r>
            <a:r>
              <a:rPr lang="en-US" altLang="en-US" sz="1800" dirty="0">
                <a:latin typeface="Times New Roman" pitchFamily="18" charset="0"/>
                <a:cs typeface="Times New Roman" pitchFamily="18" charset="0"/>
              </a:rPr>
              <a:t> + n2</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9277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C03C1B-4FC7-44FB-B9F4-85379A3108C6}"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EC770F1D-AF7A-487A-8B49-C153EFD01ED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pic>
        <p:nvPicPr>
          <p:cNvPr id="13" name="Picture 12" descr="p1.png"/>
          <p:cNvPicPr>
            <a:picLocks noChangeAspect="1"/>
          </p:cNvPicPr>
          <p:nvPr/>
        </p:nvPicPr>
        <p:blipFill>
          <a:blip r:embed="rId3" cstate="print"/>
          <a:stretch>
            <a:fillRect/>
          </a:stretch>
        </p:blipFill>
        <p:spPr>
          <a:xfrm>
            <a:off x="1357290" y="642924"/>
            <a:ext cx="7072362" cy="3534269"/>
          </a:xfrm>
          <a:prstGeom prst="rect">
            <a:avLst/>
          </a:prstGeom>
        </p:spPr>
      </p:pic>
    </p:spTree>
    <p:extLst>
      <p:ext uri="{BB962C8B-B14F-4D97-AF65-F5344CB8AC3E}">
        <p14:creationId xmlns:p14="http://schemas.microsoft.com/office/powerpoint/2010/main" val="358987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4F62CE-AEF3-4AAE-88B7-2EFEA26EE7C6}"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89398" y="589346"/>
            <a:ext cx="5463802" cy="1546577"/>
          </a:xfrm>
          <a:prstGeom prst="rect">
            <a:avLst/>
          </a:prstGeom>
        </p:spPr>
        <p:txBody>
          <a:bodyPr wrap="square" lIns="68580" tIns="34290" rIns="68580" bIns="34290">
            <a:spAutoFit/>
          </a:bodyPr>
          <a:lstStyle/>
          <a:p>
            <a:pPr algn="just"/>
            <a:r>
              <a:rPr lang="en-US" sz="1600" b="1" dirty="0">
                <a:solidFill>
                  <a:srgbClr val="222222"/>
                </a:solidFill>
                <a:latin typeface="Times New Roman" panose="02020603050405020304" pitchFamily="18" charset="0"/>
                <a:cs typeface="Times New Roman" panose="02020603050405020304" pitchFamily="18" charset="0"/>
              </a:rPr>
              <a:t>Discrete mathematics</a:t>
            </a:r>
            <a:r>
              <a:rPr lang="en-US" sz="1600" dirty="0">
                <a:solidFill>
                  <a:srgbClr val="222222"/>
                </a:solidFill>
                <a:latin typeface="Times New Roman" panose="02020603050405020304" pitchFamily="18" charset="0"/>
                <a:cs typeface="Times New Roman" panose="02020603050405020304" pitchFamily="18" charset="0"/>
              </a:rPr>
              <a:t> is more concerned with </a:t>
            </a:r>
            <a:r>
              <a:rPr lang="en-US" sz="1600" b="1" dirty="0">
                <a:solidFill>
                  <a:srgbClr val="222222"/>
                </a:solidFill>
                <a:latin typeface="Times New Roman" panose="02020603050405020304" pitchFamily="18" charset="0"/>
                <a:cs typeface="Times New Roman" panose="02020603050405020304" pitchFamily="18" charset="0"/>
              </a:rPr>
              <a:t>number systems</a:t>
            </a:r>
            <a:r>
              <a:rPr lang="en-US" sz="1600" dirty="0">
                <a:solidFill>
                  <a:srgbClr val="222222"/>
                </a:solidFill>
                <a:latin typeface="Times New Roman" panose="02020603050405020304" pitchFamily="18" charset="0"/>
                <a:cs typeface="Times New Roman" panose="02020603050405020304" pitchFamily="18" charset="0"/>
              </a:rPr>
              <a:t> such as the integers, whole </a:t>
            </a:r>
            <a:r>
              <a:rPr lang="en-US" sz="1600" b="1" dirty="0">
                <a:solidFill>
                  <a:srgbClr val="222222"/>
                </a:solidFill>
                <a:latin typeface="Times New Roman" panose="02020603050405020304" pitchFamily="18" charset="0"/>
                <a:cs typeface="Times New Roman" panose="02020603050405020304" pitchFamily="18" charset="0"/>
              </a:rPr>
              <a:t>numbers</a:t>
            </a:r>
            <a:r>
              <a:rPr lang="en-US" sz="1600" dirty="0">
                <a:solidFill>
                  <a:srgbClr val="222222"/>
                </a:solidFill>
                <a:latin typeface="Times New Roman" panose="02020603050405020304" pitchFamily="18" charset="0"/>
                <a:cs typeface="Times New Roman" panose="02020603050405020304" pitchFamily="18" charset="0"/>
              </a:rPr>
              <a:t>, etc...</a:t>
            </a:r>
          </a:p>
          <a:p>
            <a:pPr algn="just"/>
            <a:endParaRPr lang="en-US" sz="1600" dirty="0">
              <a:solidFill>
                <a:srgbClr val="222222"/>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Mathematical Induction</a:t>
            </a:r>
            <a:r>
              <a:rPr lang="en-US" sz="1600" dirty="0">
                <a:latin typeface="Times New Roman" panose="02020603050405020304" pitchFamily="18" charset="0"/>
                <a:cs typeface="Times New Roman" panose="02020603050405020304" pitchFamily="18" charset="0"/>
              </a:rPr>
              <a:t> is a </a:t>
            </a:r>
            <a:r>
              <a:rPr lang="en-US" sz="1600" b="1" dirty="0">
                <a:latin typeface="Times New Roman" panose="02020603050405020304" pitchFamily="18" charset="0"/>
                <a:cs typeface="Times New Roman" panose="02020603050405020304" pitchFamily="18" charset="0"/>
              </a:rPr>
              <a:t>mathematical</a:t>
            </a:r>
            <a:r>
              <a:rPr lang="en-US" sz="16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endParaRPr lang="en-IN"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71538" y="2419350"/>
            <a:ext cx="4514850" cy="1646605"/>
          </a:xfrm>
          <a:prstGeom prst="rect">
            <a:avLst/>
          </a:prstGeom>
          <a:noFill/>
        </p:spPr>
        <p:txBody>
          <a:bodyPr wrap="square" lIns="68580" tIns="34290" rIns="68580" bIns="34290" rtlCol="0">
            <a:spAutoFit/>
          </a:bodyPr>
          <a:lstStyle/>
          <a:p>
            <a:pPr marL="205740" indent="-205740">
              <a:spcBef>
                <a:spcPts val="900"/>
              </a:spcBef>
              <a:buClr>
                <a:schemeClr val="accent3"/>
              </a:buClr>
              <a:buSzPct val="95000"/>
              <a:buFont typeface="Arial" pitchFamily="34" charset="0"/>
              <a:buChar char="•"/>
            </a:pPr>
            <a:r>
              <a:rPr lang="en-US" altLang="zh-CN" sz="1600" dirty="0">
                <a:latin typeface="Times New Roman" panose="02020603050405020304" pitchFamily="18" charset="0"/>
                <a:cs typeface="Times New Roman" panose="02020603050405020304" pitchFamily="18" charset="0"/>
              </a:rPr>
              <a:t>Suppose we have an infinite ladder:</a:t>
            </a:r>
          </a:p>
          <a:p>
            <a:pPr marL="480060" lvl="1" indent="-185166">
              <a:spcBef>
                <a:spcPts val="900"/>
              </a:spcBef>
              <a:buClr>
                <a:schemeClr val="accent1"/>
              </a:buClr>
              <a:buSzPct val="85000"/>
              <a:buFont typeface="Courier New" pitchFamily="49" charset="0"/>
              <a:buChar char="o"/>
            </a:pPr>
            <a:r>
              <a:rPr lang="en-US" sz="1600" dirty="0">
                <a:latin typeface="Times New Roman" panose="02020603050405020304" pitchFamily="18" charset="0"/>
                <a:cs typeface="Times New Roman" panose="02020603050405020304" pitchFamily="18" charset="0"/>
              </a:rPr>
              <a:t>We can reach the first rung of the ladder.</a:t>
            </a:r>
          </a:p>
          <a:p>
            <a:pPr marL="480060" lvl="1" indent="-185166">
              <a:spcBef>
                <a:spcPts val="900"/>
              </a:spcBef>
              <a:buClr>
                <a:schemeClr val="accent1"/>
              </a:buClr>
              <a:buSzPct val="85000"/>
              <a:buFont typeface="Courier New" pitchFamily="49" charset="0"/>
              <a:buChar char="o"/>
            </a:pPr>
            <a:r>
              <a:rPr lang="en-US" sz="1600" dirty="0">
                <a:latin typeface="Times New Roman" panose="02020603050405020304" pitchFamily="18" charset="0"/>
                <a:cs typeface="Times New Roman" panose="02020603050405020304" pitchFamily="18" charset="0"/>
              </a:rPr>
              <a:t>If we can reach a particular rung of the ladder, then we can reach the next rung.</a:t>
            </a:r>
          </a:p>
          <a:p>
            <a:pPr marL="205740" lvl="1" indent="-205740">
              <a:spcBef>
                <a:spcPts val="900"/>
              </a:spcBef>
              <a:buClr>
                <a:schemeClr val="accent3"/>
              </a:buClr>
              <a:buSzPct val="95000"/>
              <a:buFont typeface="Arial" pitchFamily="34" charset="0"/>
              <a:buChar char="•"/>
            </a:pPr>
            <a:r>
              <a:rPr lang="en-US" altLang="zh-CN" sz="1600" dirty="0">
                <a:latin typeface="Times New Roman" panose="02020603050405020304" pitchFamily="18" charset="0"/>
                <a:cs typeface="Times New Roman" panose="02020603050405020304" pitchFamily="18" charset="0"/>
              </a:rPr>
              <a:t>Can we reach every step on the ladder?</a:t>
            </a:r>
          </a:p>
        </p:txBody>
      </p:sp>
      <p:pic>
        <p:nvPicPr>
          <p:cNvPr id="14" name="Content Placeholder 3" descr="0401.jpg"/>
          <p:cNvPicPr>
            <a:picLocks noGrp="1" noChangeAspect="1"/>
          </p:cNvPicPr>
          <p:nvPr>
            <p:ph idx="1"/>
          </p:nvPr>
        </p:nvPicPr>
        <p:blipFill>
          <a:blip r:embed="rId3" cstate="print"/>
          <a:stretch>
            <a:fillRect/>
          </a:stretch>
        </p:blipFill>
        <p:spPr>
          <a:xfrm>
            <a:off x="6707981" y="696769"/>
            <a:ext cx="2436019" cy="4084781"/>
          </a:xfrm>
        </p:spPr>
      </p:pic>
    </p:spTree>
    <p:extLst>
      <p:ext uri="{BB962C8B-B14F-4D97-AF65-F5344CB8AC3E}">
        <p14:creationId xmlns:p14="http://schemas.microsoft.com/office/powerpoint/2010/main" val="342411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5380DD-5735-49A2-B14F-F92240D5189E}"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p:cNvSpPr txBox="1">
            <a:spLocks/>
          </p:cNvSpPr>
          <p:nvPr/>
        </p:nvSpPr>
        <p:spPr>
          <a:xfrm>
            <a:off x="1143000" y="2"/>
            <a:ext cx="8001000" cy="58934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Order of Linear Non-Homogeneous Recurrence Relation (CO5)</a:t>
            </a:r>
          </a:p>
        </p:txBody>
      </p:sp>
      <p:sp>
        <p:nvSpPr>
          <p:cNvPr id="13" name="Rectangle 12"/>
          <p:cNvSpPr/>
          <p:nvPr/>
        </p:nvSpPr>
        <p:spPr>
          <a:xfrm>
            <a:off x="1035819" y="693257"/>
            <a:ext cx="7233098" cy="3670236"/>
          </a:xfrm>
          <a:prstGeom prst="rect">
            <a:avLst/>
          </a:prstGeom>
        </p:spPr>
        <p:txBody>
          <a:bodyPr wrap="square" lIns="68580" tIns="34290" rIns="68580" bIns="34290">
            <a:spAutoFit/>
          </a:bodyPr>
          <a:lstStyle/>
          <a:p>
            <a:pPr algn="just"/>
            <a:r>
              <a:rPr lang="en-US" sz="1800" dirty="0">
                <a:latin typeface="Times New Roman" pitchFamily="18" charset="0"/>
                <a:cs typeface="Times New Roman" pitchFamily="18" charset="0"/>
              </a:rPr>
              <a:t>The equation is said to be linear homogeneous difference equation if and only if R (n) = 0 and it will be of order n.</a:t>
            </a:r>
          </a:p>
          <a:p>
            <a:pPr algn="just"/>
            <a:r>
              <a:rPr lang="en-US" sz="1800" dirty="0">
                <a:latin typeface="Times New Roman" pitchFamily="18" charset="0"/>
                <a:cs typeface="Times New Roman" pitchFamily="18" charset="0"/>
              </a:rPr>
              <a:t>The equation is said to be linear non-homogeneous difference equation if R (n) ≠ 0.</a:t>
            </a: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a</a:t>
            </a:r>
            <a:r>
              <a:rPr lang="en-US" sz="1800" baseline="-25000" dirty="0">
                <a:latin typeface="Times New Roman" pitchFamily="18" charset="0"/>
                <a:cs typeface="Times New Roman" pitchFamily="18" charset="0"/>
              </a:rPr>
              <a:t>r+3</a:t>
            </a:r>
            <a:r>
              <a:rPr lang="en-US" sz="1800" dirty="0">
                <a:latin typeface="Times New Roman" pitchFamily="18" charset="0"/>
                <a:cs typeface="Times New Roman" pitchFamily="18" charset="0"/>
              </a:rPr>
              <a:t>+6a</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+12a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+8a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=0 is a linear non-homogeneous equation of order 3.</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a</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 3r + 2</a:t>
            </a:r>
            <a:r>
              <a:rPr lang="en-US" sz="1800" baseline="30000" dirty="0">
                <a:latin typeface="Times New Roman" pitchFamily="18" charset="0"/>
                <a:cs typeface="Times New Roman" pitchFamily="18" charset="0"/>
              </a:rPr>
              <a:t>r</a:t>
            </a:r>
            <a:r>
              <a:rPr lang="en-US" sz="1800" dirty="0">
                <a:latin typeface="Times New Roman" pitchFamily="18" charset="0"/>
                <a:cs typeface="Times New Roman" pitchFamily="18" charset="0"/>
              </a:rPr>
              <a:t> is a linear non-homogeneous equation of order 2.</a:t>
            </a:r>
          </a:p>
          <a:p>
            <a:pPr algn="just"/>
            <a:r>
              <a:rPr lang="en-US" sz="1800" dirty="0">
                <a:latin typeface="Times New Roman" pitchFamily="18" charset="0"/>
                <a:cs typeface="Times New Roman" pitchFamily="18" charset="0"/>
              </a:rPr>
              <a:t>A linear homogeneous difference equation with constant coefficients is given by</a:t>
            </a:r>
          </a:p>
          <a:p>
            <a:pPr algn="just"/>
            <a:r>
              <a:rPr lang="en-US" sz="1800" dirty="0">
                <a:latin typeface="Times New Roman" pitchFamily="18" charset="0"/>
                <a:cs typeface="Times New Roman" pitchFamily="18" charset="0"/>
              </a:rPr>
              <a:t>          C</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n-2</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n</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=0 .......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Where </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0</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1</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2</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C</a:t>
            </a:r>
            <a:r>
              <a:rPr lang="en-US" sz="1800" b="1" baseline="-25000" dirty="0" err="1">
                <a:latin typeface="Times New Roman" pitchFamily="18" charset="0"/>
                <a:cs typeface="Times New Roman" pitchFamily="18" charset="0"/>
              </a:rPr>
              <a:t>n</a:t>
            </a:r>
            <a:r>
              <a:rPr lang="en-US" sz="1800" dirty="0">
                <a:latin typeface="Times New Roman" pitchFamily="18" charset="0"/>
                <a:cs typeface="Times New Roman" pitchFamily="18" charset="0"/>
              </a:rPr>
              <a:t> are constants.</a:t>
            </a:r>
          </a:p>
          <a:p>
            <a:pPr algn="just"/>
            <a:endParaRPr lang="en-US" sz="1800" dirty="0"/>
          </a:p>
        </p:txBody>
      </p:sp>
    </p:spTree>
    <p:extLst>
      <p:ext uri="{BB962C8B-B14F-4D97-AF65-F5344CB8AC3E}">
        <p14:creationId xmlns:p14="http://schemas.microsoft.com/office/powerpoint/2010/main" val="2004667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4C46B0-85DD-4507-9FE9-B8CD7D1339EC}"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6224DEA9-1472-4672-9F6F-C95568B8F63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 Example</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9">
            <a:extLst>
              <a:ext uri="{FF2B5EF4-FFF2-40B4-BE49-F238E27FC236}">
                <a16:creationId xmlns:a16="http://schemas.microsoft.com/office/drawing/2014/main" id="{ACFFDDFE-D830-46D7-AC00-217D430C05E2}"/>
              </a:ext>
            </a:extLst>
          </p:cNvPr>
          <p:cNvSpPr>
            <a:spLocks noChangeArrowheads="1"/>
          </p:cNvSpPr>
          <p:nvPr/>
        </p:nvSpPr>
        <p:spPr bwMode="auto">
          <a:xfrm>
            <a:off x="1357290" y="642924"/>
            <a:ext cx="3748110" cy="357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Q1</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for n&gt;=2,</a:t>
            </a:r>
          </a:p>
          <a:p>
            <a:pPr eaLnBrk="1" hangingPunct="1">
              <a:spcBef>
                <a:spcPct val="0"/>
              </a:spcBef>
              <a:buFontTx/>
              <a:buNone/>
              <a:defRPr/>
            </a:pP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a:t>
            </a:r>
          </a:p>
          <a:p>
            <a:pPr eaLnBrk="1" hangingPunct="1">
              <a:spcBef>
                <a:spcPct val="0"/>
              </a:spcBef>
              <a:buFontTx/>
              <a:buNone/>
              <a:defRPr/>
            </a:pPr>
            <a:endParaRPr lang="en-US" altLang="en-US" sz="1800" dirty="0">
              <a:latin typeface="Times New Roman" pitchFamily="18" charset="0"/>
              <a:cs typeface="Times New Roman" pitchFamily="18" charset="0"/>
            </a:endParaRPr>
          </a:p>
          <a:p>
            <a:pPr>
              <a:spcBef>
                <a:spcPct val="0"/>
              </a:spcBef>
              <a:buNone/>
              <a:defRPr/>
            </a:pPr>
            <a:r>
              <a:rPr lang="en-US" altLang="en-US" sz="1800" b="1" dirty="0">
                <a:latin typeface="Times New Roman" pitchFamily="18" charset="0"/>
                <a:cs typeface="Times New Roman" pitchFamily="18" charset="0"/>
              </a:rPr>
              <a:t>Solution</a:t>
            </a:r>
            <a:r>
              <a:rPr lang="en-US" altLang="en-US" sz="1800" dirty="0">
                <a:latin typeface="Times New Roman" pitchFamily="18" charset="0"/>
                <a:cs typeface="Times New Roman" pitchFamily="18" charset="0"/>
              </a:rPr>
              <a:t>: </a:t>
            </a:r>
            <a:r>
              <a:rPr lang="en-US" sz="1800" dirty="0"/>
              <a:t>The characteristic equation of its associated homogeneous relation is:   </a:t>
            </a:r>
            <a:r>
              <a:rPr lang="en-IN" sz="1800" dirty="0"/>
              <a:t>x</a:t>
            </a:r>
            <a:r>
              <a:rPr lang="en-IN" sz="1800" baseline="30000" dirty="0"/>
              <a:t>2</a:t>
            </a:r>
            <a:r>
              <a:rPr lang="en-IN" sz="1800" dirty="0"/>
              <a:t> -2x+1 = 0</a:t>
            </a:r>
            <a:endParaRPr lang="en-US" altLang="en-US" sz="1800" dirty="0">
              <a:latin typeface="Times New Roman" pitchFamily="18" charset="0"/>
              <a:cs typeface="Times New Roman" pitchFamily="18" charset="0"/>
            </a:endParaRPr>
          </a:p>
          <a:p>
            <a:pPr>
              <a:spcBef>
                <a:spcPct val="0"/>
              </a:spcBef>
              <a:buNone/>
              <a:defRPr/>
            </a:pPr>
            <a:r>
              <a:rPr lang="en-IN" sz="1800" dirty="0"/>
              <a:t>                              (x-1)(x-1)=0</a:t>
            </a:r>
            <a:br>
              <a:rPr lang="en-IN" sz="1800" dirty="0"/>
            </a:br>
            <a:endParaRPr lang="en-US" altLang="en-US" sz="1800" baseline="300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  x</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=1 and x</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=1</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(b1 + b2n)x</a:t>
            </a:r>
            <a:r>
              <a:rPr lang="en-US" altLang="en-US" sz="1800" baseline="-25000" dirty="0">
                <a:latin typeface="Times New Roman" pitchFamily="18" charset="0"/>
                <a:cs typeface="Times New Roman" pitchFamily="18" charset="0"/>
              </a:rPr>
              <a:t>1</a:t>
            </a:r>
            <a:r>
              <a:rPr lang="en-US" altLang="en-US" sz="1800" baseline="30000" dirty="0">
                <a:latin typeface="Times New Roman" pitchFamily="18" charset="0"/>
                <a:cs typeface="Times New Roman" pitchFamily="18" charset="0"/>
              </a:rPr>
              <a:t>n</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(b1 + b2n).1</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E3EFEF13-D883-CE2C-E960-D3649F65C3FD}"/>
              </a:ext>
            </a:extLst>
          </p:cNvPr>
          <p:cNvSpPr txBox="1"/>
          <p:nvPr/>
        </p:nvSpPr>
        <p:spPr>
          <a:xfrm>
            <a:off x="5181600" y="666750"/>
            <a:ext cx="3657600" cy="3857466"/>
          </a:xfrm>
          <a:prstGeom prst="rect">
            <a:avLst/>
          </a:prstGeom>
          <a:noFill/>
        </p:spPr>
        <p:txBody>
          <a:bodyPr wrap="square" rtlCol="0">
            <a:spAutoFit/>
          </a:bodyPr>
          <a:lstStyle/>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p</a:t>
            </a:r>
            <a:endParaRPr lang="en-US" altLang="en-US" sz="18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	</a:t>
            </a:r>
            <a:endParaRPr lang="en-US" altLang="en-US" sz="1800" baseline="30000" dirty="0">
              <a:latin typeface="Times New Roman" pitchFamily="18" charset="0"/>
              <a:cs typeface="Times New Roman" pitchFamily="18" charset="0"/>
            </a:endParaRP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p  =</a:t>
            </a:r>
            <a:r>
              <a:rPr lang="en-US" altLang="en-US" sz="1800" baseline="-25000" dirty="0">
                <a:latin typeface="Times New Roman" pitchFamily="18" charset="0"/>
                <a:cs typeface="Times New Roman" pitchFamily="18" charset="0"/>
                <a:sym typeface="Wingdings" pitchFamily="2" charset="2"/>
              </a:rPr>
              <a:t>.   </a:t>
            </a:r>
            <a:r>
              <a:rPr lang="en-US" altLang="en-US" sz="1800" b="1" baseline="-25000" dirty="0">
                <a:latin typeface="Times New Roman" pitchFamily="18" charset="0"/>
                <a:cs typeface="Times New Roman" pitchFamily="18" charset="0"/>
                <a:sym typeface="Wingdings" pitchFamily="2" charset="2"/>
              </a:rPr>
              <a:t>Put</a:t>
            </a:r>
            <a:r>
              <a:rPr lang="en-US" altLang="en-US" sz="1800" baseline="-25000" dirty="0">
                <a:latin typeface="Times New Roman" pitchFamily="18" charset="0"/>
                <a:cs typeface="Times New Roman" pitchFamily="18" charset="0"/>
                <a:sym typeface="Wingdings" pitchFamily="2" charset="2"/>
              </a:rPr>
              <a:t>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 </a:t>
            </a:r>
          </a:p>
          <a:p>
            <a:pPr>
              <a:spcBef>
                <a:spcPct val="0"/>
              </a:spcBef>
              <a:defRPr/>
            </a:pPr>
            <a:endParaRPr lang="en-US" altLang="en-US" sz="1800" baseline="30000" dirty="0">
              <a:latin typeface="Times New Roman" pitchFamily="18" charset="0"/>
              <a:cs typeface="Times New Roman" pitchFamily="18" charset="0"/>
            </a:endParaRPr>
          </a:p>
          <a:p>
            <a:pPr>
              <a:spcBef>
                <a:spcPct val="0"/>
              </a:spcBef>
              <a:defRPr/>
            </a:pP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a:t>
            </a:r>
            <a:r>
              <a:rPr lang="en-US" altLang="en-US" sz="1800" baseline="30000" dirty="0">
                <a:latin typeface="Times New Roman" pitchFamily="18" charset="0"/>
                <a:cs typeface="Times New Roman" pitchFamily="18" charset="0"/>
              </a:rPr>
              <a:t> =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*2* A - 2</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A + 2</a:t>
            </a:r>
            <a:r>
              <a:rPr lang="en-US" altLang="en-US" sz="1800" baseline="30000" dirty="0">
                <a:latin typeface="Times New Roman" pitchFamily="18" charset="0"/>
                <a:cs typeface="Times New Roman" pitchFamily="18" charset="0"/>
              </a:rPr>
              <a:t>n</a:t>
            </a:r>
          </a:p>
          <a:p>
            <a:pPr>
              <a:spcBef>
                <a:spcPct val="0"/>
              </a:spcBef>
              <a:defRPr/>
            </a:pPr>
            <a:endParaRPr lang="en-US" altLang="en-US" sz="1800" b="1" baseline="30000" dirty="0">
              <a:latin typeface="Times New Roman" pitchFamily="18" charset="0"/>
              <a:cs typeface="Times New Roman" pitchFamily="18" charset="0"/>
            </a:endParaRPr>
          </a:p>
          <a:p>
            <a:pPr>
              <a:spcBef>
                <a:spcPct val="0"/>
              </a:spcBef>
              <a:defRPr/>
            </a:pPr>
            <a:r>
              <a:rPr lang="en-US" altLang="en-US" sz="1800" b="1" baseline="30000" dirty="0">
                <a:latin typeface="Times New Roman" pitchFamily="18" charset="0"/>
                <a:cs typeface="Times New Roman" pitchFamily="18" charset="0"/>
              </a:rPr>
              <a:t>A= 4</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p</a:t>
            </a:r>
            <a:r>
              <a:rPr lang="en-US" altLang="en-US" sz="1800" b="1" baseline="30000" dirty="0">
                <a:latin typeface="Times New Roman" pitchFamily="18" charset="0"/>
                <a:cs typeface="Times New Roman" pitchFamily="18" charset="0"/>
              </a:rPr>
              <a:t>  =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  = 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.4</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p</a:t>
            </a:r>
            <a:endParaRPr lang="en-US" altLang="en-US" sz="1800" dirty="0">
              <a:latin typeface="Times New Roman" pitchFamily="18" charset="0"/>
              <a:cs typeface="Times New Roman" pitchFamily="18" charset="0"/>
            </a:endParaRP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(b1 + b2n).1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.4 ---(</a:t>
            </a:r>
            <a:r>
              <a:rPr lang="en-US" altLang="en-US" sz="1800" dirty="0" err="1">
                <a:latin typeface="Times New Roman" pitchFamily="18" charset="0"/>
                <a:cs typeface="Times New Roman" pitchFamily="18" charset="0"/>
              </a:rPr>
              <a:t>i</a:t>
            </a:r>
            <a:r>
              <a:rPr lang="en-US" altLang="en-US" sz="1800" dirty="0">
                <a:latin typeface="Times New Roman" pitchFamily="18" charset="0"/>
                <a:cs typeface="Times New Roman" pitchFamily="18" charset="0"/>
              </a:rPr>
              <a:t>)</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a:t>
            </a:r>
          </a:p>
          <a:p>
            <a:pPr>
              <a:spcBef>
                <a:spcPct val="0"/>
              </a:spcBef>
              <a:defRPr/>
            </a:pPr>
            <a:r>
              <a:rPr lang="en-US" altLang="en-US" sz="1800" dirty="0">
                <a:latin typeface="Times New Roman" pitchFamily="18" charset="0"/>
                <a:cs typeface="Times New Roman" pitchFamily="18" charset="0"/>
              </a:rPr>
              <a:t>b1 = -3</a:t>
            </a:r>
          </a:p>
          <a:p>
            <a:pPr>
              <a:spcBef>
                <a:spcPct val="0"/>
              </a:spcBef>
              <a:defRPr/>
            </a:pPr>
            <a:r>
              <a:rPr lang="en-US" altLang="en-US" sz="1800" dirty="0">
                <a:latin typeface="Times New Roman" pitchFamily="18" charset="0"/>
                <a:cs typeface="Times New Roman" pitchFamily="18" charset="0"/>
              </a:rPr>
              <a:t>b2  = -3</a:t>
            </a:r>
          </a:p>
          <a:p>
            <a:pPr>
              <a:spcBef>
                <a:spcPct val="0"/>
              </a:spcBef>
              <a:defRPr/>
            </a:pPr>
            <a:r>
              <a:rPr lang="en-US" altLang="en-US" sz="1800" dirty="0">
                <a:latin typeface="Times New Roman" pitchFamily="18" charset="0"/>
                <a:cs typeface="Times New Roman" pitchFamily="18" charset="0"/>
              </a:rPr>
              <a:t>Put b1 and b2 value in eq -----(</a:t>
            </a:r>
            <a:r>
              <a:rPr lang="en-US" altLang="en-US" sz="1800" dirty="0" err="1">
                <a:latin typeface="Times New Roman" pitchFamily="18" charset="0"/>
                <a:cs typeface="Times New Roman" pitchFamily="18" charset="0"/>
              </a:rPr>
              <a:t>i</a:t>
            </a:r>
            <a:r>
              <a:rPr lang="en-US" altLang="en-US" sz="1800" dirty="0">
                <a:latin typeface="Times New Roman" pitchFamily="18" charset="0"/>
                <a:cs typeface="Times New Roman" pitchFamily="18" charset="0"/>
              </a:rPr>
              <a:t>)</a:t>
            </a:r>
          </a:p>
          <a:p>
            <a:pPr>
              <a:spcBef>
                <a:spcPct val="0"/>
              </a:spcBef>
              <a:defRPr/>
            </a:pPr>
            <a:endParaRPr lang="en-US" altLang="en-US" sz="1600" b="1"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2641959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4C46B0-85DD-4507-9FE9-B8CD7D1339EC}"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6224DEA9-1472-4672-9F6F-C95568B8F63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 Example</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9">
            <a:extLst>
              <a:ext uri="{FF2B5EF4-FFF2-40B4-BE49-F238E27FC236}">
                <a16:creationId xmlns:a16="http://schemas.microsoft.com/office/drawing/2014/main" id="{ACFFDDFE-D830-46D7-AC00-217D430C05E2}"/>
              </a:ext>
            </a:extLst>
          </p:cNvPr>
          <p:cNvSpPr>
            <a:spLocks noChangeArrowheads="1"/>
          </p:cNvSpPr>
          <p:nvPr/>
        </p:nvSpPr>
        <p:spPr bwMode="auto">
          <a:xfrm>
            <a:off x="1357290" y="642924"/>
            <a:ext cx="6872310" cy="450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Q2</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n.2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for n&gt;=2,</a:t>
            </a:r>
          </a:p>
          <a:p>
            <a:pPr eaLnBrk="1" hangingPunct="1">
              <a:spcBef>
                <a:spcPct val="0"/>
              </a:spcBef>
              <a:buFontTx/>
              <a:buNone/>
              <a:defRPr/>
            </a:pP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a:t>
            </a:r>
          </a:p>
          <a:p>
            <a:pPr eaLnBrk="1" hangingPunct="1">
              <a:spcBef>
                <a:spcPct val="0"/>
              </a:spcBef>
              <a:buFontTx/>
              <a:buNone/>
              <a:defRPr/>
            </a:pPr>
            <a:endParaRPr lang="en-US" altLang="en-US" sz="1800" dirty="0">
              <a:latin typeface="Times New Roman" pitchFamily="18" charset="0"/>
              <a:cs typeface="Times New Roman" pitchFamily="18" charset="0"/>
            </a:endParaRPr>
          </a:p>
          <a:p>
            <a:pPr>
              <a:spcBef>
                <a:spcPct val="0"/>
              </a:spcBef>
              <a:buNone/>
              <a:defRPr/>
            </a:pPr>
            <a:r>
              <a:rPr lang="en-US" altLang="en-US" sz="1800" b="1" dirty="0">
                <a:latin typeface="Times New Roman" pitchFamily="18" charset="0"/>
                <a:cs typeface="Times New Roman" pitchFamily="18" charset="0"/>
              </a:rPr>
              <a:t>Solution</a:t>
            </a:r>
            <a:r>
              <a:rPr lang="en-US" altLang="en-US" sz="1800" dirty="0">
                <a:latin typeface="Times New Roman" pitchFamily="18" charset="0"/>
                <a:cs typeface="Times New Roman" pitchFamily="18" charset="0"/>
              </a:rPr>
              <a:t>: </a:t>
            </a:r>
            <a:r>
              <a:rPr lang="en-US" sz="1800" dirty="0"/>
              <a:t>The characteristic equation of its associated homogeneous relation is:   </a:t>
            </a:r>
            <a:r>
              <a:rPr lang="en-IN" sz="1800" dirty="0"/>
              <a:t>x</a:t>
            </a:r>
            <a:r>
              <a:rPr lang="en-IN" sz="1800" baseline="30000" dirty="0"/>
              <a:t>2</a:t>
            </a:r>
            <a:r>
              <a:rPr lang="en-IN" sz="1800" dirty="0"/>
              <a:t> -2x+1 = 0</a:t>
            </a:r>
            <a:endParaRPr lang="en-US" altLang="en-US" sz="1800" dirty="0">
              <a:latin typeface="Times New Roman" pitchFamily="18" charset="0"/>
              <a:cs typeface="Times New Roman" pitchFamily="18" charset="0"/>
            </a:endParaRPr>
          </a:p>
          <a:p>
            <a:pPr>
              <a:spcBef>
                <a:spcPct val="0"/>
              </a:spcBef>
              <a:buNone/>
              <a:defRPr/>
            </a:pPr>
            <a:r>
              <a:rPr lang="en-IN" sz="1800" dirty="0"/>
              <a:t>                              (x-1)(x-1)=0</a:t>
            </a:r>
            <a:br>
              <a:rPr lang="en-IN" sz="1800" dirty="0"/>
            </a:br>
            <a:endParaRPr lang="en-US" altLang="en-US" sz="1800" baseline="300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  x</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=1 and x</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=1</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(b1 + b2n)x</a:t>
            </a:r>
            <a:r>
              <a:rPr lang="en-US" altLang="en-US" sz="1800" baseline="-25000" dirty="0">
                <a:latin typeface="Times New Roman" pitchFamily="18" charset="0"/>
                <a:cs typeface="Times New Roman" pitchFamily="18" charset="0"/>
              </a:rPr>
              <a:t>1</a:t>
            </a:r>
            <a:r>
              <a:rPr lang="en-US" altLang="en-US" sz="1800" baseline="30000" dirty="0">
                <a:latin typeface="Times New Roman" pitchFamily="18" charset="0"/>
                <a:cs typeface="Times New Roman" pitchFamily="18" charset="0"/>
              </a:rPr>
              <a:t>n</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(b1 + b2n).1</a:t>
            </a:r>
            <a:r>
              <a:rPr lang="en-US" altLang="en-US" sz="1800" baseline="30000" dirty="0">
                <a:latin typeface="Times New Roman" pitchFamily="18" charset="0"/>
                <a:cs typeface="Times New Roman" pitchFamily="18" charset="0"/>
              </a:rPr>
              <a:t>n</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p</a:t>
            </a:r>
            <a:r>
              <a:rPr lang="en-US" altLang="en-US" sz="1800" dirty="0">
                <a:latin typeface="Times New Roman" pitchFamily="18" charset="0"/>
                <a:cs typeface="Times New Roman" pitchFamily="18" charset="0"/>
              </a:rPr>
              <a:t>	</a:t>
            </a:r>
            <a:endParaRPr lang="en-US" altLang="en-US" sz="1800" baseline="300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p  =</a:t>
            </a:r>
            <a:r>
              <a:rPr lang="en-US" altLang="en-US" sz="1800" baseline="-25000" dirty="0">
                <a:latin typeface="Times New Roman" pitchFamily="18" charset="0"/>
                <a:cs typeface="Times New Roman" pitchFamily="18" charset="0"/>
                <a:sym typeface="Wingdings" pitchFamily="2" charset="2"/>
              </a:rPr>
              <a:t>.   </a:t>
            </a:r>
            <a:r>
              <a:rPr lang="en-US" altLang="en-US" sz="1800" b="1" baseline="-25000" dirty="0">
                <a:latin typeface="Times New Roman" pitchFamily="18" charset="0"/>
                <a:cs typeface="Times New Roman" pitchFamily="18" charset="0"/>
                <a:sym typeface="Wingdings" pitchFamily="2" charset="2"/>
              </a:rPr>
              <a:t>Put</a:t>
            </a:r>
            <a:r>
              <a:rPr lang="en-US" altLang="en-US" sz="1800" baseline="-25000" dirty="0">
                <a:latin typeface="Times New Roman" pitchFamily="18" charset="0"/>
                <a:cs typeface="Times New Roman" pitchFamily="18" charset="0"/>
                <a:sym typeface="Wingdings" pitchFamily="2" charset="2"/>
              </a:rPr>
              <a:t>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  + </a:t>
            </a:r>
            <a:r>
              <a:rPr lang="en-US" altLang="en-US" sz="1800" dirty="0" err="1">
                <a:latin typeface="Times New Roman" pitchFamily="18" charset="0"/>
                <a:cs typeface="Times New Roman" pitchFamily="18" charset="0"/>
              </a:rPr>
              <a:t>B.n</a:t>
            </a:r>
            <a:r>
              <a:rPr lang="en-US" altLang="en-US" sz="1800" dirty="0">
                <a:latin typeface="Times New Roman" pitchFamily="18" charset="0"/>
                <a:cs typeface="Times New Roman" pitchFamily="18" charset="0"/>
              </a:rPr>
              <a:t>)</a:t>
            </a:r>
          </a:p>
          <a:p>
            <a:pPr>
              <a:spcBef>
                <a:spcPct val="0"/>
              </a:spcBef>
              <a:buNone/>
              <a:defRPr/>
            </a:pP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  + </a:t>
            </a:r>
            <a:r>
              <a:rPr lang="en-US" altLang="en-US" sz="1800" dirty="0" err="1">
                <a:latin typeface="Times New Roman" pitchFamily="18" charset="0"/>
                <a:cs typeface="Times New Roman" pitchFamily="18" charset="0"/>
              </a:rPr>
              <a:t>B.n</a:t>
            </a:r>
            <a:r>
              <a:rPr lang="en-US" altLang="en-US" sz="1800" dirty="0">
                <a:latin typeface="Times New Roman" pitchFamily="18" charset="0"/>
                <a:cs typeface="Times New Roman" pitchFamily="18" charset="0"/>
              </a:rPr>
              <a:t>) – 2* 2</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(A  + B.{n-1}) + 2</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(A  + B.{n-2}) = 2</a:t>
            </a:r>
            <a:r>
              <a:rPr lang="en-US" altLang="en-US" sz="1800" baseline="30000" dirty="0">
                <a:latin typeface="Times New Roman" pitchFamily="18" charset="0"/>
                <a:cs typeface="Times New Roman" pitchFamily="18" charset="0"/>
              </a:rPr>
              <a:t>n</a:t>
            </a:r>
          </a:p>
          <a:p>
            <a:pPr>
              <a:spcBef>
                <a:spcPct val="0"/>
              </a:spcBef>
              <a:defRPr/>
            </a:pPr>
            <a:endParaRPr lang="en-US" altLang="en-US" sz="1800" b="1" baseline="30000" dirty="0">
              <a:latin typeface="Times New Roman" pitchFamily="18" charset="0"/>
              <a:cs typeface="Times New Roman" pitchFamily="18" charset="0"/>
            </a:endParaRPr>
          </a:p>
          <a:p>
            <a:pPr>
              <a:spcBef>
                <a:spcPct val="0"/>
              </a:spcBef>
              <a:buNone/>
              <a:defRPr/>
            </a:pPr>
            <a:endParaRPr lang="en-US" altLang="en-US" sz="1800" baseline="30000" dirty="0">
              <a:latin typeface="Times New Roman" pitchFamily="18" charset="0"/>
              <a:cs typeface="Times New Roman" pitchFamily="18" charset="0"/>
            </a:endParaRPr>
          </a:p>
          <a:p>
            <a:pPr>
              <a:spcBef>
                <a:spcPct val="0"/>
              </a:spcBef>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764773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4C46B0-85DD-4507-9FE9-B8CD7D1339EC}"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6224DEA9-1472-4672-9F6F-C95568B8F63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 Example</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p:sp>
        <p:nvSpPr>
          <p:cNvPr id="3" name="TextBox 2">
            <a:extLst>
              <a:ext uri="{FF2B5EF4-FFF2-40B4-BE49-F238E27FC236}">
                <a16:creationId xmlns:a16="http://schemas.microsoft.com/office/drawing/2014/main" id="{E3EFEF13-D883-CE2C-E960-D3649F65C3FD}"/>
              </a:ext>
            </a:extLst>
          </p:cNvPr>
          <p:cNvSpPr txBox="1"/>
          <p:nvPr/>
        </p:nvSpPr>
        <p:spPr>
          <a:xfrm>
            <a:off x="1066800" y="666750"/>
            <a:ext cx="7772400" cy="3026470"/>
          </a:xfrm>
          <a:prstGeom prst="rect">
            <a:avLst/>
          </a:prstGeom>
          <a:noFill/>
        </p:spPr>
        <p:txBody>
          <a:bodyPr wrap="square" rtlCol="0">
            <a:spAutoFit/>
          </a:bodyPr>
          <a:lstStyle/>
          <a:p>
            <a:pPr>
              <a:spcBef>
                <a:spcPct val="0"/>
              </a:spcBef>
              <a:defRPr/>
            </a:pPr>
            <a:r>
              <a:rPr lang="en-US" altLang="en-US" sz="1800" dirty="0">
                <a:latin typeface="Times New Roman" pitchFamily="18" charset="0"/>
                <a:cs typeface="Times New Roman" pitchFamily="18" charset="0"/>
              </a:rPr>
              <a:t>(A/2 – 5/2*B ) + ½ * B*n = n  </a:t>
            </a:r>
          </a:p>
          <a:p>
            <a:pPr>
              <a:spcBef>
                <a:spcPct val="0"/>
              </a:spcBef>
              <a:defRPr/>
            </a:pPr>
            <a:r>
              <a:rPr lang="en-US" altLang="en-US" sz="1800" dirty="0">
                <a:latin typeface="Times New Roman" pitchFamily="18" charset="0"/>
                <a:cs typeface="Times New Roman" pitchFamily="18" charset="0"/>
              </a:rPr>
              <a:t>Comparing coefficient of both side</a:t>
            </a:r>
          </a:p>
          <a:p>
            <a:pPr>
              <a:spcBef>
                <a:spcPct val="0"/>
              </a:spcBef>
              <a:defRPr/>
            </a:pPr>
            <a:r>
              <a:rPr lang="en-US" altLang="en-US" sz="1800" dirty="0">
                <a:latin typeface="Times New Roman" pitchFamily="18" charset="0"/>
                <a:cs typeface="Times New Roman" pitchFamily="18" charset="0"/>
              </a:rPr>
              <a:t>B = 2, A = 10</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p</a:t>
            </a:r>
            <a:endParaRPr lang="en-US" altLang="en-US" sz="18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(b1 + b2n).1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  + </a:t>
            </a:r>
            <a:r>
              <a:rPr lang="en-US" altLang="en-US" sz="1800" dirty="0" err="1">
                <a:latin typeface="Times New Roman" pitchFamily="18" charset="0"/>
                <a:cs typeface="Times New Roman" pitchFamily="18" charset="0"/>
              </a:rPr>
              <a:t>B.n</a:t>
            </a:r>
            <a:r>
              <a:rPr lang="en-US" altLang="en-US" sz="1800" dirty="0">
                <a:latin typeface="Times New Roman" pitchFamily="18" charset="0"/>
                <a:cs typeface="Times New Roman" pitchFamily="18" charset="0"/>
              </a:rPr>
              <a:t>)</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(b1 + b2n).1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(10  + 2*n) -----(</a:t>
            </a:r>
            <a:r>
              <a:rPr lang="en-US" altLang="en-US" sz="1800" dirty="0" err="1">
                <a:latin typeface="Times New Roman" pitchFamily="18" charset="0"/>
                <a:cs typeface="Times New Roman" pitchFamily="18" charset="0"/>
              </a:rPr>
              <a:t>i</a:t>
            </a:r>
            <a:r>
              <a:rPr lang="en-US" altLang="en-US" sz="1800" dirty="0">
                <a:latin typeface="Times New Roman" pitchFamily="18" charset="0"/>
                <a:cs typeface="Times New Roman" pitchFamily="18" charset="0"/>
              </a:rPr>
              <a:t>)</a:t>
            </a:r>
          </a:p>
          <a:p>
            <a:pPr>
              <a:spcBef>
                <a:spcPct val="0"/>
              </a:spcBef>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a:t>
            </a:r>
          </a:p>
          <a:p>
            <a:pPr>
              <a:spcBef>
                <a:spcPct val="0"/>
              </a:spcBef>
              <a:defRPr/>
            </a:pPr>
            <a:r>
              <a:rPr lang="en-US" altLang="en-US" sz="1800" dirty="0">
                <a:latin typeface="Times New Roman" pitchFamily="18" charset="0"/>
                <a:cs typeface="Times New Roman" pitchFamily="18" charset="0"/>
              </a:rPr>
              <a:t>b1 = -9</a:t>
            </a:r>
          </a:p>
          <a:p>
            <a:pPr>
              <a:spcBef>
                <a:spcPct val="0"/>
              </a:spcBef>
              <a:defRPr/>
            </a:pPr>
            <a:r>
              <a:rPr lang="en-US" altLang="en-US" sz="1800" dirty="0">
                <a:latin typeface="Times New Roman" pitchFamily="18" charset="0"/>
                <a:cs typeface="Times New Roman" pitchFamily="18" charset="0"/>
              </a:rPr>
              <a:t>b2  =  -13</a:t>
            </a:r>
          </a:p>
          <a:p>
            <a:pPr>
              <a:spcBef>
                <a:spcPct val="0"/>
              </a:spcBef>
              <a:defRPr/>
            </a:pPr>
            <a:r>
              <a:rPr lang="en-US" altLang="en-US" sz="1800" dirty="0">
                <a:latin typeface="Times New Roman" pitchFamily="18" charset="0"/>
                <a:cs typeface="Times New Roman" pitchFamily="18" charset="0"/>
              </a:rPr>
              <a:t>Put b1 and b2 value in eq -----(</a:t>
            </a:r>
            <a:r>
              <a:rPr lang="en-US" altLang="en-US" sz="1800" dirty="0" err="1">
                <a:latin typeface="Times New Roman" pitchFamily="18" charset="0"/>
                <a:cs typeface="Times New Roman" pitchFamily="18" charset="0"/>
              </a:rPr>
              <a:t>i</a:t>
            </a:r>
            <a:r>
              <a:rPr lang="en-US" altLang="en-US" sz="1800" dirty="0">
                <a:latin typeface="Times New Roman" pitchFamily="18" charset="0"/>
                <a:cs typeface="Times New Roman" pitchFamily="18" charset="0"/>
              </a:rPr>
              <a:t>)</a:t>
            </a:r>
          </a:p>
          <a:p>
            <a:pPr>
              <a:spcBef>
                <a:spcPct val="0"/>
              </a:spcBef>
              <a:defRPr/>
            </a:pPr>
            <a:endParaRPr lang="en-US" altLang="en-US" sz="1600" b="1"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57286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4C46B0-85DD-4507-9FE9-B8CD7D1339EC}"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a:extLst>
              <a:ext uri="{FF2B5EF4-FFF2-40B4-BE49-F238E27FC236}">
                <a16:creationId xmlns:a16="http://schemas.microsoft.com/office/drawing/2014/main" id="{6224DEA9-1472-4672-9F6F-C95568B8F63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 Example</a:t>
            </a:r>
            <a:r>
              <a:rPr lang="en-US" sz="2400" spc="-116" dirty="0">
                <a:latin typeface="Times New Roman" pitchFamily="18" charset="0"/>
                <a:ea typeface="ＭＳ Ｐゴシック" charset="0"/>
                <a:cs typeface="Times New Roman" pitchFamily="18" charset="0"/>
              </a:rPr>
              <a:t>(CO5)</a:t>
            </a:r>
            <a:endParaRPr lang="en-US" sz="2400" dirty="0">
              <a:solidFill>
                <a:schemeClr val="dk1"/>
              </a:solidFill>
              <a:latin typeface="Times New Roman" pitchFamily="18" charset="0"/>
              <a:ea typeface="ＭＳ Ｐゴシック" charset="0"/>
              <a:cs typeface="Times New Roman" pitchFamily="18" charset="0"/>
            </a:endParaRPr>
          </a:p>
        </p:txBody>
      </p:sp>
      <mc:AlternateContent xmlns:mc="http://schemas.openxmlformats.org/markup-compatibility/2006">
        <mc:Choice xmlns:a14="http://schemas.microsoft.com/office/drawing/2010/main" Requires="a14">
          <p:sp>
            <p:nvSpPr>
              <p:cNvPr id="13" name="Rectangle 9">
                <a:extLst>
                  <a:ext uri="{FF2B5EF4-FFF2-40B4-BE49-F238E27FC236}">
                    <a16:creationId xmlns:a16="http://schemas.microsoft.com/office/drawing/2014/main" id="{ACFFDDFE-D830-46D7-AC00-217D430C05E2}"/>
                  </a:ext>
                </a:extLst>
              </p:cNvPr>
              <p:cNvSpPr>
                <a:spLocks noChangeArrowheads="1"/>
              </p:cNvSpPr>
              <p:nvPr/>
            </p:nvSpPr>
            <p:spPr bwMode="auto">
              <a:xfrm>
                <a:off x="1357290" y="642924"/>
                <a:ext cx="7024710" cy="36447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Q3</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7a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- 12a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+ 4</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a:spcBef>
                    <a:spcPct val="0"/>
                  </a:spcBef>
                  <a:buNone/>
                  <a:defRPr/>
                </a:pPr>
                <a:r>
                  <a:rPr lang="en-US" altLang="en-US" sz="1800" b="1" dirty="0">
                    <a:latin typeface="Times New Roman" pitchFamily="18" charset="0"/>
                    <a:cs typeface="Times New Roman" pitchFamily="18" charset="0"/>
                  </a:rPr>
                  <a:t>Solution</a:t>
                </a:r>
                <a:r>
                  <a:rPr lang="en-US" altLang="en-US" sz="1800" dirty="0">
                    <a:latin typeface="Times New Roman" pitchFamily="18" charset="0"/>
                    <a:cs typeface="Times New Roman" pitchFamily="18" charset="0"/>
                  </a:rPr>
                  <a:t>: </a:t>
                </a:r>
                <a:r>
                  <a:rPr lang="en-US" sz="1800" dirty="0"/>
                  <a:t>The characteristic equation of its associated homogeneous relation is:   </a:t>
                </a:r>
                <a:r>
                  <a:rPr lang="en-IN" sz="1800" dirty="0"/>
                  <a:t>x</a:t>
                </a:r>
                <a:r>
                  <a:rPr lang="en-IN" sz="1800" baseline="30000" dirty="0"/>
                  <a:t>2</a:t>
                </a:r>
                <a:r>
                  <a:rPr lang="en-IN" sz="1800" dirty="0"/>
                  <a:t> -7x+12 = 0</a:t>
                </a:r>
                <a:endParaRPr lang="en-US" altLang="en-US" sz="1800" dirty="0">
                  <a:latin typeface="Times New Roman" pitchFamily="18" charset="0"/>
                  <a:cs typeface="Times New Roman" pitchFamily="18" charset="0"/>
                </a:endParaRPr>
              </a:p>
              <a:p>
                <a:pPr>
                  <a:spcBef>
                    <a:spcPct val="0"/>
                  </a:spcBef>
                  <a:buNone/>
                  <a:defRPr/>
                </a:pPr>
                <a:r>
                  <a:rPr lang="en-IN" sz="1800" dirty="0"/>
                  <a:t>                              (x-4)(x-3)=0</a:t>
                </a:r>
                <a:br>
                  <a:rPr lang="en-IN" sz="1800" dirty="0"/>
                </a:br>
                <a:endParaRPr lang="en-US" altLang="en-US" sz="1800" baseline="300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  x</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=4 and x</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=3  </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h</a:t>
                </a:r>
                <a:r>
                  <a:rPr lang="en-US" altLang="en-US" sz="1800" dirty="0">
                    <a:latin typeface="Times New Roman" pitchFamily="18" charset="0"/>
                    <a:cs typeface="Times New Roman" pitchFamily="18" charset="0"/>
                  </a:rPr>
                  <a:t> = b1 * 4</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a:t>
                </a:r>
                <a:r>
                  <a:rPr lang="en-US" altLang="en-US" sz="1800" baseline="30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b2 * 3</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 4 is a characteristic roots of multiplicity 1}</a:t>
                </a:r>
              </a:p>
              <a:p>
                <a:pPr>
                  <a:spcBef>
                    <a:spcPct val="0"/>
                  </a:spcBef>
                  <a:buNone/>
                  <a:defRPr/>
                </a:pPr>
                <a:r>
                  <a:rPr lang="en-US" altLang="en-US" sz="1800" dirty="0">
                    <a:latin typeface="Times New Roman" pitchFamily="18" charset="0"/>
                    <a:cs typeface="Times New Roman" pitchFamily="18" charset="0"/>
                  </a:rPr>
                  <a:t>Then </a:t>
                </a: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p  =</a:t>
                </a:r>
                <a:r>
                  <a:rPr lang="en-US" altLang="en-US" sz="1800" baseline="-25000" dirty="0">
                    <a:latin typeface="Times New Roman" pitchFamily="18" charset="0"/>
                    <a:cs typeface="Times New Roman" pitchFamily="18" charset="0"/>
                    <a:sym typeface="Wingdings" pitchFamily="2" charset="2"/>
                  </a:rPr>
                  <a:t>.   </a:t>
                </a:r>
                <a:r>
                  <a:rPr lang="en-US" altLang="en-US" sz="1800" b="1" baseline="-25000" dirty="0">
                    <a:latin typeface="Times New Roman" pitchFamily="18" charset="0"/>
                    <a:cs typeface="Times New Roman" pitchFamily="18" charset="0"/>
                    <a:sym typeface="Wingdings" pitchFamily="2" charset="2"/>
                  </a:rPr>
                  <a:t>Put</a:t>
                </a:r>
                <a:r>
                  <a:rPr lang="en-US" altLang="en-US" sz="1800" baseline="-25000" dirty="0">
                    <a:latin typeface="Times New Roman" pitchFamily="18" charset="0"/>
                    <a:cs typeface="Times New Roman" pitchFamily="18" charset="0"/>
                    <a:sym typeface="Wingdings" pitchFamily="2" charset="2"/>
                  </a:rPr>
                  <a:t>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 </a:t>
                </a:r>
                <a:r>
                  <a:rPr lang="en-US" altLang="en-US" sz="1800" dirty="0">
                    <a:latin typeface="Times New Roman" pitchFamily="18" charset="0"/>
                    <a:cs typeface="Times New Roman" pitchFamily="18" charset="0"/>
                  </a:rPr>
                  <a:t>4</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a:t>
                </a:r>
                <a14:m>
                  <m:oMath xmlns:m="http://schemas.openxmlformats.org/officeDocument/2006/math">
                    <m:sSup>
                      <m:sSupPr>
                        <m:ctrlPr>
                          <a:rPr lang="en-US" altLang="en-US" sz="1800" i="1" smtClean="0">
                            <a:latin typeface="Cambria Math" panose="02040503050406030204" pitchFamily="18" charset="0"/>
                            <a:cs typeface="Times New Roman" pitchFamily="18" charset="0"/>
                          </a:rPr>
                        </m:ctrlPr>
                      </m:sSupPr>
                      <m:e>
                        <m:r>
                          <a:rPr lang="en-US" altLang="en-US" sz="1800" b="0" i="1" smtClean="0">
                            <a:latin typeface="Cambria Math" panose="02040503050406030204" pitchFamily="18" charset="0"/>
                            <a:cs typeface="Times New Roman" pitchFamily="18" charset="0"/>
                          </a:rPr>
                          <m:t>𝑛</m:t>
                        </m:r>
                      </m:e>
                      <m:sup>
                        <m:r>
                          <a:rPr lang="en-US" altLang="en-US" sz="1800" b="0" i="1" smtClean="0">
                            <a:latin typeface="Cambria Math" panose="02040503050406030204" pitchFamily="18" charset="0"/>
                            <a:cs typeface="Times New Roman" pitchFamily="18" charset="0"/>
                          </a:rPr>
                          <m:t>𝑡</m:t>
                        </m:r>
                      </m:sup>
                    </m:sSup>
                  </m:oMath>
                </a14:m>
                <a:r>
                  <a:rPr lang="en-US" altLang="en-US" sz="1800" dirty="0">
                    <a:latin typeface="Times New Roman" pitchFamily="18" charset="0"/>
                    <a:cs typeface="Times New Roman" pitchFamily="18" charset="0"/>
                  </a:rPr>
                  <a:t>  Here t = 1</a:t>
                </a:r>
              </a:p>
              <a:p>
                <a:pPr>
                  <a:spcBef>
                    <a:spcPct val="0"/>
                  </a:spcBef>
                  <a:buNone/>
                  <a:defRPr/>
                </a:pPr>
                <a:endParaRPr lang="en-US" altLang="en-US" sz="1800" dirty="0">
                  <a:latin typeface="Times New Roman" pitchFamily="18" charset="0"/>
                  <a:cs typeface="Times New Roman" pitchFamily="18" charset="0"/>
                </a:endParaRPr>
              </a:p>
              <a:p>
                <a:pPr>
                  <a:spcBef>
                    <a:spcPct val="0"/>
                  </a:spcBef>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 n* 4</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*A</a:t>
                </a:r>
              </a:p>
            </p:txBody>
          </p:sp>
        </mc:Choice>
        <mc:Fallback>
          <p:sp>
            <p:nvSpPr>
              <p:cNvPr id="13" name="Rectangle 9">
                <a:extLst>
                  <a:ext uri="{FF2B5EF4-FFF2-40B4-BE49-F238E27FC236}">
                    <a16:creationId xmlns:a16="http://schemas.microsoft.com/office/drawing/2014/main" id="{ACFFDDFE-D830-46D7-AC00-217D430C05E2}"/>
                  </a:ext>
                </a:extLst>
              </p:cNvPr>
              <p:cNvSpPr>
                <a:spLocks noRot="1" noChangeAspect="1" noMove="1" noResize="1" noEditPoints="1" noAdjustHandles="1" noChangeArrowheads="1" noChangeShapeType="1" noTextEdit="1"/>
              </p:cNvSpPr>
              <p:nvPr/>
            </p:nvSpPr>
            <p:spPr bwMode="auto">
              <a:xfrm>
                <a:off x="1357290" y="642924"/>
                <a:ext cx="7024710" cy="3644716"/>
              </a:xfrm>
              <a:prstGeom prst="rect">
                <a:avLst/>
              </a:prstGeom>
              <a:blipFill>
                <a:blip r:embed="rId2"/>
                <a:stretch>
                  <a:fillRect l="-1266" t="-10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4796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83D606-6229-49CF-8A35-4C549A2A87C7}"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p:cNvSpPr txBox="1">
            <a:spLocks/>
          </p:cNvSpPr>
          <p:nvPr/>
        </p:nvSpPr>
        <p:spPr>
          <a:xfrm>
            <a:off x="1143000" y="1"/>
            <a:ext cx="8001000" cy="64292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Topic objective: Generating function (CO5)</a:t>
            </a:r>
          </a:p>
        </p:txBody>
      </p:sp>
      <p:sp>
        <p:nvSpPr>
          <p:cNvPr id="13" name="Rectangle 12"/>
          <p:cNvSpPr/>
          <p:nvPr/>
        </p:nvSpPr>
        <p:spPr>
          <a:xfrm>
            <a:off x="1196554" y="1242105"/>
            <a:ext cx="7340255" cy="1731243"/>
          </a:xfrm>
          <a:prstGeom prst="rect">
            <a:avLst/>
          </a:prstGeom>
        </p:spPr>
        <p:txBody>
          <a:bodyPr wrap="square" lIns="68580" tIns="34290" rIns="68580" bIns="34290">
            <a:spAutoFit/>
          </a:bodyPr>
          <a:lstStyle/>
          <a:p>
            <a:pPr>
              <a:buFont typeface="Arial" pitchFamily="34" charset="0"/>
              <a:buChar char="•"/>
            </a:pPr>
            <a:r>
              <a:rPr lang="en-US" sz="1800" dirty="0">
                <a:latin typeface="Times New Roman" pitchFamily="18" charset="0"/>
                <a:cs typeface="Times New Roman" pitchFamily="18" charset="0"/>
              </a:rPr>
              <a:t>It will be useful in solving recurrence relations.</a:t>
            </a:r>
          </a:p>
          <a:p>
            <a:endParaRPr lang="en-US" sz="1800" dirty="0">
              <a:latin typeface="Times New Roman" pitchFamily="18" charset="0"/>
              <a:cs typeface="Times New Roman" pitchFamily="18" charset="0"/>
            </a:endParaRPr>
          </a:p>
          <a:p>
            <a:pPr>
              <a:buFont typeface="Arial" pitchFamily="34" charset="0"/>
              <a:buChar char="•"/>
            </a:pPr>
            <a:r>
              <a:rPr lang="en-US" sz="1800" dirty="0">
                <a:latin typeface="Times New Roman" pitchFamily="18" charset="0"/>
                <a:cs typeface="Times New Roman" pitchFamily="18" charset="0"/>
              </a:rPr>
              <a:t>proving some of the combinatorial identities.</a:t>
            </a:r>
          </a:p>
          <a:p>
            <a:endParaRPr lang="en-US" sz="1800" dirty="0">
              <a:latin typeface="Times New Roman" pitchFamily="18" charset="0"/>
              <a:cs typeface="Times New Roman" pitchFamily="18" charset="0"/>
            </a:endParaRPr>
          </a:p>
          <a:p>
            <a:pPr>
              <a:buFont typeface="Arial" pitchFamily="34" charset="0"/>
              <a:buChar char="•"/>
            </a:pPr>
            <a:r>
              <a:rPr lang="en-US" sz="1800" dirty="0">
                <a:latin typeface="Times New Roman" pitchFamily="18" charset="0"/>
                <a:cs typeface="Times New Roman" pitchFamily="18" charset="0"/>
              </a:rPr>
              <a:t>It will help finding asymptotic formulae for terms of sequences.</a:t>
            </a:r>
          </a:p>
          <a:p>
            <a:pPr>
              <a:buFont typeface="Arial" pitchFamily="34" charset="0"/>
              <a:buChar cha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2212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B5CB49-8421-4017-8227-B40F0F2200B7}"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3" name="Title 1"/>
          <p:cNvSpPr txBox="1">
            <a:spLocks/>
          </p:cNvSpPr>
          <p:nvPr/>
        </p:nvSpPr>
        <p:spPr>
          <a:xfrm>
            <a:off x="1143000" y="1"/>
            <a:ext cx="8001000" cy="64292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Prerequisite and recap: Generating function (CO5)</a:t>
            </a:r>
          </a:p>
        </p:txBody>
      </p:sp>
      <p:sp>
        <p:nvSpPr>
          <p:cNvPr id="14" name="Rectangle 13"/>
          <p:cNvSpPr/>
          <p:nvPr/>
        </p:nvSpPr>
        <p:spPr>
          <a:xfrm>
            <a:off x="1196554" y="1394505"/>
            <a:ext cx="7340255" cy="1454244"/>
          </a:xfrm>
          <a:prstGeom prst="rect">
            <a:avLst/>
          </a:prstGeom>
        </p:spPr>
        <p:txBody>
          <a:bodyPr wrap="square" lIns="68580" tIns="34290" rIns="68580" bIns="34290">
            <a:spAutoFit/>
          </a:bodyPr>
          <a:lstStyle/>
          <a:p>
            <a:r>
              <a:rPr lang="en-US" sz="1800" b="1" dirty="0">
                <a:latin typeface="Times New Roman" pitchFamily="18" charset="0"/>
                <a:cs typeface="Times New Roman" pitchFamily="18" charset="0"/>
              </a:rPr>
              <a:t>Prerequisite</a:t>
            </a:r>
          </a:p>
          <a:p>
            <a:pPr>
              <a:buFont typeface="Arial" pitchFamily="34" charset="0"/>
              <a:buChar char="•"/>
            </a:pPr>
            <a:r>
              <a:rPr lang="en-US" sz="1800" dirty="0">
                <a:latin typeface="Times New Roman" pitchFamily="18" charset="0"/>
                <a:cs typeface="Times New Roman" pitchFamily="18" charset="0"/>
              </a:rPr>
              <a:t>Recurrence relation and functions.</a:t>
            </a:r>
          </a:p>
          <a:p>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Recap</a:t>
            </a:r>
          </a:p>
          <a:p>
            <a:pPr>
              <a:buFont typeface="Arial" pitchFamily="34" charset="0"/>
              <a:buChar char="•"/>
            </a:pPr>
            <a:r>
              <a:rPr lang="en-US" sz="1800" dirty="0">
                <a:latin typeface="Times New Roman" pitchFamily="18" charset="0"/>
                <a:cs typeface="Times New Roman" pitchFamily="18" charset="0"/>
              </a:rPr>
              <a:t>Use of recurrence relation to solve variety of counting problems.</a:t>
            </a:r>
          </a:p>
        </p:txBody>
      </p:sp>
    </p:spTree>
    <p:extLst>
      <p:ext uri="{BB962C8B-B14F-4D97-AF65-F5344CB8AC3E}">
        <p14:creationId xmlns:p14="http://schemas.microsoft.com/office/powerpoint/2010/main" val="2040192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CF9F5-2582-4A60-BF87-E6EF80EE4DB4}"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p:cNvSpPr txBox="1">
            <a:spLocks/>
          </p:cNvSpPr>
          <p:nvPr/>
        </p:nvSpPr>
        <p:spPr>
          <a:xfrm>
            <a:off x="1295400" y="0"/>
            <a:ext cx="78486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Function(CO5)</a:t>
            </a:r>
            <a:endParaRPr lang="en-US" altLang="en-US" sz="2400" dirty="0">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1196555" y="989395"/>
            <a:ext cx="7072362" cy="3715955"/>
          </a:xfrm>
        </p:spPr>
        <p:txBody>
          <a:bodyPr>
            <a:noAutofit/>
          </a:bodyPr>
          <a:lstStyle/>
          <a:p>
            <a:pPr>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Generating function </a:t>
            </a:r>
            <a:r>
              <a:rPr lang="en-US" sz="1800" dirty="0">
                <a:latin typeface="Times New Roman" pitchFamily="18" charset="0"/>
                <a:cs typeface="Times New Roman" pitchFamily="18" charset="0"/>
              </a:rPr>
              <a:t>is a method to solve the recurrence relations.</a:t>
            </a:r>
          </a:p>
          <a:p>
            <a:r>
              <a:rPr lang="en-US" sz="1800" dirty="0">
                <a:latin typeface="Times New Roman" pitchFamily="18" charset="0"/>
                <a:cs typeface="Times New Roman" pitchFamily="18" charset="0"/>
              </a:rPr>
              <a:t>Let us consider, the sequence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of real numbers. For some interval of real numbers containing zero values at t is given, the function G(t) is defined by the series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G(t)=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t+a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t</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+............equation (i)</a:t>
            </a: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This function G(t) is called the generating function of the sequence 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5000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AFA8AA-3EE5-407F-BFCB-423C2A6BCBB4}"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a:latin typeface="Times New Roman" panose="02020603050405020304" pitchFamily="18" charset="0"/>
                <a:cs typeface="Times New Roman" panose="02020603050405020304" pitchFamily="18" charset="0"/>
              </a:rPr>
              <a:t>Generating Function(CO5</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pic>
        <p:nvPicPr>
          <p:cNvPr id="11" name="Picture 2"/>
          <p:cNvPicPr>
            <a:picLocks noGrp="1" noChangeAspect="1" noChangeArrowheads="1"/>
          </p:cNvPicPr>
          <p:nvPr>
            <p:ph idx="1"/>
          </p:nvPr>
        </p:nvPicPr>
        <p:blipFill>
          <a:blip r:embed="rId2" cstate="print"/>
          <a:srcRect l="24870" t="25953" r="24870" b="23582"/>
          <a:stretch>
            <a:fillRect/>
          </a:stretch>
        </p:blipFill>
        <p:spPr bwMode="auto">
          <a:xfrm>
            <a:off x="1410868" y="853260"/>
            <a:ext cx="6268685" cy="3471090"/>
          </a:xfrm>
          <a:prstGeom prst="rect">
            <a:avLst/>
          </a:prstGeom>
          <a:noFill/>
          <a:ln w="9525">
            <a:noFill/>
            <a:miter lim="800000"/>
            <a:headEnd/>
            <a:tailEnd/>
          </a:ln>
          <a:effectLst/>
        </p:spPr>
      </p:pic>
    </p:spTree>
    <p:extLst>
      <p:ext uri="{BB962C8B-B14F-4D97-AF65-F5344CB8AC3E}">
        <p14:creationId xmlns:p14="http://schemas.microsoft.com/office/powerpoint/2010/main" val="205568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53CD8-A601-4988-9666-F592B52263E2}"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p:cNvSpPr txBox="1">
            <a:spLocks/>
          </p:cNvSpPr>
          <p:nvPr/>
        </p:nvSpPr>
        <p:spPr>
          <a:xfrm>
            <a:off x="1447800" y="0"/>
            <a:ext cx="76962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 example(CO5)</a:t>
            </a:r>
            <a:endParaRPr lang="en-US" altLang="en-US" sz="2400" dirty="0">
              <a:latin typeface="Times New Roman" panose="02020603050405020304" pitchFamily="18" charset="0"/>
              <a:cs typeface="Times New Roman" panose="02020603050405020304" pitchFamily="18" charset="0"/>
            </a:endParaRPr>
          </a:p>
        </p:txBody>
      </p:sp>
      <p:sp>
        <p:nvSpPr>
          <p:cNvPr id="12" name="Content Placeholder 7"/>
          <p:cNvSpPr>
            <a:spLocks noGrp="1"/>
          </p:cNvSpPr>
          <p:nvPr>
            <p:ph idx="1"/>
          </p:nvPr>
        </p:nvSpPr>
        <p:spPr>
          <a:xfrm>
            <a:off x="1142976" y="589347"/>
            <a:ext cx="7500990" cy="1017991"/>
          </a:xfrm>
        </p:spPr>
        <p:txBody>
          <a:bodyPr>
            <a:normAutofit/>
          </a:bodyPr>
          <a:lstStyle/>
          <a:p>
            <a:r>
              <a:rPr lang="en-US" sz="1400" b="1" dirty="0">
                <a:latin typeface="Times New Roman" pitchFamily="18" charset="0"/>
                <a:cs typeface="Times New Roman" pitchFamily="18" charset="0"/>
              </a:rPr>
              <a:t>Example:</a:t>
            </a:r>
            <a:r>
              <a:rPr lang="en-US" sz="1400" dirty="0">
                <a:latin typeface="Times New Roman" pitchFamily="18" charset="0"/>
                <a:cs typeface="Times New Roman" pitchFamily="18" charset="0"/>
              </a:rPr>
              <a:t> Solve the recurrence relation a</a:t>
            </a:r>
            <a:r>
              <a:rPr lang="en-US" sz="1400" baseline="-25000" dirty="0">
                <a:latin typeface="Times New Roman" pitchFamily="18" charset="0"/>
                <a:cs typeface="Times New Roman" pitchFamily="18" charset="0"/>
              </a:rPr>
              <a:t>r+2</a:t>
            </a:r>
            <a:r>
              <a:rPr lang="en-US" sz="1400" dirty="0">
                <a:latin typeface="Times New Roman" pitchFamily="18" charset="0"/>
                <a:cs typeface="Times New Roman" pitchFamily="18" charset="0"/>
              </a:rPr>
              <a:t>-3a</a:t>
            </a:r>
            <a:r>
              <a:rPr lang="en-US" sz="1400" baseline="-25000" dirty="0">
                <a:latin typeface="Times New Roman" pitchFamily="18" charset="0"/>
                <a:cs typeface="Times New Roman" pitchFamily="18" charset="0"/>
              </a:rPr>
              <a:t>r+1</a:t>
            </a:r>
            <a:r>
              <a:rPr lang="en-US" sz="1400" dirty="0">
                <a:latin typeface="Times New Roman" pitchFamily="18" charset="0"/>
                <a:cs typeface="Times New Roman" pitchFamily="18" charset="0"/>
              </a:rPr>
              <a:t>+2a</a:t>
            </a:r>
            <a:r>
              <a:rPr lang="en-US" sz="1400" baseline="-25000" dirty="0">
                <a:latin typeface="Times New Roman" pitchFamily="18" charset="0"/>
                <a:cs typeface="Times New Roman" pitchFamily="18" charset="0"/>
              </a:rPr>
              <a:t>r</a:t>
            </a:r>
            <a:r>
              <a:rPr lang="en-US" sz="1400" dirty="0">
                <a:latin typeface="Times New Roman" pitchFamily="18" charset="0"/>
                <a:cs typeface="Times New Roman" pitchFamily="18" charset="0"/>
              </a:rPr>
              <a:t>=0.By the method of generating functions with the initial conditions a</a:t>
            </a:r>
            <a:r>
              <a:rPr lang="en-US" sz="1400" baseline="-25000" dirty="0">
                <a:latin typeface="Times New Roman" pitchFamily="18" charset="0"/>
                <a:cs typeface="Times New Roman" pitchFamily="18" charset="0"/>
              </a:rPr>
              <a:t>0</a:t>
            </a:r>
            <a:r>
              <a:rPr lang="en-US" sz="1400" dirty="0">
                <a:latin typeface="Times New Roman" pitchFamily="18" charset="0"/>
                <a:cs typeface="Times New Roman" pitchFamily="18" charset="0"/>
              </a:rPr>
              <a:t>=2 and a</a:t>
            </a:r>
            <a:r>
              <a:rPr lang="en-US" sz="1400" baseline="-25000" dirty="0">
                <a:latin typeface="Times New Roman" pitchFamily="18" charset="0"/>
                <a:cs typeface="Times New Roman" pitchFamily="18" charset="0"/>
              </a:rPr>
              <a:t>1</a:t>
            </a:r>
            <a:r>
              <a:rPr lang="en-US" sz="1400" dirty="0">
                <a:latin typeface="Times New Roman" pitchFamily="18" charset="0"/>
                <a:cs typeface="Times New Roman" pitchFamily="18" charset="0"/>
              </a:rPr>
              <a:t>=3.</a:t>
            </a:r>
          </a:p>
          <a:p>
            <a:r>
              <a:rPr lang="en-US" sz="1400" b="1" dirty="0"/>
              <a:t>Solution:</a:t>
            </a:r>
            <a:r>
              <a:rPr lang="en-US" sz="1400" dirty="0"/>
              <a:t> Let us assume that</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pic>
        <p:nvPicPr>
          <p:cNvPr id="13" name="Picture 2"/>
          <p:cNvPicPr>
            <a:picLocks noChangeAspect="1" noChangeArrowheads="1"/>
          </p:cNvPicPr>
          <p:nvPr/>
        </p:nvPicPr>
        <p:blipFill>
          <a:blip r:embed="rId2" cstate="print"/>
          <a:srcRect l="17283" t="13033" r="36047" b="35072"/>
          <a:stretch>
            <a:fillRect/>
          </a:stretch>
        </p:blipFill>
        <p:spPr bwMode="auto">
          <a:xfrm>
            <a:off x="1447800" y="1352550"/>
            <a:ext cx="6765153" cy="3375446"/>
          </a:xfrm>
          <a:prstGeom prst="rect">
            <a:avLst/>
          </a:prstGeom>
          <a:noFill/>
          <a:ln w="9525">
            <a:noFill/>
            <a:miter lim="800000"/>
            <a:headEnd/>
            <a:tailEnd/>
          </a:ln>
          <a:effectLst/>
        </p:spPr>
      </p:pic>
    </p:spTree>
    <p:extLst>
      <p:ext uri="{BB962C8B-B14F-4D97-AF65-F5344CB8AC3E}">
        <p14:creationId xmlns:p14="http://schemas.microsoft.com/office/powerpoint/2010/main" val="284512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noGrp="1"/>
          </p:cNvSpPr>
          <p:nvPr>
            <p:ph type="title"/>
          </p:nvPr>
        </p:nvSpPr>
        <p:spPr>
          <a:xfrm>
            <a:off x="1219200" y="0"/>
            <a:ext cx="7924800" cy="66675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zh-CN"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228600" y="794738"/>
            <a:ext cx="8382000" cy="3986812"/>
          </a:xfrm>
        </p:spPr>
        <p:txBody>
          <a:bodyPr>
            <a:noAutofit/>
          </a:bodyPr>
          <a:lstStyle/>
          <a:p>
            <a:pPr algn="just" fontAlgn="base">
              <a:spcBef>
                <a:spcPts val="900"/>
              </a:spcBef>
              <a:spcAft>
                <a:spcPct val="0"/>
              </a:spcAft>
            </a:pPr>
            <a:r>
              <a:rPr sz="1600" dirty="0">
                <a:latin typeface="Times New Roman" pitchFamily="18" charset="0"/>
                <a:cs typeface="Times New Roman" pitchFamily="18" charset="0"/>
              </a:rPr>
              <a:t>Principle of Mathematical Induction: To prove that P(n) is true for all positive integers n, we complete these steps:</a:t>
            </a:r>
          </a:p>
          <a:p>
            <a:pPr lvl="1" algn="just" fontAlgn="base">
              <a:spcBef>
                <a:spcPts val="900"/>
              </a:spcBef>
              <a:spcAft>
                <a:spcPct val="0"/>
              </a:spcAft>
              <a:buFont typeface="Courier New" pitchFamily="49" charset="0"/>
              <a:buChar char="o"/>
            </a:pPr>
            <a:r>
              <a:rPr sz="1600" dirty="0">
                <a:latin typeface="Times New Roman" pitchFamily="18" charset="0"/>
                <a:cs typeface="Times New Roman" pitchFamily="18" charset="0"/>
              </a:rPr>
              <a:t>Basis Step: Show that P(1) is true.</a:t>
            </a:r>
          </a:p>
          <a:p>
            <a:pPr lvl="1" algn="just">
              <a:spcBef>
                <a:spcPts val="900"/>
              </a:spcBef>
              <a:buFont typeface="Courier New" pitchFamily="49" charset="0"/>
              <a:buChar char="o"/>
            </a:pPr>
            <a:r>
              <a:rPr sz="1600" dirty="0">
                <a:latin typeface="Times New Roman" pitchFamily="18" charset="0"/>
                <a:cs typeface="Times New Roman" pitchFamily="18" charset="0"/>
              </a:rPr>
              <a:t>Inductive Step: Show that P(k) </a:t>
            </a:r>
            <a:r>
              <a:rPr sz="1600" dirty="0">
                <a:latin typeface="Times New Roman" pitchFamily="18" charset="0"/>
                <a:cs typeface="Times New Roman" pitchFamily="18" charset="0"/>
                <a:sym typeface="Wingdings" charset="2"/>
              </a:rPr>
              <a:t>→ P(k + 1)  is true for all positive integers k.</a:t>
            </a:r>
          </a:p>
          <a:p>
            <a:pPr algn="just" fontAlgn="base">
              <a:spcBef>
                <a:spcPts val="900"/>
              </a:spcBef>
              <a:spcAft>
                <a:spcPct val="0"/>
              </a:spcAft>
            </a:pPr>
            <a:r>
              <a:rPr sz="1600" dirty="0">
                <a:latin typeface="Times New Roman" pitchFamily="18" charset="0"/>
                <a:cs typeface="Times New Roman" pitchFamily="18" charset="0"/>
              </a:rPr>
              <a:t>To complete the inductive step, assuming the inductive hypothesis that P(k) holds for an arbitrary integer k, show that  must </a:t>
            </a:r>
            <a:r>
              <a:rPr sz="1600" dirty="0">
                <a:latin typeface="Times New Roman" pitchFamily="18" charset="0"/>
                <a:cs typeface="Times New Roman" pitchFamily="18" charset="0"/>
                <a:sym typeface="Wingdings" charset="2"/>
              </a:rPr>
              <a:t>P(k + 1)</a:t>
            </a:r>
            <a:r>
              <a:rPr sz="1600" dirty="0">
                <a:latin typeface="Times New Roman" pitchFamily="18" charset="0"/>
                <a:cs typeface="Times New Roman" pitchFamily="18" charset="0"/>
              </a:rPr>
              <a:t> be true.</a:t>
            </a:r>
            <a:endParaRPr lang="en-IN" sz="1600" dirty="0">
              <a:latin typeface="Times New Roman" pitchFamily="18" charset="0"/>
              <a:cs typeface="Times New Roman" pitchFamily="18" charset="0"/>
            </a:endParaRPr>
          </a:p>
          <a:p>
            <a:pPr algn="just" fontAlgn="base">
              <a:spcBef>
                <a:spcPts val="900"/>
              </a:spcBef>
              <a:spcAft>
                <a:spcPct val="0"/>
              </a:spcAft>
            </a:pPr>
            <a:r>
              <a:rPr lang="en-US" sz="1600" dirty="0">
                <a:latin typeface="Times New Roman" pitchFamily="18" charset="0"/>
                <a:cs typeface="Times New Roman" pitchFamily="18" charset="0"/>
              </a:rPr>
              <a:t>Climbing an Infinite Ladder Example:</a:t>
            </a:r>
          </a:p>
          <a:p>
            <a:pPr lvl="1" algn="just" fontAlgn="base">
              <a:spcBef>
                <a:spcPts val="900"/>
              </a:spcBef>
              <a:spcAft>
                <a:spcPct val="0"/>
              </a:spcAft>
              <a:buFont typeface="Courier New" pitchFamily="49" charset="0"/>
              <a:buChar char="o"/>
            </a:pPr>
            <a:r>
              <a:rPr lang="en-US" sz="1600" dirty="0">
                <a:latin typeface="Times New Roman" pitchFamily="18" charset="0"/>
                <a:cs typeface="Times New Roman" pitchFamily="18" charset="0"/>
              </a:rPr>
              <a:t>BASIS STEP: By (1), we can reach rung 1.</a:t>
            </a:r>
          </a:p>
          <a:p>
            <a:pPr lvl="1" algn="just" fontAlgn="base">
              <a:spcBef>
                <a:spcPts val="900"/>
              </a:spcBef>
              <a:spcAft>
                <a:spcPct val="0"/>
              </a:spcAft>
              <a:buFont typeface="Courier New" pitchFamily="49" charset="0"/>
              <a:buChar char="o"/>
            </a:pPr>
            <a:r>
              <a:rPr lang="en-US" sz="1600" dirty="0">
                <a:latin typeface="Times New Roman" pitchFamily="18" charset="0"/>
                <a:cs typeface="Times New Roman" pitchFamily="18" charset="0"/>
              </a:rPr>
              <a:t>INDUCTIVE STEP: Assume the inductive hypothesis that we can reach rung k. Then by (2), we can reach rung k + 1.</a:t>
            </a:r>
          </a:p>
          <a:p>
            <a:pPr marL="0" indent="0" algn="just" fontAlgn="base">
              <a:spcBef>
                <a:spcPts val="900"/>
              </a:spcBef>
              <a:spcAft>
                <a:spcPct val="0"/>
              </a:spcAft>
              <a:buNone/>
            </a:pPr>
            <a:r>
              <a:rPr lang="en-US" sz="1600" dirty="0">
                <a:latin typeface="Times New Roman" pitchFamily="18" charset="0"/>
                <a:cs typeface="Times New Roman" pitchFamily="18" charset="0"/>
              </a:rPr>
              <a:t>Hence, P(k) </a:t>
            </a:r>
            <a:r>
              <a:rPr lang="en-US" sz="1600" dirty="0">
                <a:latin typeface="Times New Roman" pitchFamily="18" charset="0"/>
                <a:cs typeface="Times New Roman" pitchFamily="18" charset="0"/>
                <a:sym typeface="Wingdings" charset="2"/>
              </a:rPr>
              <a:t>→ P(k + 1) is true for all positive integers k. We can reach every rung on the ladder.</a:t>
            </a:r>
            <a:endParaRPr lang="en-US" sz="1600" dirty="0">
              <a:latin typeface="Times New Roman" pitchFamily="18" charset="0"/>
              <a:cs typeface="Times New Roman" pitchFamily="18" charset="0"/>
            </a:endParaRPr>
          </a:p>
          <a:p>
            <a:pPr algn="just" fontAlgn="base">
              <a:spcBef>
                <a:spcPts val="900"/>
              </a:spcBef>
              <a:spcAft>
                <a:spcPct val="0"/>
              </a:spcAft>
            </a:pPr>
            <a:endParaRPr sz="16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0A7744-6B3E-428E-8F95-2AB0A867858E}" type="datetime1">
              <a:rPr lang="en-US" smtClean="0">
                <a:solidFill>
                  <a:schemeClr val="tx1"/>
                </a:solidFill>
              </a:rPr>
              <a:pPr/>
              <a:t>1/17/24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Title 1"/>
          <p:cNvSpPr txBox="1">
            <a:spLocks/>
          </p:cNvSpPr>
          <p:nvPr/>
        </p:nvSpPr>
        <p:spPr>
          <a:xfrm>
            <a:off x="1295400" y="0"/>
            <a:ext cx="78486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Function(CO5)</a:t>
            </a:r>
            <a:endParaRPr lang="en-US" altLang="en-US" sz="2400" dirty="0">
              <a:latin typeface="Times New Roman" panose="02020603050405020304" pitchFamily="18" charset="0"/>
              <a:cs typeface="Times New Roman" panose="02020603050405020304" pitchFamily="18" charset="0"/>
            </a:endParaRPr>
          </a:p>
        </p:txBody>
      </p:sp>
      <p:pic>
        <p:nvPicPr>
          <p:cNvPr id="12" name="Picture 2"/>
          <p:cNvPicPr>
            <a:picLocks noGrp="1" noChangeAspect="1" noChangeArrowheads="1"/>
          </p:cNvPicPr>
          <p:nvPr>
            <p:ph idx="1"/>
          </p:nvPr>
        </p:nvPicPr>
        <p:blipFill>
          <a:blip r:embed="rId3" cstate="print"/>
          <a:srcRect l="17094" t="47143" r="40171" b="12857"/>
          <a:stretch>
            <a:fillRect/>
          </a:stretch>
        </p:blipFill>
        <p:spPr bwMode="auto">
          <a:xfrm>
            <a:off x="1303712" y="982246"/>
            <a:ext cx="5935288" cy="2732504"/>
          </a:xfrm>
          <a:prstGeom prst="rect">
            <a:avLst/>
          </a:prstGeom>
          <a:noFill/>
          <a:ln w="9525">
            <a:noFill/>
            <a:miter lim="800000"/>
            <a:headEnd/>
            <a:tailEnd/>
          </a:ln>
          <a:effectLst/>
        </p:spPr>
      </p:pic>
    </p:spTree>
    <p:extLst>
      <p:ext uri="{BB962C8B-B14F-4D97-AF65-F5344CB8AC3E}">
        <p14:creationId xmlns:p14="http://schemas.microsoft.com/office/powerpoint/2010/main" val="1487781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8C21C02-512E-4E08-9AB7-562B93D4A12E}" type="datetime1">
              <a:rPr lang="en-US" smtClean="0"/>
              <a:pPr>
                <a:defRPr/>
              </a:pPr>
              <a:t>1/17/24</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41</a:t>
            </a:fld>
            <a:endParaRPr lang="en-US" altLang="en-US" sz="900" dirty="0">
              <a:solidFill>
                <a:srgbClr val="898989"/>
              </a:solidFill>
            </a:endParaRPr>
          </a:p>
        </p:txBody>
      </p:sp>
      <p:sp>
        <p:nvSpPr>
          <p:cNvPr id="10" name="Footer Placeholder 12"/>
          <p:cNvSpPr>
            <a:spLocks noGrp="1"/>
          </p:cNvSpPr>
          <p:nvPr>
            <p:ph type="ftr" sz="quarter" idx="11"/>
          </p:nvPr>
        </p:nvSpPr>
        <p:spPr>
          <a:xfrm>
            <a:off x="2914650" y="4812512"/>
            <a:ext cx="3771900" cy="273844"/>
          </a:xfrm>
        </p:spPr>
        <p:txBody>
          <a:bodyPr/>
          <a:lstStyle/>
          <a:p>
            <a:pPr>
              <a:defRPr/>
            </a:pPr>
            <a:r>
              <a:rPr lang="en-US" dirty="0">
                <a:solidFill>
                  <a:schemeClr val="tx1"/>
                </a:solidFill>
                <a:latin typeface="+mj-lt"/>
                <a:cs typeface="Times New Roman" panose="02020603050405020304" pitchFamily="18" charset="0"/>
              </a:rPr>
              <a:t>Aditya Narayan Singh       Discrete Structures              Unit 5</a:t>
            </a:r>
          </a:p>
        </p:txBody>
      </p:sp>
      <p:sp>
        <p:nvSpPr>
          <p:cNvPr id="8" name="Title 1"/>
          <p:cNvSpPr txBox="1">
            <a:spLocks/>
          </p:cNvSpPr>
          <p:nvPr/>
        </p:nvSpPr>
        <p:spPr>
          <a:xfrm>
            <a:off x="1143000" y="-1905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Objective: Combinatorics (CO5)</a:t>
            </a:r>
            <a:endParaRPr lang="en-US" altLang="en-US" sz="2400" dirty="0">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571604" y="1006078"/>
            <a:ext cx="6565131" cy="3394472"/>
          </a:xfrm>
        </p:spPr>
        <p:txBody>
          <a:bodyPr>
            <a:noAutofit/>
          </a:bodyPr>
          <a:lstStyle/>
          <a:p>
            <a:pPr marL="0" indent="0"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marL="0" indent="0" algn="just">
              <a:buNone/>
            </a:pPr>
            <a:r>
              <a:rPr lang="en-US" sz="1800" dirty="0">
                <a:latin typeface="Times New Roman" pitchFamily="18" charset="0"/>
                <a:cs typeface="Times New Roman" pitchFamily="18" charset="0"/>
              </a:rPr>
              <a:t> </a:t>
            </a:r>
          </a:p>
          <a:p>
            <a:pPr marL="0" indent="0" algn="just"/>
            <a:r>
              <a:rPr lang="en-US" sz="1800" dirty="0">
                <a:latin typeface="Times New Roman" pitchFamily="18" charset="0"/>
                <a:cs typeface="Times New Roman" pitchFamily="18" charset="0"/>
              </a:rPr>
              <a:t>perform counting of specified structures, sometimes referred to as arrangements or configurations in a very general sense, associated with finite systems.</a:t>
            </a:r>
          </a:p>
          <a:p>
            <a:pPr marL="0" indent="0" algn="just">
              <a:buNone/>
            </a:pPr>
            <a:endParaRPr lang="en-US" sz="1800" dirty="0">
              <a:latin typeface="Times New Roman" pitchFamily="18" charset="0"/>
              <a:cs typeface="Times New Roman" pitchFamily="18" charset="0"/>
            </a:endParaRPr>
          </a:p>
          <a:p>
            <a:pPr marL="0" indent="0" algn="just"/>
            <a:r>
              <a:rPr lang="en-US" sz="1800" dirty="0">
                <a:latin typeface="Times New Roman" pitchFamily="18" charset="0"/>
                <a:cs typeface="Times New Roman" pitchFamily="18" charset="0"/>
              </a:rPr>
              <a:t> find the "best" structure or solution among several possibilities, be it the "largest", "smallest" or satisfying some other </a:t>
            </a:r>
            <a:r>
              <a:rPr lang="en-US" sz="1800" i="1" dirty="0">
                <a:latin typeface="Times New Roman" pitchFamily="18" charset="0"/>
                <a:cs typeface="Times New Roman" pitchFamily="18" charset="0"/>
              </a:rPr>
              <a:t>optimality criterion</a:t>
            </a:r>
            <a:r>
              <a:rPr lang="en-US" sz="1800" dirty="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35255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E79997A-6799-4168-A1BC-9BE327F6FF97}" type="datetime1">
              <a:rPr lang="en-US" smtClean="0"/>
              <a:pPr>
                <a:defRPr/>
              </a:pPr>
              <a:t>1/17/24</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42</a:t>
            </a:fld>
            <a:endParaRPr lang="en-US" altLang="en-US" sz="900" dirty="0">
              <a:solidFill>
                <a:srgbClr val="898989"/>
              </a:solidFill>
            </a:endParaRPr>
          </a:p>
        </p:txBody>
      </p:sp>
      <p:sp>
        <p:nvSpPr>
          <p:cNvPr id="7"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a:t>
            </a:r>
          </a:p>
        </p:txBody>
      </p:sp>
      <p:sp>
        <p:nvSpPr>
          <p:cNvPr id="10" name="Footer Placeholder 12"/>
          <p:cNvSpPr>
            <a:spLocks noGrp="1"/>
          </p:cNvSpPr>
          <p:nvPr>
            <p:ph type="ftr" sz="quarter" idx="11"/>
          </p:nvPr>
        </p:nvSpPr>
        <p:spPr>
          <a:xfrm>
            <a:off x="2914650" y="4812512"/>
            <a:ext cx="3771900" cy="273844"/>
          </a:xfrm>
        </p:spPr>
        <p:txBody>
          <a:bodyPr/>
          <a:lstStyle/>
          <a:p>
            <a:pPr>
              <a:defRPr/>
            </a:pPr>
            <a:r>
              <a:rPr lang="en-US" dirty="0">
                <a:solidFill>
                  <a:schemeClr val="tx1"/>
                </a:solidFill>
                <a:latin typeface="+mj-lt"/>
                <a:cs typeface="Times New Roman" panose="02020603050405020304" pitchFamily="18" charset="0"/>
              </a:rPr>
              <a:t>Aditya Narayan Singh       Discrete Structures              Unit 5</a:t>
            </a:r>
          </a:p>
        </p:txBody>
      </p:sp>
      <p:sp>
        <p:nvSpPr>
          <p:cNvPr id="9" name="Content Placeholder 2"/>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Probability and Combination</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Counting Principles of sum and product rule.</a:t>
            </a:r>
            <a:endParaRPr lang="en-US" altLang="en-US" sz="1800" b="1" dirty="0">
              <a:latin typeface="Times New Roman" panose="02020603050405020304" pitchFamily="18" charset="0"/>
              <a:cs typeface="Times New Roman" panose="02020603050405020304" pitchFamily="18" charset="0"/>
            </a:endParaRPr>
          </a:p>
          <a:p>
            <a:pPr algn="just" eaLnBrk="1" hangingPunct="1">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marL="0" indent="0" algn="just"/>
            <a:r>
              <a:rPr lang="en-US" altLang="en-US" sz="1800" dirty="0">
                <a:latin typeface="Times New Roman" panose="02020603050405020304" pitchFamily="18" charset="0"/>
                <a:cs typeface="Times New Roman" panose="02020603050405020304" pitchFamily="18" charset="0"/>
              </a:rPr>
              <a:t>   The concepts of set, relation and function.</a:t>
            </a:r>
          </a:p>
          <a:p>
            <a:pPr marL="0" indent="0" algn="just">
              <a:buNone/>
            </a:pP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196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785167-3F22-40D7-9E90-50062D73E789}"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a:spLocks/>
          </p:cNvSpPr>
          <p:nvPr/>
        </p:nvSpPr>
        <p:spPr>
          <a:xfrm>
            <a:off x="1371600" y="0"/>
            <a:ext cx="7772400"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800" dirty="0">
                <a:solidFill>
                  <a:schemeClr val="tx1"/>
                </a:solidFill>
                <a:latin typeface="Times New Roman" panose="02020603050405020304" pitchFamily="18" charset="0"/>
                <a:cs typeface="Times New Roman" panose="02020603050405020304" pitchFamily="18" charset="0"/>
              </a:rPr>
              <a:t>Combinatorics </a:t>
            </a:r>
            <a:r>
              <a:rPr lang="en-US" sz="2800" dirty="0">
                <a:solidFill>
                  <a:schemeClr val="tx1"/>
                </a:solidFill>
                <a:latin typeface="Times New Roman" panose="02020603050405020304" pitchFamily="18" charset="0"/>
                <a:cs typeface="Times New Roman" panose="02020603050405020304" pitchFamily="18" charset="0"/>
              </a:rPr>
              <a:t>(CO5) </a:t>
            </a: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1" name="Rectangle 2"/>
          <p:cNvSpPr>
            <a:spLocks noGrp="1" noChangeArrowheads="1"/>
          </p:cNvSpPr>
          <p:nvPr>
            <p:ph idx="1"/>
          </p:nvPr>
        </p:nvSpPr>
        <p:spPr>
          <a:xfrm>
            <a:off x="1295400" y="1200150"/>
            <a:ext cx="7086600" cy="3028950"/>
          </a:xfrm>
        </p:spPr>
        <p:txBody>
          <a:bodyPr>
            <a:normAutofit/>
          </a:bodyPr>
          <a:lstStyle/>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sz="1800" b="1" dirty="0">
                <a:latin typeface="+mj-lt"/>
              </a:rPr>
              <a:t>  Combinatorics</a:t>
            </a:r>
            <a:r>
              <a:rPr lang="en-US" sz="1800" dirty="0">
                <a:latin typeface="+mj-lt"/>
              </a:rPr>
              <a:t>: also  called </a:t>
            </a:r>
            <a:r>
              <a:rPr lang="en-US" sz="1800" b="1" dirty="0">
                <a:latin typeface="+mj-lt"/>
              </a:rPr>
              <a:t>combinatorial mathematics</a:t>
            </a:r>
            <a:r>
              <a:rPr lang="en-US" sz="1800" dirty="0">
                <a:latin typeface="+mj-lt"/>
              </a:rPr>
              <a:t>, the field of mathematics concerned with problems of selection, arrangement, and operation within a finite or discrete system. Included is the closely related area of combinatorial geometry</a:t>
            </a:r>
          </a:p>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sz="2400" dirty="0"/>
          </a:p>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sz="1800" b="1" dirty="0">
                <a:latin typeface="+mj-lt"/>
              </a:rPr>
              <a:t>   Combinatorics</a:t>
            </a:r>
            <a:r>
              <a:rPr lang="en-US" sz="1800" dirty="0">
                <a:latin typeface="+mj-lt"/>
              </a:rPr>
              <a:t> is an area of mathematics primarily concerned with counting, both as a means and an end in obtaining results, and certain properties of finite structures. </a:t>
            </a:r>
          </a:p>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sz="1800" dirty="0">
                <a:latin typeface="+mj-lt"/>
              </a:rPr>
              <a:t>	It is closely related to many other areas of mathematics and has many applications ranging from logic to statistical physics, from evolutionary biology to computer science, etc</a:t>
            </a:r>
            <a:endParaRPr lang="en-US" alt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3083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F4664-CA1A-4376-B90D-B0F072A854A1}"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Basic Counting Techniques (CO5)</a:t>
            </a:r>
            <a:endParaRPr lang="en-US" altLang="en-US" sz="2400" dirty="0">
              <a:latin typeface="Times New Roman" panose="02020603050405020304" pitchFamily="18" charset="0"/>
              <a:cs typeface="Times New Roman" panose="02020603050405020304" pitchFamily="18" charset="0"/>
            </a:endParaRPr>
          </a:p>
        </p:txBody>
      </p:sp>
      <p:sp>
        <p:nvSpPr>
          <p:cNvPr id="13" name="Content Placeholder 2"/>
          <p:cNvSpPr>
            <a:spLocks noGrp="1"/>
          </p:cNvSpPr>
          <p:nvPr>
            <p:ph idx="1"/>
          </p:nvPr>
        </p:nvSpPr>
        <p:spPr>
          <a:xfrm>
            <a:off x="457200" y="819150"/>
            <a:ext cx="8229600" cy="3394472"/>
          </a:xfrm>
        </p:spPr>
        <p:txBody>
          <a:bodyPr>
            <a:noAutofit/>
          </a:bodyPr>
          <a:lstStyle/>
          <a:p>
            <a:pPr algn="just"/>
            <a:r>
              <a:rPr lang="en-US" sz="1600" b="1" dirty="0">
                <a:latin typeface="Times New Roman" pitchFamily="18" charset="0"/>
                <a:cs typeface="Times New Roman" pitchFamily="18" charset="0"/>
              </a:rPr>
              <a:t>Sum Rule Principle:</a:t>
            </a:r>
            <a:r>
              <a:rPr lang="en-US" sz="1600" dirty="0">
                <a:latin typeface="Times New Roman" pitchFamily="18" charset="0"/>
                <a:cs typeface="Times New Roman" pitchFamily="18" charset="0"/>
              </a:rPr>
              <a:t> Assume some event E can occur in m ways and a second event F can occur in n ways, and suppose both events cannot occur simultaneously. Then E or F can occur in m + n ways.</a:t>
            </a:r>
          </a:p>
          <a:p>
            <a:pPr algn="just"/>
            <a:r>
              <a:rPr lang="en-US" sz="1600" dirty="0">
                <a:latin typeface="Times New Roman" pitchFamily="18" charset="0"/>
                <a:cs typeface="Times New Roman" pitchFamily="18" charset="0"/>
              </a:rPr>
              <a:t>In general, if there are n events and no two events occurs in same time then the event can occur in n</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+n</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..........n ways.</a:t>
            </a:r>
          </a:p>
          <a:p>
            <a:pPr algn="just"/>
            <a:r>
              <a:rPr lang="en-US" sz="1600" b="1" dirty="0">
                <a:latin typeface="Times New Roman" pitchFamily="18" charset="0"/>
                <a:cs typeface="Times New Roman" pitchFamily="18" charset="0"/>
              </a:rPr>
              <a:t>Example:</a:t>
            </a:r>
            <a:r>
              <a:rPr lang="en-US" sz="1600" dirty="0">
                <a:latin typeface="Times New Roman" pitchFamily="18" charset="0"/>
                <a:cs typeface="Times New Roman" pitchFamily="18" charset="0"/>
              </a:rPr>
              <a:t> If 8 male professor and 5 female professor teaching DMS then the student can choose professor in 8+5=13 ways.</a:t>
            </a:r>
            <a:endParaRPr lang="en-US" alt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Product Rule Principle:</a:t>
            </a:r>
            <a:r>
              <a:rPr lang="en-US" sz="1600" dirty="0">
                <a:latin typeface="Times New Roman" pitchFamily="18" charset="0"/>
                <a:cs typeface="Times New Roman" pitchFamily="18" charset="0"/>
              </a:rPr>
              <a:t> Suppose there is an event E which can occur in m ways and, independent of this event, there is a second event F which can occur in n ways. Then combinations of E and F can occur in </a:t>
            </a:r>
            <a:r>
              <a:rPr lang="en-US" sz="1600" dirty="0" err="1">
                <a:latin typeface="Times New Roman" pitchFamily="18" charset="0"/>
                <a:cs typeface="Times New Roman" pitchFamily="18" charset="0"/>
              </a:rPr>
              <a:t>mn</a:t>
            </a:r>
            <a:r>
              <a:rPr lang="en-US" sz="1600" dirty="0">
                <a:latin typeface="Times New Roman" pitchFamily="18" charset="0"/>
                <a:cs typeface="Times New Roman" pitchFamily="18" charset="0"/>
              </a:rPr>
              <a:t> ways.</a:t>
            </a:r>
          </a:p>
          <a:p>
            <a:pPr algn="just"/>
            <a:r>
              <a:rPr lang="en-US" sz="1600" dirty="0">
                <a:latin typeface="Times New Roman" pitchFamily="18" charset="0"/>
                <a:cs typeface="Times New Roman" pitchFamily="18" charset="0"/>
              </a:rPr>
              <a:t>In general, if there are n events occurring independently then all events can occur in the order indicated as n</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x n</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x n</a:t>
            </a:r>
            <a:r>
              <a:rPr lang="en-US" sz="1600" baseline="-25000" dirty="0">
                <a:latin typeface="Times New Roman" pitchFamily="18" charset="0"/>
                <a:cs typeface="Times New Roman" pitchFamily="18" charset="0"/>
              </a:rPr>
              <a:t>3</a:t>
            </a:r>
            <a:r>
              <a:rPr lang="en-US" sz="1600" dirty="0">
                <a:latin typeface="Times New Roman" pitchFamily="18" charset="0"/>
                <a:cs typeface="Times New Roman" pitchFamily="18" charset="0"/>
              </a:rPr>
              <a:t>.........n ways.</a:t>
            </a:r>
          </a:p>
          <a:p>
            <a:pPr algn="just"/>
            <a:r>
              <a:rPr lang="en-US" sz="1600" b="1" dirty="0">
                <a:latin typeface="Times New Roman" pitchFamily="18" charset="0"/>
                <a:cs typeface="Times New Roman" pitchFamily="18" charset="0"/>
              </a:rPr>
              <a:t>Example:</a:t>
            </a:r>
            <a:r>
              <a:rPr lang="en-US" sz="1600" dirty="0">
                <a:latin typeface="Times New Roman" pitchFamily="18" charset="0"/>
                <a:cs typeface="Times New Roman" pitchFamily="18" charset="0"/>
              </a:rPr>
              <a:t> In class, there are 4 boys and 10 girls if a boy and a girl have to be chosen for the class monitor, the students can choose class monitor in 4 x 10 = 40 ways.</a:t>
            </a:r>
          </a:p>
        </p:txBody>
      </p:sp>
    </p:spTree>
    <p:extLst>
      <p:ext uri="{BB962C8B-B14F-4D97-AF65-F5344CB8AC3E}">
        <p14:creationId xmlns:p14="http://schemas.microsoft.com/office/powerpoint/2010/main" val="1375436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363EB-3C44-4AC9-BA1A-CD85C056CDA2}"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Composition table(CO5)</a:t>
            </a: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Basic Counting Techniques (CO5)</a:t>
            </a:r>
            <a:endParaRPr lang="en-US" altLang="en-US" sz="2400" dirty="0">
              <a:latin typeface="Times New Roman" panose="02020603050405020304" pitchFamily="18" charset="0"/>
              <a:cs typeface="Times New Roman" panose="02020603050405020304" pitchFamily="18" charset="0"/>
            </a:endParaRPr>
          </a:p>
        </p:txBody>
      </p:sp>
      <p:sp>
        <p:nvSpPr>
          <p:cNvPr id="15" name="Content Placeholder 2"/>
          <p:cNvSpPr>
            <a:spLocks noGrp="1"/>
          </p:cNvSpPr>
          <p:nvPr>
            <p:ph idx="1"/>
          </p:nvPr>
        </p:nvSpPr>
        <p:spPr>
          <a:xfrm>
            <a:off x="1196555" y="1006078"/>
            <a:ext cx="7072362" cy="3394472"/>
          </a:xfrm>
        </p:spPr>
        <p:txBody>
          <a:bodyPr>
            <a:noAutofit/>
          </a:bodyPr>
          <a:lstStyle/>
          <a:p>
            <a:r>
              <a:rPr lang="en-US" sz="1800" b="1" dirty="0">
                <a:latin typeface="Times New Roman" pitchFamily="18" charset="0"/>
                <a:cs typeface="Times New Roman" pitchFamily="18" charset="0"/>
              </a:rPr>
              <a:t>Factorial Function:</a:t>
            </a:r>
            <a:r>
              <a:rPr lang="en-US" sz="1800" dirty="0">
                <a:latin typeface="Times New Roman" pitchFamily="18" charset="0"/>
                <a:cs typeface="Times New Roman" pitchFamily="18" charset="0"/>
              </a:rPr>
              <a:t> The product of the first n natural number is called factorial n. It is denoted by n!, read "n Factorial."</a:t>
            </a:r>
          </a:p>
          <a:p>
            <a:pPr>
              <a:buNone/>
            </a:pPr>
            <a:r>
              <a:rPr lang="en-US" sz="1800" dirty="0">
                <a:latin typeface="Times New Roman" pitchFamily="18" charset="0"/>
                <a:cs typeface="Times New Roman" pitchFamily="18" charset="0"/>
              </a:rPr>
              <a:t>	The Factorial n can also be written as</a:t>
            </a:r>
          </a:p>
          <a:p>
            <a:pPr>
              <a:buNone/>
            </a:pPr>
            <a:r>
              <a:rPr lang="en-US" sz="1800" dirty="0">
                <a:latin typeface="Times New Roman" pitchFamily="18" charset="0"/>
                <a:cs typeface="Times New Roman" pitchFamily="18" charset="0"/>
              </a:rPr>
              <a:t>	n! = n (n-1) (n-2) (n-3)......1.  </a:t>
            </a:r>
          </a:p>
          <a:p>
            <a:pPr>
              <a:buNone/>
            </a:pPr>
            <a:r>
              <a:rPr lang="en-US" sz="1800" dirty="0">
                <a:latin typeface="Times New Roman" pitchFamily="18" charset="0"/>
                <a:cs typeface="Times New Roman" pitchFamily="18" charset="0"/>
              </a:rPr>
              <a:t>	0! = 1.  </a:t>
            </a:r>
          </a:p>
          <a:p>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Find the value of 5!</a:t>
            </a:r>
          </a:p>
          <a:p>
            <a:pPr>
              <a:buNone/>
            </a:pPr>
            <a:r>
              <a:rPr lang="en-US" sz="1800" b="1" dirty="0">
                <a:latin typeface="Times New Roman" pitchFamily="18" charset="0"/>
                <a:cs typeface="Times New Roman" pitchFamily="18" charset="0"/>
              </a:rPr>
              <a:t>	Solution:</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5! = 5 x (5-1) (5-2) (5-3) (5-4) = 5 x 4 x 3 x 2 x 1 = 120 </a:t>
            </a:r>
          </a:p>
          <a:p>
            <a:pPr>
              <a:buNone/>
            </a:pPr>
            <a:endParaRPr lang="en-US" sz="1600" dirty="0"/>
          </a:p>
        </p:txBody>
      </p:sp>
    </p:spTree>
    <p:extLst>
      <p:ext uri="{BB962C8B-B14F-4D97-AF65-F5344CB8AC3E}">
        <p14:creationId xmlns:p14="http://schemas.microsoft.com/office/powerpoint/2010/main" val="2933036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C6F112-3DF2-428D-BB05-1E213B3BED14}"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solidFill>
                  <a:schemeClr val="tx1"/>
                </a:solidFill>
                <a:latin typeface="Times New Roman" panose="02020603050405020304" pitchFamily="18" charset="0"/>
                <a:cs typeface="Times New Roman" panose="02020603050405020304" pitchFamily="18" charset="0"/>
              </a:rPr>
              <a:t>Algebraic structures</a:t>
            </a:r>
            <a:r>
              <a:rPr lang="en-US" sz="2400" dirty="0">
                <a:solidFill>
                  <a:schemeClr val="tx1"/>
                </a:solidFill>
                <a:latin typeface="Times New Roman" panose="02020603050405020304" pitchFamily="18" charset="0"/>
                <a:cs typeface="Times New Roman" panose="02020603050405020304" pitchFamily="18" charset="0"/>
              </a:rPr>
              <a:t>(CO5)</a:t>
            </a: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2"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Permutation(CO5)</a:t>
            </a:r>
          </a:p>
        </p:txBody>
      </p:sp>
      <p:sp>
        <p:nvSpPr>
          <p:cNvPr id="13" name="Content Placeholder 2"/>
          <p:cNvSpPr txBox="1">
            <a:spLocks/>
          </p:cNvSpPr>
          <p:nvPr/>
        </p:nvSpPr>
        <p:spPr>
          <a:xfrm>
            <a:off x="1142976" y="760795"/>
            <a:ext cx="7429552" cy="3715955"/>
          </a:xfrm>
          <a:prstGeom prst="rect">
            <a:avLst/>
          </a:prstGeom>
        </p:spPr>
        <p:txBody>
          <a:bodyPr vert="horz" lIns="68580" tIns="34290" rIns="68580" bIns="34290" rtlCol="0">
            <a:noAutofit/>
          </a:bodyPr>
          <a:lstStyle/>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Any arrangement of a set of n objects in a given order is called Permutation of Object. Any arrangement of any r ≤ n of these objects in a given order is called an r-permutation or a permutation of n object taken r at a time.</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It is denoted by P (n, r)</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a:t>
            </a:r>
            <a:r>
              <a:rPr kumimoji="0" lang="en-US" sz="16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n,r</a:t>
            </a: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)=n!/(n−r)!</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Permutation relates to the act of arranging all the members of a set into some sequence or order. </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If the set is already ordered, then the rearranging of its elements is called the process of permuting. </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Permutations occur, in more or less prominent ways, in almost every area of mathematics. They often arise when different orderings on certain finite sets are considered</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example of permutations is the number of 2 letter words which can be formed by using the letters in a word say, GREAT; 5P_2 = 5!/(5-2)!</a:t>
            </a:r>
          </a:p>
        </p:txBody>
      </p:sp>
    </p:spTree>
    <p:extLst>
      <p:ext uri="{BB962C8B-B14F-4D97-AF65-F5344CB8AC3E}">
        <p14:creationId xmlns:p14="http://schemas.microsoft.com/office/powerpoint/2010/main" val="1691039371"/>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9CA568-260E-4A6F-8484-10F254698EDA}" type="datetime1">
              <a:rPr lang="en-US" smtClean="0">
                <a:solidFill>
                  <a:schemeClr val="tx1"/>
                </a:solidFill>
              </a:rPr>
              <a:pPr/>
              <a:t>1/17/24</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altLang="en-US" sz="2400" dirty="0">
                <a:latin typeface="Times New Roman" panose="02020603050405020304" pitchFamily="18" charset="0"/>
                <a:cs typeface="Times New Roman" panose="02020603050405020304" pitchFamily="18" charset="0"/>
              </a:rPr>
              <a:t>Monoid Example</a:t>
            </a:r>
            <a:r>
              <a:rPr lang="en-US" sz="2400" dirty="0">
                <a:solidFill>
                  <a:schemeClr val="tx1"/>
                </a:solidFill>
                <a:latin typeface="Times New Roman" panose="02020603050405020304" pitchFamily="18" charset="0"/>
                <a:cs typeface="Times New Roman" panose="02020603050405020304" pitchFamily="18" charset="0"/>
              </a:rPr>
              <a:t>(CO5)</a:t>
            </a:r>
          </a:p>
        </p:txBody>
      </p:sp>
      <p:sp>
        <p:nvSpPr>
          <p:cNvPr id="9" name="Footer Placeholder 12"/>
          <p:cNvSpPr>
            <a:spLocks noGrp="1"/>
          </p:cNvSpPr>
          <p:nvPr>
            <p:ph type="ftr" sz="quarter" idx="11"/>
          </p:nvPr>
        </p:nvSpPr>
        <p:spPr>
          <a:xfrm>
            <a:off x="2286000" y="4755357"/>
            <a:ext cx="50292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Structures              Unit 5</a:t>
            </a:r>
          </a:p>
        </p:txBody>
      </p:sp>
      <p:sp>
        <p:nvSpPr>
          <p:cNvPr id="10"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Combination(CO5)</a:t>
            </a:r>
          </a:p>
        </p:txBody>
      </p:sp>
      <p:sp>
        <p:nvSpPr>
          <p:cNvPr id="13" name="Content Placeholder 2"/>
          <p:cNvSpPr>
            <a:spLocks noGrp="1"/>
          </p:cNvSpPr>
          <p:nvPr>
            <p:ph idx="1"/>
          </p:nvPr>
        </p:nvSpPr>
        <p:spPr>
          <a:xfrm>
            <a:off x="1196554" y="1065595"/>
            <a:ext cx="7233097" cy="3715955"/>
          </a:xfrm>
        </p:spPr>
        <p:txBody>
          <a:bodyPr>
            <a:noAutofit/>
          </a:bodyPr>
          <a:lstStyle/>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combination is a way of selecting items from a collection, such that (unlike permutations) the order of selection does not matter</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 In smaller cases, it is possible to count the number of combinations.</a:t>
            </a:r>
          </a:p>
          <a:p>
            <a:pPr algn="just"/>
            <a:r>
              <a:rPr lang="en-US" sz="1800" dirty="0">
                <a:latin typeface="Times New Roman" pitchFamily="18" charset="0"/>
                <a:cs typeface="Times New Roman" pitchFamily="18" charset="0"/>
              </a:rPr>
              <a:t> Combination refers to the combination of n things taken k at a time without repetition. To refer to combinations in which repetition is allowed, the terms k-selection or k-combination with repetition are often used.</a:t>
            </a:r>
          </a:p>
          <a:p>
            <a:pPr algn="just"/>
            <a:r>
              <a:rPr lang="en-US" sz="1800" dirty="0">
                <a:latin typeface="Times New Roman" pitchFamily="18" charset="0"/>
                <a:cs typeface="Times New Roman" pitchFamily="18" charset="0"/>
              </a:rPr>
              <a:t>The formula for combinations is: </a:t>
            </a:r>
            <a:r>
              <a:rPr lang="en-US" sz="1800" dirty="0" err="1">
                <a:latin typeface="Times New Roman" pitchFamily="18" charset="0"/>
                <a:cs typeface="Times New Roman" pitchFamily="18" charset="0"/>
              </a:rPr>
              <a:t>nCr</a:t>
            </a:r>
            <a:r>
              <a:rPr lang="en-US" sz="1800" dirty="0">
                <a:latin typeface="Times New Roman" pitchFamily="18" charset="0"/>
                <a:cs typeface="Times New Roman" pitchFamily="18" charset="0"/>
              </a:rPr>
              <a:t> = n!/[r! (n-r)!]</a:t>
            </a:r>
          </a:p>
          <a:p>
            <a:pPr algn="just"/>
            <a:r>
              <a:rPr lang="en-US" sz="1800" dirty="0">
                <a:latin typeface="Times New Roman" pitchFamily="18" charset="0"/>
                <a:cs typeface="Times New Roman" pitchFamily="18" charset="0"/>
              </a:rPr>
              <a:t>The example of combinations is in how many combinations we can write the words using the vowels of word GREAT; 5C_2 =5!/[2! (5-2)!]</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53129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a:extLst>
              <a:ext uri="{FF2B5EF4-FFF2-40B4-BE49-F238E27FC236}">
                <a16:creationId xmlns:a16="http://schemas.microsoft.com/office/drawing/2014/main" id="{C74860DA-A19A-4881-BA0B-2007227D32F1}"/>
              </a:ext>
            </a:extLst>
          </p:cNvPr>
          <p:cNvSpPr txBox="1">
            <a:spLocks noGrp="1"/>
          </p:cNvSpPr>
          <p:nvPr>
            <p:ph type="title"/>
          </p:nvPr>
        </p:nvSpPr>
        <p:spPr bwMode="auto">
          <a:xfrm>
            <a:off x="1371600" y="57150"/>
            <a:ext cx="7696200" cy="5365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 Pigeonhole Principle</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CO5</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9" name="Rectangle 9">
            <a:extLst>
              <a:ext uri="{FF2B5EF4-FFF2-40B4-BE49-F238E27FC236}">
                <a16:creationId xmlns:a16="http://schemas.microsoft.com/office/drawing/2014/main" id="{20C939CC-2D20-4F3F-BBEA-3F2DC4D4B3E2}"/>
              </a:ext>
            </a:extLst>
          </p:cNvPr>
          <p:cNvSpPr>
            <a:spLocks noChangeArrowheads="1"/>
          </p:cNvSpPr>
          <p:nvPr/>
        </p:nvSpPr>
        <p:spPr bwMode="auto">
          <a:xfrm>
            <a:off x="838200" y="1173108"/>
            <a:ext cx="7848600"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defRPr/>
            </a:pPr>
            <a:r>
              <a:rPr lang="en-US" sz="1800" dirty="0">
                <a:latin typeface="Times New Roman" pitchFamily="18" charset="0"/>
                <a:cs typeface="Times New Roman" pitchFamily="18" charset="0"/>
              </a:rPr>
              <a:t>Pigeonhole principle is one of the simplest but most useful ideas in mathematics.</a:t>
            </a:r>
          </a:p>
          <a:p>
            <a:pPr>
              <a:spcBef>
                <a:spcPct val="0"/>
              </a:spcBef>
              <a:defRPr/>
            </a:pPr>
            <a:endParaRPr lang="en-US" sz="1800" dirty="0">
              <a:latin typeface="Times New Roman" pitchFamily="18" charset="0"/>
              <a:cs typeface="Times New Roman" pitchFamily="18" charset="0"/>
            </a:endParaRPr>
          </a:p>
          <a:p>
            <a:pPr>
              <a:spcBef>
                <a:spcPct val="0"/>
              </a:spcBef>
              <a:defRPr/>
            </a:pPr>
            <a:r>
              <a:rPr lang="en-US" sz="1800" dirty="0">
                <a:latin typeface="Times New Roman" pitchFamily="18" charset="0"/>
                <a:cs typeface="Times New Roman" pitchFamily="18" charset="0"/>
              </a:rPr>
              <a:t>Type of counting argument, can be used to demonstrate possibly unexpected results.</a:t>
            </a:r>
          </a:p>
          <a:p>
            <a:pPr>
              <a:spcBef>
                <a:spcPct val="0"/>
              </a:spcBef>
              <a:defRPr/>
            </a:pPr>
            <a:endParaRPr lang="en-US" sz="1800" dirty="0">
              <a:latin typeface="Times New Roman" pitchFamily="18" charset="0"/>
              <a:cs typeface="Times New Roman" pitchFamily="18" charset="0"/>
            </a:endParaRPr>
          </a:p>
          <a:p>
            <a:pPr>
              <a:spcBef>
                <a:spcPct val="0"/>
              </a:spcBef>
              <a:defRPr/>
            </a:pPr>
            <a:r>
              <a:rPr lang="en-US" sz="1800" dirty="0">
                <a:latin typeface="Times New Roman" pitchFamily="18" charset="0"/>
                <a:cs typeface="Times New Roman" pitchFamily="18" charset="0"/>
              </a:rPr>
              <a:t>The most straightforward application is to finite sets (such as pigeons and boxes), it is also used with infinite sets that cannot be put into one-to-one correspondence.</a:t>
            </a:r>
            <a:endParaRPr lang="en-US" altLang="en-US" sz="1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a:extLst>
              <a:ext uri="{FF2B5EF4-FFF2-40B4-BE49-F238E27FC236}">
                <a16:creationId xmlns:a16="http://schemas.microsoft.com/office/drawing/2014/main" id="{C74860DA-A19A-4881-BA0B-2007227D32F1}"/>
              </a:ext>
            </a:extLst>
          </p:cNvPr>
          <p:cNvSpPr txBox="1">
            <a:spLocks noGrp="1"/>
          </p:cNvSpPr>
          <p:nvPr>
            <p:ph type="title"/>
          </p:nvPr>
        </p:nvSpPr>
        <p:spPr bwMode="auto">
          <a:xfrm>
            <a:off x="1371600" y="-19050"/>
            <a:ext cx="7696200" cy="5365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 Pigeonhole Principle</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CO5</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9" name="Rectangle 9">
            <a:extLst>
              <a:ext uri="{FF2B5EF4-FFF2-40B4-BE49-F238E27FC236}">
                <a16:creationId xmlns:a16="http://schemas.microsoft.com/office/drawing/2014/main" id="{20C939CC-2D20-4F3F-BBEA-3F2DC4D4B3E2}"/>
              </a:ext>
            </a:extLst>
          </p:cNvPr>
          <p:cNvSpPr>
            <a:spLocks noChangeArrowheads="1"/>
          </p:cNvSpPr>
          <p:nvPr/>
        </p:nvSpPr>
        <p:spPr bwMode="auto">
          <a:xfrm>
            <a:off x="838200" y="590550"/>
            <a:ext cx="78486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sz="1800" dirty="0"/>
              <a:t> </a:t>
            </a:r>
            <a:r>
              <a:rPr lang="en-US" sz="1800" dirty="0">
                <a:latin typeface="+mj-lt"/>
              </a:rPr>
              <a:t>THE PIGEONHOLE PRINCIPLE If k is a positive integer and k + 1 or more objects are placed into k boxes, then there is at least one box containing two or more of the objects.</a:t>
            </a:r>
          </a:p>
          <a:p>
            <a:pPr algn="just">
              <a:spcBef>
                <a:spcPct val="0"/>
              </a:spcBef>
              <a:defRPr/>
            </a:pPr>
            <a:r>
              <a:rPr lang="en-US" sz="1800" dirty="0">
                <a:latin typeface="+mj-lt"/>
              </a:rPr>
              <a:t> Pigeonhole principle states that if there are more pigeons than pigeonholes, then there must be at least one pigeonhole with at least two pigeons in it.</a:t>
            </a:r>
          </a:p>
          <a:p>
            <a:pPr algn="just">
              <a:spcBef>
                <a:spcPct val="0"/>
              </a:spcBef>
              <a:defRPr/>
            </a:pPr>
            <a:r>
              <a:rPr lang="en-US" sz="1800" dirty="0">
                <a:latin typeface="+mj-lt"/>
              </a:rPr>
              <a:t>The pigeonhole principle is also called the </a:t>
            </a:r>
            <a:r>
              <a:rPr lang="en-US" sz="1800" dirty="0" err="1">
                <a:latin typeface="+mj-lt"/>
              </a:rPr>
              <a:t>Dirichlet</a:t>
            </a:r>
            <a:r>
              <a:rPr lang="en-US" sz="1800" dirty="0">
                <a:latin typeface="+mj-lt"/>
              </a:rPr>
              <a:t> drawer principle.</a:t>
            </a:r>
          </a:p>
          <a:p>
            <a:pPr algn="just">
              <a:spcBef>
                <a:spcPct val="0"/>
              </a:spcBef>
              <a:defRPr/>
            </a:pPr>
            <a:r>
              <a:rPr lang="en-US" sz="1800" dirty="0">
                <a:latin typeface="+mj-lt"/>
              </a:rPr>
              <a:t>THE GENERALIZED PIGEONHOLE PRINCIPLE If N objects are placed into k boxes, then there is at least one box containing at least ⌈</a:t>
            </a:r>
            <a:r>
              <a:rPr lang="en-US" sz="1800" dirty="0" err="1">
                <a:latin typeface="+mj-lt"/>
              </a:rPr>
              <a:t>N∕k</a:t>
            </a:r>
            <a:r>
              <a:rPr lang="en-US" sz="1800" dirty="0">
                <a:latin typeface="+mj-lt"/>
              </a:rPr>
              <a:t>⌉ objects.</a:t>
            </a:r>
            <a:endParaRPr lang="en-US" altLang="en-US" sz="1800" dirty="0">
              <a:latin typeface="+mj-lt"/>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48" t="43753" r="24001" b="12370"/>
          <a:stretch/>
        </p:blipFill>
        <p:spPr bwMode="auto">
          <a:xfrm>
            <a:off x="1490176" y="2876550"/>
            <a:ext cx="6282224" cy="190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87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noGrp="1"/>
          </p:cNvSpPr>
          <p:nvPr>
            <p:ph type="title"/>
          </p:nvPr>
        </p:nvSpPr>
        <p:spPr>
          <a:xfrm>
            <a:off x="1143000" y="0"/>
            <a:ext cx="80010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zh-CN"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250133" y="971550"/>
            <a:ext cx="7125941" cy="3657600"/>
          </a:xfrm>
        </p:spPr>
        <p:txBody>
          <a:bodyPr>
            <a:noAutofit/>
          </a:bodyPr>
          <a:lstStyle/>
          <a:p>
            <a:pPr fontAlgn="base">
              <a:spcBef>
                <a:spcPts val="900"/>
              </a:spcBef>
              <a:spcAft>
                <a:spcPct val="0"/>
              </a:spcAft>
            </a:pPr>
            <a:r>
              <a:rPr sz="1600" dirty="0">
                <a:latin typeface="Times New Roman" pitchFamily="18" charset="0"/>
                <a:cs typeface="Times New Roman" pitchFamily="18" charset="0"/>
              </a:rPr>
              <a:t>Mathematical induction can be expressed  as the rule of inference</a:t>
            </a:r>
          </a:p>
          <a:p>
            <a:pPr algn="ctr" fontAlgn="base">
              <a:spcBef>
                <a:spcPts val="900"/>
              </a:spcBef>
              <a:spcAft>
                <a:spcPct val="0"/>
              </a:spcAft>
              <a:buNone/>
            </a:pPr>
            <a:r>
              <a:rPr sz="1600"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P</a:t>
            </a:r>
            <a:r>
              <a:rPr lang="en-US" sz="1600" dirty="0">
                <a:latin typeface="Times New Roman" pitchFamily="18" charset="0"/>
                <a:cs typeface="Times New Roman" pitchFamily="18" charset="0"/>
              </a:rPr>
              <a:t>(</a:t>
            </a:r>
            <a:r>
              <a:rPr lang="en-US" sz="1600" dirty="0">
                <a:latin typeface="Times New Roman" pitchFamily="18" charset="0"/>
                <a:ea typeface="Cambria Math" pitchFamily="18" charset="0"/>
                <a:cs typeface="Times New Roman" pitchFamily="18" charset="0"/>
              </a:rPr>
              <a:t>1</a:t>
            </a:r>
            <a:r>
              <a:rPr lang="en-US" sz="1600" dirty="0">
                <a:latin typeface="Times New Roman" pitchFamily="18" charset="0"/>
                <a:cs typeface="Times New Roman" pitchFamily="18" charset="0"/>
              </a:rPr>
              <a:t>) </a:t>
            </a:r>
            <a:r>
              <a:rPr lang="en-US" sz="1600" dirty="0">
                <a:latin typeface="Times New Roman" pitchFamily="18" charset="0"/>
                <a:ea typeface="Cambria Math"/>
                <a:cs typeface="Times New Roman" pitchFamily="18" charset="0"/>
              </a:rPr>
              <a:t> ∧ ∀</a:t>
            </a:r>
            <a:r>
              <a:rPr lang="en-US" sz="1600" i="1" dirty="0">
                <a:latin typeface="Times New Roman" pitchFamily="18" charset="0"/>
                <a:ea typeface="Cambria Math"/>
                <a:cs typeface="Times New Roman" pitchFamily="18" charset="0"/>
              </a:rPr>
              <a:t>k </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P</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k</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t>
            </a:r>
            <a:r>
              <a:rPr lang="en-US" sz="1600" dirty="0">
                <a:latin typeface="Times New Roman" pitchFamily="18" charset="0"/>
                <a:ea typeface="Cambria Math"/>
                <a:cs typeface="Times New Roman" pitchFamily="18" charset="0"/>
                <a:sym typeface="Wingdings" pitchFamily="2" charset="2"/>
              </a:rPr>
              <a:t>→</a:t>
            </a:r>
            <a:r>
              <a:rPr lang="en-US" sz="1600" i="1" dirty="0">
                <a:latin typeface="Times New Roman" pitchFamily="18" charset="0"/>
                <a:cs typeface="Times New Roman" pitchFamily="18" charset="0"/>
                <a:sym typeface="Wingdings" pitchFamily="2" charset="2"/>
              </a:rPr>
              <a:t> P</a:t>
            </a:r>
            <a:r>
              <a:rPr lang="en-US" sz="1600" dirty="0">
                <a:latin typeface="Times New Roman" pitchFamily="18" charset="0"/>
                <a:cs typeface="Times New Roman" pitchFamily="18" charset="0"/>
                <a:sym typeface="Wingdings" pitchFamily="2" charset="2"/>
              </a:rPr>
              <a:t>(</a:t>
            </a:r>
            <a:r>
              <a:rPr lang="en-US" sz="1600" i="1" dirty="0">
                <a:latin typeface="Times New Roman" pitchFamily="18" charset="0"/>
                <a:cs typeface="Times New Roman" pitchFamily="18" charset="0"/>
                <a:sym typeface="Wingdings" pitchFamily="2" charset="2"/>
              </a:rPr>
              <a:t>k + </a:t>
            </a:r>
            <a:r>
              <a:rPr lang="en-US" sz="1600" dirty="0">
                <a:latin typeface="Times New Roman" pitchFamily="18" charset="0"/>
                <a:ea typeface="Cambria Math" pitchFamily="18" charset="0"/>
                <a:cs typeface="Times New Roman" pitchFamily="18" charset="0"/>
                <a:sym typeface="Wingdings" pitchFamily="2" charset="2"/>
              </a:rPr>
              <a:t>1</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ea typeface="Cambria Math"/>
                <a:cs typeface="Times New Roman" pitchFamily="18" charset="0"/>
                <a:sym typeface="Wingdings" pitchFamily="2" charset="2"/>
              </a:rPr>
              <a:t> → </a:t>
            </a:r>
            <a:r>
              <a:rPr lang="en-US" sz="1600" dirty="0">
                <a:latin typeface="Times New Roman" pitchFamily="18" charset="0"/>
                <a:ea typeface="Cambria Math"/>
                <a:cs typeface="Times New Roman" pitchFamily="18" charset="0"/>
              </a:rPr>
              <a:t> ∀</a:t>
            </a:r>
            <a:r>
              <a:rPr lang="en-US" sz="1600" i="1" dirty="0">
                <a:latin typeface="Times New Roman" pitchFamily="18" charset="0"/>
                <a:ea typeface="Cambria Math"/>
                <a:cs typeface="Times New Roman" pitchFamily="18" charset="0"/>
              </a:rPr>
              <a:t>n P</a:t>
            </a:r>
            <a:r>
              <a:rPr lang="en-US" sz="1600" dirty="0">
                <a:latin typeface="Times New Roman" pitchFamily="18" charset="0"/>
                <a:ea typeface="Cambria Math"/>
                <a:cs typeface="Times New Roman" pitchFamily="18" charset="0"/>
              </a:rPr>
              <a:t>(</a:t>
            </a:r>
            <a:r>
              <a:rPr lang="en-US" sz="1600" i="1" dirty="0">
                <a:latin typeface="Times New Roman" pitchFamily="18" charset="0"/>
                <a:ea typeface="Cambria Math"/>
                <a:cs typeface="Times New Roman" pitchFamily="18" charset="0"/>
              </a:rPr>
              <a:t>n</a:t>
            </a:r>
            <a:r>
              <a:rPr lang="en-US" sz="1600" dirty="0">
                <a:latin typeface="Times New Roman" pitchFamily="18" charset="0"/>
                <a:ea typeface="Cambria Math"/>
                <a:cs typeface="Times New Roman" pitchFamily="18" charset="0"/>
              </a:rPr>
              <a:t>),</a:t>
            </a:r>
            <a:r>
              <a:rPr lang="en-US" sz="1600" dirty="0">
                <a:latin typeface="Times New Roman" pitchFamily="18" charset="0"/>
                <a:cs typeface="Times New Roman" pitchFamily="18" charset="0"/>
                <a:sym typeface="Wingdings" pitchFamily="2" charset="2"/>
              </a:rPr>
              <a:t> </a:t>
            </a:r>
            <a:endParaRPr sz="1600" dirty="0">
              <a:latin typeface="Times New Roman" pitchFamily="18" charset="0"/>
              <a:cs typeface="Times New Roman" pitchFamily="18" charset="0"/>
            </a:endParaRPr>
          </a:p>
          <a:p>
            <a:pPr fontAlgn="base">
              <a:spcBef>
                <a:spcPts val="900"/>
              </a:spcBef>
              <a:spcAft>
                <a:spcPct val="0"/>
              </a:spcAft>
              <a:buNone/>
            </a:pPr>
            <a:r>
              <a:rPr sz="1600" dirty="0">
                <a:latin typeface="Times New Roman" pitchFamily="18" charset="0"/>
                <a:cs typeface="Times New Roman" pitchFamily="18" charset="0"/>
              </a:rPr>
              <a:t>	where the domain is the set of positive integers.</a:t>
            </a:r>
          </a:p>
          <a:p>
            <a:pPr lvl="1" fontAlgn="base">
              <a:spcBef>
                <a:spcPts val="900"/>
              </a:spcBef>
              <a:spcAft>
                <a:spcPct val="0"/>
              </a:spcAft>
            </a:pPr>
            <a:r>
              <a:rPr sz="1600" dirty="0">
                <a:latin typeface="Times New Roman" pitchFamily="18" charset="0"/>
                <a:cs typeface="Times New Roman" pitchFamily="18" charset="0"/>
              </a:rPr>
              <a:t>In a proof by mathematical induction, we don’t assume that P(k) is true for all positive integers! We show that if we assume that P(k) is true, then </a:t>
            </a:r>
            <a:r>
              <a:rPr sz="1600" dirty="0">
                <a:latin typeface="Times New Roman" pitchFamily="18" charset="0"/>
                <a:cs typeface="Times New Roman" pitchFamily="18" charset="0"/>
                <a:sym typeface="Wingdings" pitchFamily="2" charset="2"/>
              </a:rPr>
              <a:t>P(k + 1) must also be true. </a:t>
            </a:r>
          </a:p>
          <a:p>
            <a:pPr lvl="1" fontAlgn="base">
              <a:spcBef>
                <a:spcPts val="900"/>
              </a:spcBef>
              <a:spcAft>
                <a:spcPct val="0"/>
              </a:spcAft>
            </a:pPr>
            <a:r>
              <a:rPr sz="1600" dirty="0">
                <a:latin typeface="Times New Roman" pitchFamily="18" charset="0"/>
                <a:cs typeface="Times New Roman" pitchFamily="18" charset="0"/>
                <a:sym typeface="Wingdings" pitchFamily="2" charset="2"/>
              </a:rPr>
              <a:t>Proofs by mathematical induction do not always start at the integer 1. In such a case, the basis step begins at a starting point b where b is an integer. </a:t>
            </a:r>
          </a:p>
          <a:p>
            <a:pPr lvl="1" fontAlgn="base">
              <a:spcBef>
                <a:spcPts val="900"/>
              </a:spcBef>
              <a:spcAft>
                <a:spcPct val="0"/>
              </a:spcAft>
            </a:pPr>
            <a:r>
              <a:rPr sz="1600" dirty="0">
                <a:latin typeface="Times New Roman" pitchFamily="18" charset="0"/>
                <a:ea typeface="Cambria Math" pitchFamily="18" charset="0"/>
                <a:cs typeface="Times New Roman" pitchFamily="18" charset="0"/>
                <a:sym typeface="Wingdings" pitchFamily="2" charset="2"/>
              </a:rPr>
              <a:t>Mathematical induction is valid because of the well ordering property</a:t>
            </a:r>
            <a:endParaRPr sz="1600" dirty="0">
              <a:latin typeface="Times New Roman" pitchFamily="18" charset="0"/>
              <a:cs typeface="Times New Roman" pitchFamily="18" charset="0"/>
              <a:sym typeface="Wingdings" pitchFamily="2"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8" name="Title 1"/>
          <p:cNvSpPr txBox="1">
            <a:spLocks noGrp="1"/>
          </p:cNvSpPr>
          <p:nvPr>
            <p:ph type="title"/>
          </p:nvPr>
        </p:nvSpPr>
        <p:spPr>
          <a:xfrm>
            <a:off x="1295400" y="0"/>
            <a:ext cx="7848600" cy="59055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Pigeonhole Principle(</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142976" y="642925"/>
            <a:ext cx="7072362" cy="4069556"/>
          </a:xfrm>
        </p:spPr>
        <p:txBody>
          <a:bodyPr>
            <a:noAutofit/>
          </a:bodyPr>
          <a:lstStyle/>
          <a:p>
            <a:r>
              <a:rPr lang="en-US" sz="1400" dirty="0">
                <a:latin typeface="Times New Roman" pitchFamily="18" charset="0"/>
                <a:cs typeface="Times New Roman" pitchFamily="18" charset="0"/>
              </a:rPr>
              <a:t>The Pigeonhole Principle says that if you have more pigeons than pigeonholes, then at least one pigeonhole will get two pigeons.</a:t>
            </a:r>
          </a:p>
          <a:p>
            <a:r>
              <a:rPr lang="en-US" sz="1400" dirty="0">
                <a:latin typeface="Times New Roman" pitchFamily="18" charset="0"/>
                <a:cs typeface="Times New Roman" pitchFamily="18" charset="0"/>
              </a:rPr>
              <a:t>If you have a function from a finite set to a smaller finite set, then the function cannot be one-to-one; in other words, there must be at least two elements in the domain with the same image in the </a:t>
            </a:r>
            <a:r>
              <a:rPr lang="en-US" sz="1400" dirty="0" err="1">
                <a:latin typeface="Times New Roman" pitchFamily="18" charset="0"/>
                <a:cs typeface="Times New Roman" pitchFamily="18" charset="0"/>
              </a:rPr>
              <a:t>codomain</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Theorem :Pigeonhole Principle</a:t>
            </a:r>
          </a:p>
          <a:p>
            <a:r>
              <a:rPr lang="en-US" sz="1400" dirty="0">
                <a:latin typeface="Times New Roman" pitchFamily="18" charset="0"/>
                <a:cs typeface="Times New Roman" pitchFamily="18" charset="0"/>
              </a:rPr>
              <a:t>If f:X→Y .where X and Y are finite sets with |X|&gt;|Y|, then f is not one-to-one.</a:t>
            </a:r>
          </a:p>
        </p:txBody>
      </p:sp>
      <p:pic>
        <p:nvPicPr>
          <p:cNvPr id="10" name="Picture 2"/>
          <p:cNvPicPr>
            <a:picLocks noChangeAspect="1" noChangeArrowheads="1"/>
          </p:cNvPicPr>
          <p:nvPr/>
        </p:nvPicPr>
        <p:blipFill>
          <a:blip r:embed="rId2" cstate="print"/>
          <a:srcRect l="7687" t="37109" r="56992" b="23828"/>
          <a:stretch>
            <a:fillRect/>
          </a:stretch>
        </p:blipFill>
        <p:spPr bwMode="auto">
          <a:xfrm>
            <a:off x="2857488" y="1875230"/>
            <a:ext cx="3446852"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Bottom)">
                                      <p:cBhvr>
                                        <p:cTn id="7" dur="500"/>
                                        <p:tgtEl>
                                          <p:spTgt spid="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slide(fromBottom)">
                                      <p:cBhvr>
                                        <p:cTn id="10" dur="500"/>
                                        <p:tgtEl>
                                          <p:spTgt spid="9">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animEffect transition="in" filter="slide(fromBottom)">
                                      <p:cBhvr>
                                        <p:cTn id="13" dur="500"/>
                                        <p:tgtEl>
                                          <p:spTgt spid="9">
                                            <p:txEl>
                                              <p:pRg st="11" end="11"/>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9">
                                            <p:txEl>
                                              <p:pRg st="12" end="12"/>
                                            </p:txEl>
                                          </p:spTgt>
                                        </p:tgtEl>
                                        <p:attrNameLst>
                                          <p:attrName>style.visibility</p:attrName>
                                        </p:attrNameLst>
                                      </p:cBhvr>
                                      <p:to>
                                        <p:strVal val="visible"/>
                                      </p:to>
                                    </p:set>
                                    <p:animEffect transition="in" filter="slide(fromBottom)">
                                      <p:cBhvr>
                                        <p:cTn id="16"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noGrp="1"/>
          </p:cNvSpPr>
          <p:nvPr>
            <p:ph type="title"/>
          </p:nvPr>
        </p:nvSpPr>
        <p:spPr>
          <a:xfrm>
            <a:off x="1219200" y="-19050"/>
            <a:ext cx="7848600" cy="5333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Pigeonhole Principle Problem(</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p:cNvPicPr>
            <a:picLocks noGrp="1" noChangeAspect="1" noChangeArrowheads="1"/>
          </p:cNvPicPr>
          <p:nvPr>
            <p:ph idx="1"/>
          </p:nvPr>
        </p:nvPicPr>
        <p:blipFill>
          <a:blip r:embed="rId2" cstate="print"/>
          <a:srcRect l="43338" t="42510" r="22612" b="20626"/>
          <a:stretch>
            <a:fillRect/>
          </a:stretch>
        </p:blipFill>
        <p:spPr bwMode="auto">
          <a:xfrm>
            <a:off x="1143001" y="742950"/>
            <a:ext cx="7018760" cy="3962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554098-183B-4601-AFDF-2EAFB5DBD13C}" type="datetime1">
              <a:rPr lang="en-US" smtClean="0"/>
              <a:pPr/>
              <a:t>1/17/24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dirty="0"/>
              <a:t>Aditya Narayan Singh       Discrete Structures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sz="2400" dirty="0"/>
          </a:p>
        </p:txBody>
      </p:sp>
      <p:sp>
        <p:nvSpPr>
          <p:cNvPr id="9" name="Content Placeholder 8"/>
          <p:cNvSpPr>
            <a:spLocks noGrp="1"/>
          </p:cNvSpPr>
          <p:nvPr>
            <p:ph idx="1"/>
          </p:nvPr>
        </p:nvSpPr>
        <p:spPr>
          <a:xfrm>
            <a:off x="2400300" y="1422884"/>
            <a:ext cx="4393437" cy="830997"/>
          </a:xfrm>
          <a:prstGeom prst="rect">
            <a:avLst/>
          </a:prstGeom>
          <a:noFill/>
        </p:spPr>
        <p:txBody>
          <a:bodyPr wrap="square" lIns="68580" tIns="34290" rIns="68580" bIns="34290">
            <a:spAutoFit/>
          </a:bodyPr>
          <a:lstStyle/>
          <a:p>
            <a:pPr algn="ctr">
              <a:buNone/>
            </a:pPr>
            <a:r>
              <a:rPr lang="en-US" sz="5000" b="1" dirty="0">
                <a:ln w="10541" cmpd="sng">
                  <a:solidFill>
                    <a:schemeClr val="accent1">
                      <a:shade val="88000"/>
                      <a:satMod val="110000"/>
                    </a:schemeClr>
                  </a:solidFill>
                  <a:prstDash val="solid"/>
                </a:ln>
                <a:solidFill>
                  <a:srgbClr val="00B05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4882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noGrp="1"/>
          </p:cNvSpPr>
          <p:nvPr>
            <p:ph type="title"/>
          </p:nvPr>
        </p:nvSpPr>
        <p:spPr>
          <a:xfrm>
            <a:off x="1143000" y="-19050"/>
            <a:ext cx="8001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000" dirty="0">
                <a:latin typeface="Times New Roman" panose="02020603050405020304" pitchFamily="18" charset="0"/>
                <a:cs typeface="Times New Roman" panose="02020603050405020304" pitchFamily="18" charset="0"/>
              </a:rPr>
              <a:t>How Mathematical Induction Works </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CO5</a:t>
            </a:r>
            <a:r>
              <a:rPr lang="en-IN" sz="2000"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62000" y="847963"/>
            <a:ext cx="5981676" cy="3108543"/>
          </a:xfrm>
          <a:prstGeom prst="rect">
            <a:avLst/>
          </a:prstGeom>
          <a:noFill/>
        </p:spPr>
        <p:txBody>
          <a:bodyPr wrap="square" lIns="68580" tIns="34290" rIns="68580" bIns="34290" rtlCol="0">
            <a:spAutoFit/>
          </a:bodyPr>
          <a:lstStyle/>
          <a:p>
            <a:pPr marL="205740" indent="-205740">
              <a:spcBef>
                <a:spcPts val="900"/>
              </a:spcBef>
              <a:buClr>
                <a:schemeClr val="accent3"/>
              </a:buClr>
              <a:buSzPct val="95000"/>
            </a:pPr>
            <a:r>
              <a:rPr lang="en-US" altLang="zh-CN" sz="1600" dirty="0">
                <a:latin typeface="Times New Roman" panose="02020603050405020304" pitchFamily="18" charset="0"/>
                <a:cs typeface="Times New Roman" panose="02020603050405020304" pitchFamily="18" charset="0"/>
              </a:rPr>
              <a:t>Consider  an infinite sequence  of dominoes, labeled 1,2,3, …, where each domino is standing.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Let P(n) be the proposition that the n</a:t>
            </a:r>
            <a:r>
              <a:rPr lang="en-US" altLang="zh-CN" sz="1600" baseline="30000" dirty="0">
                <a:latin typeface="Times New Roman" panose="02020603050405020304" pitchFamily="18" charset="0"/>
                <a:cs typeface="Times New Roman" panose="02020603050405020304" pitchFamily="18" charset="0"/>
                <a:sym typeface="Wingdings" pitchFamily="2" charset="2"/>
              </a:rPr>
              <a:t>th</a:t>
            </a:r>
            <a:r>
              <a:rPr lang="en-US" altLang="zh-CN" sz="1600" dirty="0">
                <a:latin typeface="Times New Roman" panose="02020603050405020304" pitchFamily="18" charset="0"/>
                <a:cs typeface="Times New Roman" panose="02020603050405020304" pitchFamily="18" charset="0"/>
                <a:sym typeface="Wingdings" pitchFamily="2" charset="2"/>
              </a:rPr>
              <a:t> domino is knocked over.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know that the first domino is knocked down, i.e., P(1) is true.</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We also know that  if  whenever the </a:t>
            </a:r>
            <a:r>
              <a:rPr lang="en-US" altLang="zh-CN" sz="1600" dirty="0" err="1">
                <a:latin typeface="Times New Roman" panose="02020603050405020304" pitchFamily="18" charset="0"/>
                <a:cs typeface="Times New Roman" panose="02020603050405020304" pitchFamily="18" charset="0"/>
                <a:sym typeface="Wingdings" pitchFamily="2" charset="2"/>
              </a:rPr>
              <a:t>k</a:t>
            </a:r>
            <a:r>
              <a:rPr lang="en-US" altLang="zh-CN" sz="1600" baseline="30000" dirty="0" err="1">
                <a:latin typeface="Times New Roman" panose="02020603050405020304" pitchFamily="18" charset="0"/>
                <a:cs typeface="Times New Roman" panose="02020603050405020304" pitchFamily="18" charset="0"/>
                <a:sym typeface="Wingdings" pitchFamily="2" charset="2"/>
              </a:rPr>
              <a:t>th</a:t>
            </a:r>
            <a:r>
              <a:rPr lang="en-US" altLang="zh-CN" sz="1600" dirty="0">
                <a:latin typeface="Times New Roman" panose="02020603050405020304" pitchFamily="18" charset="0"/>
                <a:cs typeface="Times New Roman" panose="02020603050405020304" pitchFamily="18" charset="0"/>
                <a:sym typeface="Wingdings" pitchFamily="2" charset="2"/>
              </a:rPr>
              <a:t> domino is knocked over, it knocks over the (k + 1)</a:t>
            </a:r>
            <a:r>
              <a:rPr lang="en-US" altLang="zh-CN" sz="1600" baseline="30000" dirty="0" err="1">
                <a:latin typeface="Times New Roman" panose="02020603050405020304" pitchFamily="18" charset="0"/>
                <a:cs typeface="Times New Roman" panose="02020603050405020304" pitchFamily="18" charset="0"/>
                <a:sym typeface="Wingdings" pitchFamily="2" charset="2"/>
              </a:rPr>
              <a:t>st</a:t>
            </a:r>
            <a:r>
              <a:rPr lang="en-US" altLang="zh-CN" sz="1600" dirty="0">
                <a:latin typeface="Times New Roman" panose="02020603050405020304" pitchFamily="18" charset="0"/>
                <a:cs typeface="Times New Roman" panose="02020603050405020304" pitchFamily="18" charset="0"/>
                <a:sym typeface="Wingdings" pitchFamily="2" charset="2"/>
              </a:rPr>
              <a:t> domino, </a:t>
            </a:r>
            <a:r>
              <a:rPr lang="en-US" altLang="zh-CN" sz="1600" dirty="0" err="1">
                <a:latin typeface="Times New Roman" panose="02020603050405020304" pitchFamily="18" charset="0"/>
                <a:cs typeface="Times New Roman" panose="02020603050405020304" pitchFamily="18" charset="0"/>
                <a:sym typeface="Wingdings" pitchFamily="2" charset="2"/>
              </a:rPr>
              <a:t>i.e</a:t>
            </a:r>
            <a:r>
              <a:rPr lang="en-US" altLang="zh-CN" sz="1600" dirty="0">
                <a:latin typeface="Times New Roman" panose="02020603050405020304" pitchFamily="18" charset="0"/>
                <a:cs typeface="Times New Roman" panose="02020603050405020304" pitchFamily="18" charset="0"/>
                <a:sym typeface="Wingdings" pitchFamily="2" charset="2"/>
              </a:rPr>
              <a:t>, P(k) → P(k + 1) is true for all positive integers k.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Hence, all dominos are knocked over.</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P(n) is true for all positive integers n.</a:t>
            </a:r>
          </a:p>
          <a:p>
            <a:endParaRPr lang="en-US" sz="1600" dirty="0">
              <a:latin typeface="Times New Roman" panose="02020603050405020304" pitchFamily="18" charset="0"/>
              <a:cs typeface="Times New Roman" panose="02020603050405020304" pitchFamily="18" charset="0"/>
            </a:endParaRPr>
          </a:p>
        </p:txBody>
      </p:sp>
      <p:pic>
        <p:nvPicPr>
          <p:cNvPr id="10" name="Content Placeholder 3" descr="0403.jpg"/>
          <p:cNvPicPr>
            <a:picLocks noGrp="1" noChangeAspect="1"/>
          </p:cNvPicPr>
          <p:nvPr>
            <p:ph idx="1"/>
          </p:nvPr>
        </p:nvPicPr>
        <p:blipFill>
          <a:blip r:embed="rId3" cstate="print"/>
          <a:stretch>
            <a:fillRect/>
          </a:stretch>
        </p:blipFill>
        <p:spPr>
          <a:xfrm>
            <a:off x="6820828" y="876300"/>
            <a:ext cx="1713572" cy="29146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Examples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0" indent="0" fontAlgn="base">
              <a:spcBef>
                <a:spcPts val="450"/>
              </a:spcBef>
              <a:spcAft>
                <a:spcPct val="0"/>
              </a:spcAft>
              <a:buNone/>
            </a:pPr>
            <a:r>
              <a:rPr sz="1600" b="1" dirty="0">
                <a:latin typeface="+mj-lt"/>
                <a:cs typeface="Times New Roman" pitchFamily="18" charset="0"/>
              </a:rPr>
              <a:t>Example</a:t>
            </a:r>
            <a:r>
              <a:rPr lang="en-US" sz="1600" b="1" dirty="0">
                <a:latin typeface="+mj-lt"/>
                <a:cs typeface="Times New Roman" pitchFamily="18" charset="0"/>
              </a:rPr>
              <a:t> 1</a:t>
            </a:r>
            <a:r>
              <a:rPr sz="1600" b="1" dirty="0">
                <a:latin typeface="+mj-lt"/>
                <a:cs typeface="Times New Roman" pitchFamily="18" charset="0"/>
              </a:rPr>
              <a:t>: </a:t>
            </a:r>
            <a:r>
              <a:rPr sz="1600" dirty="0">
                <a:latin typeface="+mj-lt"/>
                <a:cs typeface="Times New Roman" pitchFamily="18" charset="0"/>
              </a:rPr>
              <a:t>Show that: </a:t>
            </a:r>
            <a:r>
              <a:rPr lang="en-IN" sz="1600" dirty="0">
                <a:latin typeface="+mj-lt"/>
              </a:rPr>
              <a:t>For every positive integer n,</a:t>
            </a:r>
            <a:r>
              <a:rPr sz="1600" dirty="0">
                <a:latin typeface="+mj-lt"/>
                <a:cs typeface="Times New Roman" pitchFamily="18" charset="0"/>
              </a:rPr>
              <a:t> </a:t>
            </a:r>
            <a:endParaRPr lang="en-US" sz="1600" dirty="0">
              <a:latin typeface="+mj-lt"/>
              <a:cs typeface="Times New Roman" pitchFamily="18" charset="0"/>
            </a:endParaRPr>
          </a:p>
          <a:p>
            <a:pPr marL="0" indent="0" fontAlgn="base">
              <a:spcBef>
                <a:spcPts val="450"/>
              </a:spcBef>
              <a:spcAft>
                <a:spcPct val="0"/>
              </a:spcAft>
              <a:buNone/>
            </a:pPr>
            <a:r>
              <a:rPr lang="en-IN" sz="1600" dirty="0">
                <a:latin typeface="+mj-lt"/>
              </a:rPr>
              <a:t>1 + 2 +···+ n = n(n + 1)/ 2 </a:t>
            </a:r>
            <a:endParaRPr lang="en-US" sz="1600" dirty="0">
              <a:latin typeface="+mj-lt"/>
              <a:cs typeface="Times New Roman" pitchFamily="18" charset="0"/>
            </a:endParaRPr>
          </a:p>
          <a:p>
            <a:pPr marL="0" indent="0" fontAlgn="base">
              <a:spcBef>
                <a:spcPts val="450"/>
              </a:spcBef>
              <a:spcAft>
                <a:spcPct val="0"/>
              </a:spcAft>
              <a:buNone/>
            </a:pPr>
            <a:r>
              <a:rPr sz="1600" b="1" dirty="0">
                <a:latin typeface="+mj-lt"/>
                <a:cs typeface="Times New Roman" pitchFamily="18" charset="0"/>
              </a:rPr>
              <a:t>Solution:</a:t>
            </a:r>
          </a:p>
          <a:p>
            <a:pPr lvl="1" fontAlgn="base">
              <a:spcBef>
                <a:spcPts val="450"/>
              </a:spcBef>
              <a:spcAft>
                <a:spcPct val="0"/>
              </a:spcAft>
              <a:buFont typeface="Courier New" pitchFamily="49" charset="0"/>
              <a:buChar char="o"/>
            </a:pPr>
            <a:r>
              <a:rPr sz="1600" dirty="0">
                <a:latin typeface="+mj-lt"/>
                <a:cs typeface="Times New Roman" pitchFamily="18" charset="0"/>
              </a:rPr>
              <a:t>BASIS STEP: P(1) is true since 1(1 + 1)/2 = 1.</a:t>
            </a:r>
          </a:p>
          <a:p>
            <a:pPr lvl="1" fontAlgn="base">
              <a:spcBef>
                <a:spcPts val="450"/>
              </a:spcBef>
              <a:spcAft>
                <a:spcPct val="0"/>
              </a:spcAft>
              <a:buFont typeface="Courier New" pitchFamily="49" charset="0"/>
              <a:buChar char="o"/>
            </a:pPr>
            <a:r>
              <a:rPr sz="1600" dirty="0">
                <a:latin typeface="+mj-lt"/>
                <a:cs typeface="Times New Roman" pitchFamily="18" charset="0"/>
              </a:rPr>
              <a:t>INDUCTIVE STEP: Assume true for P(</a:t>
            </a:r>
            <a:r>
              <a:rPr lang="en-US" sz="1600" dirty="0">
                <a:latin typeface="+mj-lt"/>
                <a:cs typeface="Times New Roman" pitchFamily="18" charset="0"/>
              </a:rPr>
              <a:t>k</a:t>
            </a:r>
            <a:r>
              <a:rPr sz="1600" dirty="0">
                <a:latin typeface="+mj-lt"/>
                <a:cs typeface="Times New Roman" pitchFamily="18" charset="0"/>
              </a:rPr>
              <a:t>).</a:t>
            </a: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r>
              <a:rPr lang="en-IN" sz="1600" dirty="0">
                <a:latin typeface="+mj-lt"/>
              </a:rPr>
              <a:t>1 + 2 +···+ k = k(k + 1)/ 2 ---- (</a:t>
            </a:r>
            <a:r>
              <a:rPr lang="en-IN" sz="1600" dirty="0" err="1">
                <a:latin typeface="+mj-lt"/>
              </a:rPr>
              <a:t>i</a:t>
            </a:r>
            <a:r>
              <a:rPr lang="en-IN" sz="1600" dirty="0">
                <a:latin typeface="+mj-lt"/>
              </a:rPr>
              <a:t>) (inductive hypothesis) </a:t>
            </a:r>
            <a:endParaRPr lang="en-IN" sz="1600" dirty="0">
              <a:latin typeface="+mj-lt"/>
              <a:cs typeface="Times New Roman" pitchFamily="18" charset="0"/>
            </a:endParaRPr>
          </a:p>
          <a:p>
            <a:pPr lvl="1" fontAlgn="base">
              <a:spcBef>
                <a:spcPts val="450"/>
              </a:spcBef>
              <a:spcAft>
                <a:spcPct val="0"/>
              </a:spcAft>
              <a:buFont typeface="Courier New" pitchFamily="49" charset="0"/>
              <a:buChar char="o"/>
            </a:pPr>
            <a:r>
              <a:rPr lang="en-IN" sz="1600" dirty="0">
                <a:latin typeface="+mj-lt"/>
              </a:rPr>
              <a:t>Our goal is to show that: </a:t>
            </a:r>
          </a:p>
          <a:p>
            <a:pPr lvl="1" fontAlgn="base">
              <a:spcBef>
                <a:spcPts val="450"/>
              </a:spcBef>
              <a:spcAft>
                <a:spcPct val="0"/>
              </a:spcAft>
              <a:buFont typeface="Courier New" pitchFamily="49" charset="0"/>
              <a:buChar char="o"/>
            </a:pPr>
            <a:r>
              <a:rPr lang="en-IN" sz="1600" dirty="0">
                <a:latin typeface="+mj-lt"/>
              </a:rPr>
              <a:t>1 + 2 +···+ k + (k + 1) = [k + 1]([k + 1] + 1)/ 2 i.e. 1 + 2 +···+ k + (k + 1) = (k + 1)(k + 2) /2 </a:t>
            </a:r>
            <a:endParaRPr sz="1600" dirty="0">
              <a:latin typeface="+mj-lt"/>
              <a:cs typeface="Times New Roman" pitchFamily="18" charset="0"/>
            </a:endParaRPr>
          </a:p>
          <a:p>
            <a:pPr marL="685800" lvl="2" indent="0" fontAlgn="base">
              <a:spcBef>
                <a:spcPts val="450"/>
              </a:spcBef>
              <a:spcAft>
                <a:spcPct val="0"/>
              </a:spcAft>
              <a:buNone/>
            </a:pPr>
            <a:r>
              <a:rPr lang="en-IN" sz="1600" dirty="0">
                <a:latin typeface="+mj-lt"/>
              </a:rPr>
              <a:t>Add k + 1 both sides to equation (</a:t>
            </a:r>
            <a:r>
              <a:rPr lang="en-IN" sz="1600" dirty="0" err="1">
                <a:latin typeface="+mj-lt"/>
              </a:rPr>
              <a:t>i</a:t>
            </a:r>
            <a:r>
              <a:rPr lang="en-IN" sz="1600" dirty="0">
                <a:latin typeface="+mj-lt"/>
              </a:rPr>
              <a:t>), we get,</a:t>
            </a:r>
          </a:p>
          <a:p>
            <a:pPr marL="685800" lvl="2" indent="0" fontAlgn="base">
              <a:spcBef>
                <a:spcPts val="450"/>
              </a:spcBef>
              <a:spcAft>
                <a:spcPct val="0"/>
              </a:spcAft>
              <a:buNone/>
            </a:pPr>
            <a:r>
              <a:rPr lang="en-IN" sz="1600" dirty="0">
                <a:latin typeface="+mj-lt"/>
              </a:rPr>
              <a:t>1 + 2 +···+ k + (k + 1) = k(k + 1)/ 2 + (k + 1) = k(k + 1) /2 + 2(k + 1) /2 = (k + 2)(k + 1) /2 </a:t>
            </a:r>
            <a:endParaRPr sz="1600" dirty="0">
              <a:latin typeface="+mj-lt"/>
              <a:cs typeface="Times New Roman" pitchFamily="18" charset="0"/>
            </a:endParaRPr>
          </a:p>
          <a:p>
            <a:pPr lvl="1" fontAlgn="base">
              <a:spcBef>
                <a:spcPts val="450"/>
              </a:spcBef>
              <a:spcAft>
                <a:spcPct val="0"/>
              </a:spcAft>
              <a:buFont typeface="Courier New" pitchFamily="49" charset="0"/>
              <a:buChar char="o"/>
            </a:pPr>
            <a:r>
              <a:rPr sz="1600" dirty="0">
                <a:latin typeface="+mj-lt"/>
                <a:cs typeface="Times New Roman" pitchFamily="18" charset="0"/>
                <a:sym typeface="Wingdings" pitchFamily="2" charset="2"/>
              </a:rPr>
              <a:t>H</a:t>
            </a:r>
            <a:r>
              <a:rPr lang="en-US" sz="1600" dirty="0">
                <a:latin typeface="+mj-lt"/>
                <a:cs typeface="Times New Roman" pitchFamily="18" charset="0"/>
                <a:sym typeface="Wingdings" pitchFamily="2" charset="2"/>
              </a:rPr>
              <a:t>e</a:t>
            </a:r>
            <a:r>
              <a:rPr sz="1600" dirty="0">
                <a:latin typeface="+mj-lt"/>
                <a:cs typeface="Times New Roman" pitchFamily="18" charset="0"/>
                <a:sym typeface="Wingdings" pitchFamily="2" charset="2"/>
              </a:rPr>
              <a:t>nce, we have shown that P(</a:t>
            </a:r>
            <a:r>
              <a:rPr lang="en-US" sz="1600" dirty="0">
                <a:latin typeface="+mj-lt"/>
                <a:cs typeface="Times New Roman" pitchFamily="18" charset="0"/>
                <a:sym typeface="Wingdings" pitchFamily="2" charset="2"/>
              </a:rPr>
              <a:t>k</a:t>
            </a:r>
            <a:r>
              <a:rPr sz="1600" dirty="0">
                <a:latin typeface="+mj-lt"/>
                <a:cs typeface="Times New Roman" pitchFamily="18" charset="0"/>
                <a:sym typeface="Wingdings" pitchFamily="2" charset="2"/>
              </a:rPr>
              <a:t> + 1) follows from P(</a:t>
            </a:r>
            <a:r>
              <a:rPr lang="en-US" sz="1600" dirty="0">
                <a:latin typeface="+mj-lt"/>
                <a:cs typeface="Times New Roman" pitchFamily="18" charset="0"/>
                <a:sym typeface="Wingdings" pitchFamily="2" charset="2"/>
              </a:rPr>
              <a:t>k</a:t>
            </a:r>
            <a:r>
              <a:rPr sz="1600" dirty="0">
                <a:latin typeface="+mj-lt"/>
                <a:cs typeface="Times New Roman" pitchFamily="18" charset="0"/>
                <a:sym typeface="Wingdings" pitchFamily="2" charset="2"/>
              </a:rPr>
              <a:t>). </a:t>
            </a:r>
            <a:endParaRPr lang="en-US" sz="1600" dirty="0">
              <a:latin typeface="+mj-lt"/>
              <a:cs typeface="Times New Roman" pitchFamily="18" charset="0"/>
              <a:sym typeface="Wingdings" pitchFamily="2" charset="2"/>
            </a:endParaRPr>
          </a:p>
          <a:p>
            <a:pPr lvl="1" fontAlgn="base">
              <a:spcBef>
                <a:spcPts val="450"/>
              </a:spcBef>
              <a:spcAft>
                <a:spcPct val="0"/>
              </a:spcAft>
              <a:buFont typeface="Courier New" pitchFamily="49" charset="0"/>
              <a:buChar char="o"/>
            </a:pPr>
            <a:r>
              <a:rPr sz="1600" dirty="0">
                <a:latin typeface="+mj-lt"/>
                <a:cs typeface="Times New Roman" pitchFamily="18" charset="0"/>
                <a:sym typeface="Wingdings" pitchFamily="2" charset="2"/>
              </a:rPr>
              <a:t>Therefore </a:t>
            </a:r>
            <a:r>
              <a:rPr sz="1600" dirty="0">
                <a:latin typeface="+mj-lt"/>
                <a:cs typeface="Times New Roman" pitchFamily="18" charset="0"/>
              </a:rPr>
              <a:t>the sum of the first n positive integers is</a:t>
            </a:r>
            <a:r>
              <a:rPr lang="en-US" sz="1600" dirty="0">
                <a:latin typeface="+mj-lt"/>
                <a:cs typeface="Times New Roman" pitchFamily="18" charset="0"/>
              </a:rPr>
              <a:t> </a:t>
            </a:r>
            <a:r>
              <a:rPr lang="en-IN" sz="1600" dirty="0">
                <a:latin typeface="+mj-lt"/>
              </a:rPr>
              <a:t>n(n + 1)/ 2 .</a:t>
            </a: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lide(fromBottom)">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slide(fromBottom)">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slide(fromBottom)">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slide(fromBottom)">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slide(fromBottom)">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slide(fromBottom)">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slide(fromBottom)">
                                      <p:cBhvr>
                                        <p:cTn id="37" dur="500"/>
                                        <p:tgtEl>
                                          <p:spTgt spid="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9">
                                            <p:txEl>
                                              <p:pRg st="10" end="10"/>
                                            </p:txEl>
                                          </p:spTgt>
                                        </p:tgtEl>
                                        <p:attrNameLst>
                                          <p:attrName>style.visibility</p:attrName>
                                        </p:attrNameLst>
                                      </p:cBhvr>
                                      <p:to>
                                        <p:strVal val="visible"/>
                                      </p:to>
                                    </p:set>
                                    <p:animEffect transition="in" filter="slide(fromBottom)">
                                      <p:cBhvr>
                                        <p:cTn id="42" dur="500"/>
                                        <p:tgtEl>
                                          <p:spTgt spid="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Effect transition="in" filter="slide(fromBottom)">
                                      <p:cBhvr>
                                        <p:cTn id="47"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Examples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0" indent="0" fontAlgn="base">
              <a:spcBef>
                <a:spcPts val="450"/>
              </a:spcBef>
              <a:spcAft>
                <a:spcPct val="0"/>
              </a:spcAft>
              <a:buNone/>
            </a:pPr>
            <a:r>
              <a:rPr sz="2400" b="1" dirty="0">
                <a:latin typeface="+mj-lt"/>
                <a:cs typeface="Times New Roman" pitchFamily="18" charset="0"/>
              </a:rPr>
              <a:t>Example</a:t>
            </a:r>
            <a:r>
              <a:rPr lang="en-US" sz="2400" b="1" dirty="0">
                <a:latin typeface="+mj-lt"/>
                <a:cs typeface="Times New Roman" pitchFamily="18" charset="0"/>
              </a:rPr>
              <a:t> 2</a:t>
            </a:r>
            <a:r>
              <a:rPr sz="2400" b="1" dirty="0">
                <a:latin typeface="+mj-lt"/>
                <a:cs typeface="Times New Roman" pitchFamily="18" charset="0"/>
              </a:rPr>
              <a:t>: </a:t>
            </a:r>
            <a:r>
              <a:rPr lang="en-US" sz="2400" dirty="0">
                <a:latin typeface="+mj-lt"/>
                <a:cs typeface="Times New Roman" pitchFamily="18" charset="0"/>
              </a:rPr>
              <a:t>Using the principle of mathematical induction, prove that </a:t>
            </a:r>
            <a:r>
              <a:rPr lang="en-US" sz="2400" dirty="0"/>
              <a:t>7</a:t>
            </a:r>
            <a:r>
              <a:rPr lang="en-US" sz="2400" baseline="30000" dirty="0"/>
              <a:t>2n</a:t>
            </a:r>
            <a:r>
              <a:rPr lang="en-US" sz="2400" dirty="0"/>
              <a:t> + 2</a:t>
            </a:r>
            <a:r>
              <a:rPr lang="en-US" sz="2400" baseline="30000" dirty="0"/>
              <a:t>3n-3</a:t>
            </a:r>
            <a:r>
              <a:rPr lang="en-US" sz="2400" dirty="0"/>
              <a:t>. 3</a:t>
            </a:r>
            <a:r>
              <a:rPr lang="en-US" sz="2400" baseline="30000" dirty="0"/>
              <a:t>n-1</a:t>
            </a:r>
            <a:r>
              <a:rPr lang="en-US" sz="2400" dirty="0"/>
              <a:t> </a:t>
            </a:r>
            <a:r>
              <a:rPr lang="en-US" sz="2400" dirty="0">
                <a:latin typeface="+mj-lt"/>
                <a:cs typeface="Times New Roman" pitchFamily="18" charset="0"/>
              </a:rPr>
              <a:t>is divisible by 25 for all n ∈ </a:t>
            </a:r>
            <a:r>
              <a:rPr lang="en-US" sz="2400" dirty="0"/>
              <a:t>N.</a:t>
            </a:r>
            <a:r>
              <a:rPr lang="en-IN" sz="2400" dirty="0"/>
              <a:t> </a:t>
            </a:r>
            <a:endParaRPr lang="en-US" sz="2400" dirty="0">
              <a:latin typeface="+mj-lt"/>
              <a:cs typeface="Times New Roman" pitchFamily="18" charset="0"/>
            </a:endParaRPr>
          </a:p>
          <a:p>
            <a:pPr marL="0" indent="0" fontAlgn="base">
              <a:spcBef>
                <a:spcPts val="450"/>
              </a:spcBef>
              <a:spcAft>
                <a:spcPct val="0"/>
              </a:spcAft>
              <a:buNone/>
            </a:pPr>
            <a:r>
              <a:rPr sz="1600" b="1" dirty="0">
                <a:latin typeface="+mj-lt"/>
                <a:cs typeface="Times New Roman" pitchFamily="18" charset="0"/>
              </a:rPr>
              <a:t>Solution:</a:t>
            </a:r>
          </a:p>
          <a:p>
            <a:pPr lvl="1" fontAlgn="base">
              <a:spcBef>
                <a:spcPts val="450"/>
              </a:spcBef>
              <a:spcAft>
                <a:spcPct val="0"/>
              </a:spcAft>
              <a:buFont typeface="Courier New" pitchFamily="49" charset="0"/>
              <a:buChar char="o"/>
            </a:pPr>
            <a:r>
              <a:rPr sz="1600" dirty="0">
                <a:latin typeface="+mj-lt"/>
                <a:cs typeface="Times New Roman" pitchFamily="18" charset="0"/>
              </a:rPr>
              <a:t>BASIS STEP: P(1) </a:t>
            </a: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r>
              <a:rPr sz="1600" dirty="0">
                <a:latin typeface="+mj-lt"/>
                <a:cs typeface="Times New Roman" pitchFamily="18" charset="0"/>
              </a:rPr>
              <a:t>INDUCTIVE STEP: Assume true for P(</a:t>
            </a:r>
            <a:r>
              <a:rPr lang="en-US" sz="1600" dirty="0">
                <a:latin typeface="+mj-lt"/>
                <a:cs typeface="Times New Roman" pitchFamily="18" charset="0"/>
              </a:rPr>
              <a:t>k</a:t>
            </a:r>
            <a:r>
              <a:rPr sz="1600" dirty="0">
                <a:latin typeface="+mj-lt"/>
                <a:cs typeface="Times New Roman" pitchFamily="18" charset="0"/>
              </a:rPr>
              <a:t>).</a:t>
            </a: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8040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slide(fromBottom)">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slide(fromBottom)">
                                      <p:cBhvr>
                                        <p:cTn id="1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1/17/24</a:t>
            </a:fld>
            <a:endParaRPr lang="en-US"/>
          </a:p>
        </p:txBody>
      </p:sp>
      <p:sp>
        <p:nvSpPr>
          <p:cNvPr id="5" name="Footer Placeholder 4"/>
          <p:cNvSpPr>
            <a:spLocks noGrp="1"/>
          </p:cNvSpPr>
          <p:nvPr>
            <p:ph type="ftr" sz="quarter" idx="11"/>
          </p:nvPr>
        </p:nvSpPr>
        <p:spPr/>
        <p:txBody>
          <a:bodyPr/>
          <a:lstStyle/>
          <a:p>
            <a:r>
              <a:rPr lang="en-US" dirty="0"/>
              <a:t>Aditya Narayan Singh       Discrete Structures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CO5</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342900" lvl="1" indent="0" fontAlgn="base">
              <a:spcBef>
                <a:spcPts val="450"/>
              </a:spcBef>
              <a:spcAft>
                <a:spcPct val="0"/>
              </a:spcAft>
              <a:buNone/>
            </a:pPr>
            <a:endParaRPr lang="en-US" sz="1600" dirty="0">
              <a:latin typeface="+mj-lt"/>
              <a:cs typeface="Times New Roman" pitchFamily="18" charset="0"/>
            </a:endParaRPr>
          </a:p>
          <a:p>
            <a:pPr lvl="1" fontAlgn="base">
              <a:spcBef>
                <a:spcPts val="450"/>
              </a:spcBef>
              <a:spcAft>
                <a:spcPct val="0"/>
              </a:spcAft>
              <a:buFont typeface="Courier New" pitchFamily="49" charset="0"/>
              <a:buChar char="o"/>
            </a:pPr>
            <a:endParaRPr lang="en-US" sz="1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1B4D254-170C-074A-C8C5-6647A9F62A14}"/>
              </a:ext>
            </a:extLst>
          </p:cNvPr>
          <p:cNvSpPr txBox="1"/>
          <p:nvPr/>
        </p:nvSpPr>
        <p:spPr>
          <a:xfrm>
            <a:off x="990600" y="895350"/>
            <a:ext cx="7467600" cy="2400657"/>
          </a:xfrm>
          <a:prstGeom prst="rect">
            <a:avLst/>
          </a:prstGeom>
          <a:noFill/>
        </p:spPr>
        <p:txBody>
          <a:bodyPr wrap="square" rtlCol="0">
            <a:spAutoFit/>
          </a:bodyPr>
          <a:lstStyle/>
          <a:p>
            <a:r>
              <a:rPr lang="en-IN" sz="2400" b="1" dirty="0">
                <a:solidFill>
                  <a:srgbClr val="3333B2"/>
                </a:solidFill>
                <a:effectLst/>
                <a:latin typeface="CMSS12"/>
              </a:rPr>
              <a:t>Non-zero base case </a:t>
            </a:r>
            <a:endParaRPr lang="en-IN" sz="2400" b="1" dirty="0"/>
          </a:p>
          <a:p>
            <a:endParaRPr lang="en-IN" dirty="0">
              <a:latin typeface="CMSS10"/>
            </a:endParaRPr>
          </a:p>
          <a:p>
            <a:r>
              <a:rPr lang="en-IN" sz="1400" dirty="0">
                <a:effectLst/>
                <a:latin typeface="CMSS10"/>
              </a:rPr>
              <a:t>We may relax the requirement for the Base case to start from 0, to let it start from any </a:t>
            </a:r>
            <a:r>
              <a:rPr lang="en-IN" sz="1400" dirty="0">
                <a:effectLst/>
                <a:latin typeface="CMSSI10"/>
              </a:rPr>
              <a:t>a </a:t>
            </a:r>
            <a:r>
              <a:rPr lang="en-IN" sz="1400" dirty="0">
                <a:effectLst/>
                <a:latin typeface="CMSY10"/>
              </a:rPr>
              <a:t>∈ </a:t>
            </a:r>
            <a:r>
              <a:rPr lang="en-IN" sz="1400" dirty="0">
                <a:effectLst/>
                <a:latin typeface="MSBM10"/>
              </a:rPr>
              <a:t>Z</a:t>
            </a:r>
            <a:r>
              <a:rPr lang="en-IN" sz="1400" dirty="0">
                <a:effectLst/>
                <a:latin typeface="CMSS10"/>
              </a:rPr>
              <a:t>. </a:t>
            </a:r>
            <a:endParaRPr lang="en-IN" dirty="0">
              <a:effectLst/>
            </a:endParaRPr>
          </a:p>
          <a:p>
            <a:r>
              <a:rPr lang="en-IN" sz="1400" dirty="0">
                <a:effectLst/>
                <a:latin typeface="CMSS10"/>
              </a:rPr>
              <a:t>The Induction rule becomes: </a:t>
            </a:r>
            <a:endParaRPr lang="en-IN" dirty="0">
              <a:effectLst/>
            </a:endParaRPr>
          </a:p>
          <a:p>
            <a:r>
              <a:rPr lang="en-IN" sz="1400" dirty="0">
                <a:effectLst/>
                <a:latin typeface="CMSSI10"/>
              </a:rPr>
              <a:t>P</a:t>
            </a:r>
            <a:r>
              <a:rPr lang="en-IN" sz="1400" dirty="0">
                <a:effectLst/>
                <a:latin typeface="CMSS10"/>
              </a:rPr>
              <a:t>(</a:t>
            </a:r>
            <a:r>
              <a:rPr lang="en-IN" sz="1400" dirty="0">
                <a:effectLst/>
                <a:latin typeface="CMSSI10"/>
              </a:rPr>
              <a:t>a</a:t>
            </a:r>
            <a:r>
              <a:rPr lang="en-IN" sz="1400" dirty="0">
                <a:effectLst/>
                <a:latin typeface="CMSS10"/>
              </a:rPr>
              <a:t>)</a:t>
            </a:r>
            <a:br>
              <a:rPr lang="en-IN" sz="1400" dirty="0">
                <a:effectLst/>
                <a:latin typeface="CMSS10"/>
              </a:rPr>
            </a:br>
            <a:r>
              <a:rPr lang="en-IN" sz="1400" dirty="0">
                <a:effectLst/>
                <a:latin typeface="CMSY10"/>
              </a:rPr>
              <a:t>∀ </a:t>
            </a:r>
            <a:r>
              <a:rPr lang="en-IN" sz="1400" dirty="0">
                <a:effectLst/>
                <a:latin typeface="CMSS10"/>
              </a:rPr>
              <a:t>integers </a:t>
            </a:r>
            <a:r>
              <a:rPr lang="en-IN" sz="1400" dirty="0" err="1">
                <a:effectLst/>
                <a:latin typeface="CMSSI10"/>
              </a:rPr>
              <a:t>k</a:t>
            </a:r>
            <a:r>
              <a:rPr lang="en-IN" sz="1400" dirty="0" err="1">
                <a:effectLst/>
                <a:latin typeface="CMSY10"/>
              </a:rPr>
              <a:t>≥</a:t>
            </a:r>
            <a:r>
              <a:rPr lang="en-IN" sz="1400" dirty="0" err="1">
                <a:effectLst/>
                <a:latin typeface="CMSSI10"/>
              </a:rPr>
              <a:t>a</a:t>
            </a:r>
            <a:r>
              <a:rPr lang="en-IN" sz="1400" dirty="0">
                <a:effectLst/>
                <a:latin typeface="CMMI10"/>
              </a:rPr>
              <a:t>, </a:t>
            </a:r>
            <a:r>
              <a:rPr lang="en-IN" sz="1400" dirty="0">
                <a:effectLst/>
                <a:latin typeface="CMSSI10"/>
              </a:rPr>
              <a:t>P</a:t>
            </a:r>
            <a:r>
              <a:rPr lang="en-IN" sz="1400" dirty="0">
                <a:effectLst/>
                <a:latin typeface="CMSS10"/>
              </a:rPr>
              <a:t>(</a:t>
            </a:r>
            <a:r>
              <a:rPr lang="en-IN" sz="1400" dirty="0">
                <a:effectLst/>
                <a:latin typeface="CMSSI10"/>
              </a:rPr>
              <a:t>k</a:t>
            </a:r>
            <a:r>
              <a:rPr lang="en-IN" sz="1400" dirty="0">
                <a:effectLst/>
                <a:latin typeface="CMSS10"/>
              </a:rPr>
              <a:t>)</a:t>
            </a:r>
            <a:r>
              <a:rPr lang="en-IN" sz="1400" dirty="0">
                <a:effectLst/>
                <a:latin typeface="CMSY10"/>
              </a:rPr>
              <a:t>→</a:t>
            </a:r>
            <a:r>
              <a:rPr lang="en-IN" sz="1400" dirty="0">
                <a:effectLst/>
                <a:latin typeface="CMSSI10"/>
              </a:rPr>
              <a:t>P</a:t>
            </a:r>
            <a:r>
              <a:rPr lang="en-IN" sz="1400" dirty="0">
                <a:effectLst/>
                <a:latin typeface="CMSS10"/>
              </a:rPr>
              <a:t>(</a:t>
            </a:r>
            <a:r>
              <a:rPr lang="en-IN" sz="1400" dirty="0">
                <a:effectLst/>
                <a:latin typeface="CMSSI10"/>
              </a:rPr>
              <a:t>k</a:t>
            </a:r>
            <a:r>
              <a:rPr lang="en-IN" sz="1400" dirty="0">
                <a:effectLst/>
                <a:latin typeface="CMSS10"/>
              </a:rPr>
              <a:t>+1) </a:t>
            </a:r>
            <a:endParaRPr lang="en-IN" dirty="0">
              <a:effectLst/>
            </a:endParaRPr>
          </a:p>
          <a:p>
            <a:r>
              <a:rPr lang="en-IN" sz="1400" dirty="0">
                <a:effectLst/>
                <a:latin typeface="CMSY10"/>
              </a:rPr>
              <a:t>•∀ </a:t>
            </a:r>
            <a:r>
              <a:rPr lang="en-IN" sz="1400" dirty="0">
                <a:effectLst/>
                <a:latin typeface="CMSS10"/>
              </a:rPr>
              <a:t>integers </a:t>
            </a:r>
            <a:r>
              <a:rPr lang="en-IN" sz="1400" dirty="0" err="1">
                <a:effectLst/>
                <a:latin typeface="CMSSI10"/>
              </a:rPr>
              <a:t>n</a:t>
            </a:r>
            <a:r>
              <a:rPr lang="en-IN" sz="1400" dirty="0" err="1">
                <a:effectLst/>
                <a:latin typeface="CMSY10"/>
              </a:rPr>
              <a:t>≥</a:t>
            </a:r>
            <a:r>
              <a:rPr lang="en-IN" sz="1400" dirty="0" err="1">
                <a:effectLst/>
                <a:latin typeface="CMSSI10"/>
              </a:rPr>
              <a:t>a</a:t>
            </a:r>
            <a:r>
              <a:rPr lang="en-IN" sz="1400" dirty="0">
                <a:effectLst/>
                <a:latin typeface="CMMI10"/>
              </a:rPr>
              <a:t>, </a:t>
            </a:r>
            <a:r>
              <a:rPr lang="en-IN" sz="1400" dirty="0">
                <a:effectLst/>
                <a:latin typeface="CMSSI10"/>
              </a:rPr>
              <a:t>P</a:t>
            </a:r>
            <a:r>
              <a:rPr lang="en-IN" sz="1400" dirty="0">
                <a:effectLst/>
                <a:latin typeface="CMSS10"/>
              </a:rPr>
              <a:t>(</a:t>
            </a:r>
            <a:r>
              <a:rPr lang="en-IN" sz="1400" dirty="0">
                <a:effectLst/>
                <a:latin typeface="CMSSI10"/>
              </a:rPr>
              <a:t>n</a:t>
            </a:r>
            <a:r>
              <a:rPr lang="en-IN" sz="1400" dirty="0">
                <a:effectLst/>
                <a:latin typeface="CMSS10"/>
              </a:rPr>
              <a:t>) </a:t>
            </a:r>
          </a:p>
          <a:p>
            <a:endParaRPr lang="en-IN" dirty="0">
              <a:effectLst/>
            </a:endParaRPr>
          </a:p>
          <a:p>
            <a:r>
              <a:rPr lang="en-IN" sz="1400" dirty="0">
                <a:effectLst/>
                <a:latin typeface="CMSS10"/>
              </a:rPr>
              <a:t>Note that the conclusion says </a:t>
            </a:r>
            <a:r>
              <a:rPr lang="en-IN" sz="1400" dirty="0">
                <a:effectLst/>
                <a:latin typeface="CMSSI10"/>
              </a:rPr>
              <a:t>P</a:t>
            </a:r>
            <a:r>
              <a:rPr lang="en-IN" sz="1400" dirty="0">
                <a:effectLst/>
                <a:latin typeface="CMSS10"/>
              </a:rPr>
              <a:t>(</a:t>
            </a:r>
            <a:r>
              <a:rPr lang="en-IN" sz="1400" dirty="0">
                <a:effectLst/>
                <a:latin typeface="CMSSI10"/>
              </a:rPr>
              <a:t>n</a:t>
            </a:r>
            <a:r>
              <a:rPr lang="en-IN" sz="1400" dirty="0">
                <a:effectLst/>
                <a:latin typeface="CMSS10"/>
              </a:rPr>
              <a:t>) is true for </a:t>
            </a:r>
            <a:r>
              <a:rPr lang="en-IN" sz="1400" dirty="0">
                <a:effectLst/>
                <a:latin typeface="CMSSI10"/>
              </a:rPr>
              <a:t>n </a:t>
            </a:r>
            <a:r>
              <a:rPr lang="en-IN" sz="1400" dirty="0">
                <a:effectLst/>
                <a:latin typeface="CMSY10"/>
              </a:rPr>
              <a:t>≥ </a:t>
            </a:r>
            <a:r>
              <a:rPr lang="en-IN" sz="1400" dirty="0">
                <a:effectLst/>
                <a:latin typeface="CMSSI10"/>
              </a:rPr>
              <a:t>a</a:t>
            </a:r>
            <a:r>
              <a:rPr lang="en-IN" sz="1400" dirty="0">
                <a:effectLst/>
                <a:latin typeface="CMSS10"/>
              </a:rPr>
              <a:t>, and is silent about </a:t>
            </a:r>
            <a:r>
              <a:rPr lang="en-IN" sz="1400" dirty="0">
                <a:effectLst/>
                <a:latin typeface="CMSSI10"/>
              </a:rPr>
              <a:t>P</a:t>
            </a:r>
            <a:r>
              <a:rPr lang="en-IN" sz="1400" dirty="0">
                <a:effectLst/>
                <a:latin typeface="CMSS10"/>
              </a:rPr>
              <a:t>(</a:t>
            </a:r>
            <a:r>
              <a:rPr lang="en-IN" sz="1400" dirty="0">
                <a:effectLst/>
                <a:latin typeface="CMSSI10"/>
              </a:rPr>
              <a:t>n</a:t>
            </a:r>
            <a:r>
              <a:rPr lang="en-IN" sz="1400" dirty="0">
                <a:effectLst/>
                <a:latin typeface="CMSS10"/>
              </a:rPr>
              <a:t>) for </a:t>
            </a:r>
            <a:r>
              <a:rPr lang="en-IN" sz="1400" dirty="0">
                <a:effectLst/>
                <a:latin typeface="CMSSI10"/>
              </a:rPr>
              <a:t>n </a:t>
            </a:r>
            <a:r>
              <a:rPr lang="en-IN" sz="1400" dirty="0">
                <a:effectLst/>
                <a:latin typeface="CMMI10"/>
              </a:rPr>
              <a:t>&lt; </a:t>
            </a:r>
            <a:r>
              <a:rPr lang="en-IN" sz="1400" dirty="0">
                <a:effectLst/>
                <a:latin typeface="CMSSI10"/>
              </a:rPr>
              <a:t>a</a:t>
            </a:r>
            <a:r>
              <a:rPr lang="en-IN" sz="1400" dirty="0">
                <a:effectLst/>
                <a:latin typeface="CMSS10"/>
              </a:rPr>
              <a:t>. </a:t>
            </a:r>
            <a:endParaRPr lang="en-IN" dirty="0">
              <a:effectLst/>
            </a:endParaRPr>
          </a:p>
          <a:p>
            <a:endParaRPr lang="en-US" dirty="0"/>
          </a:p>
        </p:txBody>
      </p:sp>
    </p:spTree>
    <p:extLst>
      <p:ext uri="{BB962C8B-B14F-4D97-AF65-F5344CB8AC3E}">
        <p14:creationId xmlns:p14="http://schemas.microsoft.com/office/powerpoint/2010/main" val="369276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17644</TotalTime>
  <Words>5761</Words>
  <Application>Microsoft Macintosh PowerPoint</Application>
  <PresentationFormat>On-screen Show (16:9)</PresentationFormat>
  <Paragraphs>610</Paragraphs>
  <Slides>52</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52</vt:i4>
      </vt:variant>
    </vt:vector>
  </HeadingPairs>
  <TitlesOfParts>
    <vt:vector size="68" baseType="lpstr">
      <vt:lpstr>Arial</vt:lpstr>
      <vt:lpstr>Calibri</vt:lpstr>
      <vt:lpstr>Cambria Math</vt:lpstr>
      <vt:lpstr>CMMI10</vt:lpstr>
      <vt:lpstr>CMSS10</vt:lpstr>
      <vt:lpstr>CMSS12</vt:lpstr>
      <vt:lpstr>CMSS8</vt:lpstr>
      <vt:lpstr>CMSSI10</vt:lpstr>
      <vt:lpstr>CMSSI8</vt:lpstr>
      <vt:lpstr>CMSY10</vt:lpstr>
      <vt:lpstr>Courier New</vt:lpstr>
      <vt:lpstr>MSBM10</vt:lpstr>
      <vt:lpstr>Times New Roman</vt:lpstr>
      <vt:lpstr>Wingdings</vt:lpstr>
      <vt:lpstr>Wingdings 2</vt:lpstr>
      <vt:lpstr>Office Theme</vt:lpstr>
      <vt:lpstr>Galgotias College of Engineering and Technology, Greater Noida</vt:lpstr>
      <vt:lpstr>PowerPoint Presentation</vt:lpstr>
      <vt:lpstr>PowerPoint Presentation</vt:lpstr>
      <vt:lpstr>Principle of Mathematical Induction (CO5)</vt:lpstr>
      <vt:lpstr>Principle of Mathematical Induction (CO5)</vt:lpstr>
      <vt:lpstr>How Mathematical Induction Works (CO5)</vt:lpstr>
      <vt:lpstr>Examples of mathematical induction (CO5)</vt:lpstr>
      <vt:lpstr>Examples of mathematical induction (CO5)</vt:lpstr>
      <vt:lpstr>Mathematical induction (CO5)</vt:lpstr>
      <vt:lpstr>Strong Induction (CO5)</vt:lpstr>
      <vt:lpstr>Strong Induction (CO5)</vt:lpstr>
      <vt:lpstr>Strong Induction (CO5)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Pigeonhole Principle(CO5)</vt:lpstr>
      <vt:lpstr> Pigeonhole Principle(CO5)</vt:lpstr>
      <vt:lpstr>Pigeonhole Principle(CO5)</vt:lpstr>
      <vt:lpstr>Pigeonhole Principle Problem(CO5)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Aditya Narayan Singh</cp:lastModifiedBy>
  <cp:revision>835</cp:revision>
  <cp:lastPrinted>2020-08-21T14:55:12Z</cp:lastPrinted>
  <dcterms:created xsi:type="dcterms:W3CDTF">2006-08-16T00:00:00Z</dcterms:created>
  <dcterms:modified xsi:type="dcterms:W3CDTF">2024-01-17T08:01:00Z</dcterms:modified>
</cp:coreProperties>
</file>