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5" r:id="rId9"/>
    <p:sldId id="266" r:id="rId10"/>
    <p:sldId id="263" r:id="rId11"/>
    <p:sldId id="264"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p:scale>
          <a:sx n="66" d="100"/>
          <a:sy n="66" d="100"/>
        </p:scale>
        <p:origin x="1224" y="24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12-24T17:17: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1.000 0.000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1FF6DA9-008F-8B48-92A6-B652298478BF}" type="slidenum">
              <a:rPr lang="en-US" smtClean="0"/>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localhost:8888/notebooks/infosysproject.ipynb" TargetMode="External"/><Relationship Id="rId3" Type="http://schemas.openxmlformats.org/officeDocument/2006/relationships/hyperlink" Target="https://github.com/ChandiniOleti/Fraud_Detection_System_infosysspringboard/upload" TargetMode="External"/><Relationship Id="rId2" Type="http://schemas.openxmlformats.org/officeDocument/2006/relationships/hyperlink" Target="https://colab.research.google.com/drive/1NbAjmWRjKVlqq12BH-zknRXv1p_7ph7P?usp=sharing" TargetMode="External"/><Relationship Id="rId1" Type="http://schemas.openxmlformats.org/officeDocument/2006/relationships/hyperlink" Target="https://www.kaggle.com/datasets/mlg-ulb/creditcardfraud" TargetMode="Externa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jpeg"/><Relationship Id="rId3"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555585"/>
            <a:ext cx="10993549" cy="1169043"/>
          </a:xfrm>
        </p:spPr>
        <p:txBody>
          <a:bodyPr/>
          <a:lstStyle/>
          <a:p>
            <a:pPr algn="ctr"/>
            <a:r>
              <a:rPr dirty="0"/>
              <a:t>Credit Card Fraud Detection </a:t>
            </a:r>
            <a:r>
              <a:rPr lang="en-US" dirty="0"/>
              <a:t>System</a:t>
            </a:r>
            <a:endParaRPr dirty="0"/>
          </a:p>
        </p:txBody>
      </p:sp>
      <p:sp>
        <p:nvSpPr>
          <p:cNvPr id="3" name="Subtitle 2"/>
          <p:cNvSpPr>
            <a:spLocks noGrp="1"/>
          </p:cNvSpPr>
          <p:nvPr>
            <p:ph type="subTitle" idx="1"/>
          </p:nvPr>
        </p:nvSpPr>
        <p:spPr>
          <a:xfrm>
            <a:off x="581194" y="1828801"/>
            <a:ext cx="10993546" cy="983847"/>
          </a:xfrm>
        </p:spPr>
        <p:txBody>
          <a:bodyPr>
            <a:normAutofit fontScale="62500"/>
          </a:bodyPr>
          <a:lstStyle/>
          <a:p>
            <a:r>
              <a:rPr dirty="0"/>
              <a:t>A Comprehensive Overview of Data and Insights</a:t>
            </a:r>
            <a:endParaRPr dirty="0"/>
          </a:p>
          <a:p>
            <a:r>
              <a:rPr dirty="0"/>
              <a:t>Presented by: [</a:t>
            </a:r>
            <a:r>
              <a:rPr lang="en-US" dirty="0"/>
              <a:t>OLETI CHANDINI</a:t>
            </a:r>
            <a:r>
              <a:rPr dirty="0"/>
              <a:t>]</a:t>
            </a:r>
            <a:endParaRPr lang="en-US" dirty="0"/>
          </a:p>
          <a:p>
            <a:r>
              <a:rPr lang="en-IN" dirty="0"/>
              <a:t>Mentor	       :  </a:t>
            </a:r>
            <a:r>
              <a:rPr lang="en-IN" dirty="0" err="1"/>
              <a:t>Muvendiran</a:t>
            </a:r>
            <a:r>
              <a:rPr lang="en-IN" dirty="0"/>
              <a:t> m</a:t>
            </a:r>
            <a:endParaRPr lang="en-US" dirty="0"/>
          </a:p>
          <a:p>
            <a:endParaRPr dirty="0"/>
          </a:p>
          <a:p>
            <a:endParaRPr dirty="0"/>
          </a:p>
        </p:txBody>
      </p:sp>
      <p:pic>
        <p:nvPicPr>
          <p:cNvPr id="5" name="Picture 4"/>
          <p:cNvPicPr>
            <a:picLocks noChangeAspect="1"/>
          </p:cNvPicPr>
          <p:nvPr/>
        </p:nvPicPr>
        <p:blipFill>
          <a:blip r:embed="rId1"/>
          <a:stretch>
            <a:fillRect/>
          </a:stretch>
        </p:blipFill>
        <p:spPr>
          <a:xfrm>
            <a:off x="10434952" y="659758"/>
            <a:ext cx="1293391" cy="1817224"/>
          </a:xfrm>
          <a:prstGeom prst="rect">
            <a:avLst/>
          </a:prstGeom>
          <a:ln>
            <a:noFill/>
          </a:ln>
          <a:effectLst>
            <a:softEdge rad="112500"/>
          </a:effectLst>
        </p:spPr>
      </p:pic>
      <p:pic>
        <p:nvPicPr>
          <p:cNvPr id="7" name="Picture 6"/>
          <p:cNvPicPr>
            <a:picLocks noChangeAspect="1"/>
          </p:cNvPicPr>
          <p:nvPr/>
        </p:nvPicPr>
        <p:blipFill>
          <a:blip r:embed="rId2"/>
          <a:stretch>
            <a:fillRect/>
          </a:stretch>
        </p:blipFill>
        <p:spPr>
          <a:xfrm>
            <a:off x="451566" y="3085767"/>
            <a:ext cx="11276777" cy="34423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a:xfrm>
            <a:off x="581192" y="-81022"/>
            <a:ext cx="11029615" cy="6583422"/>
          </a:xfrm>
        </p:spPr>
        <p:txBody>
          <a:bodyPr/>
          <a:lstStyle/>
          <a:p>
            <a:r>
              <a:rPr dirty="0"/>
              <a:t>• Dataset Source: Kaggle Credit Card Fraud Detection Dataset (</a:t>
            </a:r>
            <a:r>
              <a:rPr lang="en-IN" dirty="0">
                <a:solidFill>
                  <a:srgbClr val="00B0F0"/>
                </a:solidFill>
                <a:hlinkClick r:id="rId1"/>
              </a:rPr>
              <a:t>https://www.kaggle.com/datasets/mlg-ulb/creditcardfraud</a:t>
            </a:r>
            <a:r>
              <a:rPr lang="en-US" dirty="0"/>
              <a:t>)</a:t>
            </a:r>
            <a:endParaRPr lang="en-US" dirty="0"/>
          </a:p>
          <a:p>
            <a:r>
              <a:rPr lang="en-US" dirty="0"/>
              <a:t> Google </a:t>
            </a:r>
            <a:r>
              <a:rPr lang="en-US" dirty="0" err="1"/>
              <a:t>Colab</a:t>
            </a:r>
            <a:r>
              <a:rPr lang="en-US" dirty="0"/>
              <a:t> : </a:t>
            </a:r>
            <a:r>
              <a:rPr lang="en-US" dirty="0">
                <a:solidFill>
                  <a:schemeClr val="accent4"/>
                </a:solidFill>
                <a:hlinkClick r:id="rId2"/>
              </a:rPr>
              <a:t>https://colab.research.google.com/drive/1NbAjmWRjKVlqq12BH-zknRXv1p_7ph7P?usp=sharing</a:t>
            </a:r>
            <a:endParaRPr lang="en-US" dirty="0">
              <a:solidFill>
                <a:schemeClr val="accent4"/>
              </a:solidFill>
            </a:endParaRPr>
          </a:p>
          <a:p>
            <a:r>
              <a:rPr lang="en-US" dirty="0"/>
              <a:t>Git hub link : </a:t>
            </a:r>
            <a:r>
              <a:rPr lang="en-US" u="sng" dirty="0">
                <a:solidFill>
                  <a:schemeClr val="accent4"/>
                </a:solidFill>
                <a:hlinkClick r:id="rId3" tooltip="" action="ppaction://hlinkfile"/>
              </a:rPr>
              <a:t>https://github.com/ChandiniOleti/Fraud_Detection_System_infosysspringboard/upload</a:t>
            </a:r>
            <a:endParaRPr lang="en-US" u="sng" dirty="0">
              <a:solidFill>
                <a:schemeClr val="accent4"/>
              </a:solidFill>
            </a:endParaRPr>
          </a:p>
          <a:p>
            <a:r>
              <a:rPr lang="en-IN" altLang="en-US" dirty="0"/>
              <a:t>jupyter notebook:</a:t>
            </a:r>
            <a:r>
              <a:rPr lang="en-US" dirty="0">
                <a:hlinkClick r:id="rId4" tooltip=""/>
              </a:rPr>
              <a:t>http://localhost:8888/notebooks/infosysproject.ipynb</a:t>
            </a:r>
            <a:endParaRPr dirty="0"/>
          </a:p>
        </p:txBody>
      </p:sp>
      <p:pic>
        <p:nvPicPr>
          <p:cNvPr id="4" name="Picture 3"/>
          <p:cNvPicPr>
            <a:picLocks noChangeAspect="1"/>
          </p:cNvPicPr>
          <p:nvPr/>
        </p:nvPicPr>
        <p:blipFill>
          <a:blip r:embed="rId5"/>
          <a:stretch>
            <a:fillRect/>
          </a:stretch>
        </p:blipFill>
        <p:spPr>
          <a:xfrm>
            <a:off x="10497092" y="853108"/>
            <a:ext cx="1225872" cy="833120"/>
          </a:xfrm>
          <a:prstGeom prst="ellipse">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a:t>THANK YOU</a:t>
            </a:r>
            <a:endParaRPr lang="en-IN" sz="8000" dirty="0"/>
          </a:p>
        </p:txBody>
      </p:sp>
      <p:sp>
        <p:nvSpPr>
          <p:cNvPr id="6" name="TextBox 5"/>
          <p:cNvSpPr txBox="1"/>
          <p:nvPr/>
        </p:nvSpPr>
        <p:spPr>
          <a:xfrm>
            <a:off x="914400" y="2418080"/>
            <a:ext cx="5425440" cy="368300"/>
          </a:xfrm>
          <a:prstGeom prst="rect">
            <a:avLst/>
          </a:prstGeom>
          <a:noFill/>
        </p:spPr>
        <p:txBody>
          <a:bodyPr wrap="square" rtlCol="0">
            <a:spAutoFit/>
          </a:bodyPr>
          <a:lstStyle/>
          <a:p>
            <a:r>
              <a:rPr lang="en-US" dirty="0"/>
              <a:t>		</a:t>
            </a:r>
            <a:r>
              <a:rPr lang="en-IN" altLang="en-US" dirty="0">
                <a:solidFill>
                  <a:schemeClr val="accent1"/>
                </a:solidFill>
              </a:rPr>
              <a:t>oletichandini78</a:t>
            </a:r>
            <a:r>
              <a:rPr lang="en-US" dirty="0">
                <a:solidFill>
                  <a:srgbClr val="E32D91"/>
                </a:solidFill>
              </a:rPr>
              <a:t>@gmail.com</a:t>
            </a:r>
            <a:endParaRPr lang="en-IN" dirty="0">
              <a:solidFill>
                <a:srgbClr val="E32D91"/>
              </a:solidFill>
            </a:endParaRPr>
          </a:p>
        </p:txBody>
      </p:sp>
      <p:pic>
        <p:nvPicPr>
          <p:cNvPr id="8" name="Picture 7"/>
          <p:cNvPicPr>
            <a:picLocks noChangeAspect="1"/>
          </p:cNvPicPr>
          <p:nvPr/>
        </p:nvPicPr>
        <p:blipFill>
          <a:blip r:embed="rId1"/>
          <a:stretch>
            <a:fillRect/>
          </a:stretch>
        </p:blipFill>
        <p:spPr>
          <a:xfrm>
            <a:off x="6748601" y="518160"/>
            <a:ext cx="3139440" cy="3139440"/>
          </a:xfrm>
          <a:prstGeom prst="rect">
            <a:avLst/>
          </a:prstGeom>
        </p:spPr>
      </p:pic>
      <mc:AlternateContent xmlns:mc="http://schemas.openxmlformats.org/markup-compatibility/2006" xmlns:p14="http://schemas.microsoft.com/office/powerpoint/2010/main">
        <mc:Choice Requires="p14">
          <p:contentPart r:id="rId2" p14:bwMode="auto">
            <p14:nvContentPartPr>
              <p14:cNvPr id="18" name="Ink 17"/>
              <p14:cNvContentPartPr/>
              <p14:nvPr/>
            </p14:nvContentPartPr>
            <p14:xfrm>
              <a:off x="12537200" y="1178560"/>
              <a:ext cx="360" cy="360"/>
            </p14:xfrm>
          </p:contentPart>
        </mc:Choice>
        <mc:Fallback xmlns="">
          <p:pic>
            <p:nvPicPr>
              <p:cNvPr id="18" name="Ink 17"/>
            </p:nvPicPr>
            <p:blipFill>
              <a:blip r:embed="rId3"/>
            </p:blipFill>
            <p:spPr>
              <a:xfrm>
                <a:off x="12537200" y="1178560"/>
                <a:ext cx="360" cy="360"/>
              </a:xfrm>
              <a:prstGeom prst="rect"/>
            </p:spPr>
          </p:pic>
        </mc:Fallback>
      </mc:AlternateContent>
      <p:pic>
        <p:nvPicPr>
          <p:cNvPr id="19" name="Picture 18"/>
          <p:cNvPicPr>
            <a:picLocks noChangeAspect="1"/>
          </p:cNvPicPr>
          <p:nvPr/>
        </p:nvPicPr>
        <p:blipFill>
          <a:blip r:embed="rId4"/>
          <a:stretch>
            <a:fillRect/>
          </a:stretch>
        </p:blipFill>
        <p:spPr>
          <a:xfrm>
            <a:off x="3413760" y="2997715"/>
            <a:ext cx="5049520" cy="3431726"/>
          </a:xfrm>
          <a:prstGeom prst="ellipse">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endParaRPr dirty="0"/>
          </a:p>
        </p:txBody>
      </p:sp>
      <p:sp>
        <p:nvSpPr>
          <p:cNvPr id="3" name="Content Placeholder 2"/>
          <p:cNvSpPr>
            <a:spLocks noGrp="1"/>
          </p:cNvSpPr>
          <p:nvPr>
            <p:ph idx="1"/>
          </p:nvPr>
        </p:nvSpPr>
        <p:spPr>
          <a:xfrm>
            <a:off x="581192" y="370391"/>
            <a:ext cx="11029615" cy="4884516"/>
          </a:xfrm>
        </p:spPr>
        <p:txBody>
          <a:bodyPr/>
          <a:lstStyle/>
          <a:p>
            <a:r>
              <a:rPr dirty="0"/>
              <a:t>• Credit card fraud is a major challenge for financial institutions globally.</a:t>
            </a:r>
            <a:endParaRPr dirty="0"/>
          </a:p>
          <a:p>
            <a:r>
              <a:rPr dirty="0"/>
              <a:t>• Fraudulent transactions disrupt customer trust and cost billions annually.</a:t>
            </a:r>
            <a:endParaRPr dirty="0"/>
          </a:p>
          <a:p>
            <a:r>
              <a:rPr dirty="0"/>
              <a:t>• Developing robust detection systems helps reduce losses and improve security.</a:t>
            </a:r>
            <a:endParaRPr dirty="0"/>
          </a:p>
          <a:p>
            <a:r>
              <a:rPr dirty="0"/>
              <a:t>• The dataset used in this analysis provides insights into real-world fraud detection scenarios.</a:t>
            </a:r>
            <a:endParaRPr dirty="0"/>
          </a:p>
        </p:txBody>
      </p:sp>
      <p:pic>
        <p:nvPicPr>
          <p:cNvPr id="7" name="Picture 6"/>
          <p:cNvPicPr>
            <a:picLocks noChangeAspect="1"/>
          </p:cNvPicPr>
          <p:nvPr/>
        </p:nvPicPr>
        <p:blipFill>
          <a:blip r:embed="rId1"/>
          <a:stretch>
            <a:fillRect/>
          </a:stretch>
        </p:blipFill>
        <p:spPr>
          <a:xfrm>
            <a:off x="581191" y="3835185"/>
            <a:ext cx="11265369" cy="2443695"/>
          </a:xfrm>
          <a:prstGeom prst="rect">
            <a:avLst/>
          </a:prstGeom>
        </p:spPr>
      </p:pic>
      <p:pic>
        <p:nvPicPr>
          <p:cNvPr id="5" name="Picture 4"/>
          <p:cNvPicPr>
            <a:picLocks noChangeAspect="1"/>
          </p:cNvPicPr>
          <p:nvPr/>
        </p:nvPicPr>
        <p:blipFill>
          <a:blip r:embed="rId2"/>
          <a:stretch>
            <a:fillRect/>
          </a:stretch>
        </p:blipFill>
        <p:spPr>
          <a:xfrm>
            <a:off x="10497092" y="853108"/>
            <a:ext cx="1225872" cy="833120"/>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a:xfrm>
            <a:off x="581192" y="358816"/>
            <a:ext cx="11029615" cy="5499984"/>
          </a:xfrm>
        </p:spPr>
        <p:txBody>
          <a:bodyPr/>
          <a:lstStyle/>
          <a:p>
            <a:r>
              <a:rPr dirty="0"/>
              <a:t>• Source: Available on Kaggle, collected from European cardholders.</a:t>
            </a:r>
            <a:endParaRPr dirty="0"/>
          </a:p>
          <a:p>
            <a:r>
              <a:rPr dirty="0"/>
              <a:t>• Size: 284,807 transactions, 31 features per transaction.</a:t>
            </a:r>
            <a:endParaRPr dirty="0"/>
          </a:p>
          <a:p>
            <a:r>
              <a:rPr dirty="0"/>
              <a:t>• Type: Numerical and anonymized for privacy (e.g., V1, V2).</a:t>
            </a:r>
            <a:endParaRPr dirty="0"/>
          </a:p>
          <a:p>
            <a:r>
              <a:rPr dirty="0"/>
              <a:t>• Fraud Cases: ~0.17% (492 fraud cases).</a:t>
            </a:r>
            <a:endParaRPr dirty="0"/>
          </a:p>
          <a:p>
            <a:r>
              <a:rPr dirty="0"/>
              <a:t>• Dataset is highly imbalanced, requiring specialized modeling approaches.</a:t>
            </a:r>
            <a:endParaRPr dirty="0"/>
          </a:p>
        </p:txBody>
      </p:sp>
      <p:pic>
        <p:nvPicPr>
          <p:cNvPr id="5" name="Picture 4"/>
          <p:cNvPicPr>
            <a:picLocks noChangeAspect="1"/>
          </p:cNvPicPr>
          <p:nvPr/>
        </p:nvPicPr>
        <p:blipFill>
          <a:blip r:embed="rId1"/>
          <a:stretch>
            <a:fillRect/>
          </a:stretch>
        </p:blipFill>
        <p:spPr>
          <a:xfrm>
            <a:off x="8021256" y="613458"/>
            <a:ext cx="3738622" cy="5980382"/>
          </a:xfrm>
          <a:prstGeom prst="rect">
            <a:avLst/>
          </a:prstGeom>
        </p:spPr>
      </p:pic>
      <p:pic>
        <p:nvPicPr>
          <p:cNvPr id="6" name="Picture 5"/>
          <p:cNvPicPr>
            <a:picLocks noChangeAspect="1"/>
          </p:cNvPicPr>
          <p:nvPr/>
        </p:nvPicPr>
        <p:blipFill>
          <a:blip r:embed="rId2"/>
          <a:stretch>
            <a:fillRect/>
          </a:stretch>
        </p:blipFill>
        <p:spPr>
          <a:xfrm>
            <a:off x="2017400" y="4239776"/>
            <a:ext cx="3357240" cy="22594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Description</a:t>
            </a:r>
          </a:p>
        </p:txBody>
      </p:sp>
      <p:sp>
        <p:nvSpPr>
          <p:cNvPr id="3" name="Content Placeholder 2"/>
          <p:cNvSpPr>
            <a:spLocks noGrp="1"/>
          </p:cNvSpPr>
          <p:nvPr>
            <p:ph idx="1"/>
          </p:nvPr>
        </p:nvSpPr>
        <p:spPr>
          <a:xfrm>
            <a:off x="581192" y="1064872"/>
            <a:ext cx="11029615" cy="4793928"/>
          </a:xfrm>
        </p:spPr>
        <p:txBody>
          <a:bodyPr/>
          <a:lstStyle/>
          <a:p>
            <a:r>
              <a:rPr dirty="0"/>
              <a:t>• Key Features:</a:t>
            </a:r>
            <a:endParaRPr dirty="0"/>
          </a:p>
          <a:p>
            <a:r>
              <a:rPr dirty="0"/>
              <a:t>  - Time: Seconds elapsed since the dataset’s first transaction.</a:t>
            </a:r>
            <a:endParaRPr dirty="0"/>
          </a:p>
          <a:p>
            <a:r>
              <a:rPr dirty="0"/>
              <a:t>  - Amount: Monetary value of the transaction.</a:t>
            </a:r>
            <a:endParaRPr dirty="0"/>
          </a:p>
          <a:p>
            <a:r>
              <a:rPr dirty="0"/>
              <a:t>  - Class: Fraud indicator (1 = Fraud, 0 = Non-Fraud).</a:t>
            </a:r>
            <a:endParaRPr dirty="0"/>
          </a:p>
          <a:p>
            <a:r>
              <a:rPr dirty="0"/>
              <a:t>• Features are derived through Principal Component Analysis (PCA).</a:t>
            </a:r>
            <a:endParaRPr dirty="0"/>
          </a:p>
          <a:p>
            <a:r>
              <a:rPr dirty="0"/>
              <a:t>• Lack of descriptive column names due to anonymization.</a:t>
            </a:r>
            <a:endParaRPr dirty="0"/>
          </a:p>
          <a:p>
            <a:r>
              <a:rPr dirty="0"/>
              <a:t>• No categorical or missing values in the dataset.</a:t>
            </a:r>
            <a:endParaRPr dirty="0"/>
          </a:p>
        </p:txBody>
      </p:sp>
      <p:pic>
        <p:nvPicPr>
          <p:cNvPr id="5" name="Picture 4"/>
          <p:cNvPicPr>
            <a:picLocks noChangeAspect="1"/>
          </p:cNvPicPr>
          <p:nvPr/>
        </p:nvPicPr>
        <p:blipFill>
          <a:blip r:embed="rId1"/>
          <a:stretch>
            <a:fillRect/>
          </a:stretch>
        </p:blipFill>
        <p:spPr>
          <a:xfrm>
            <a:off x="7389934" y="1281398"/>
            <a:ext cx="4449912" cy="5395712"/>
          </a:xfrm>
          <a:prstGeom prst="rect">
            <a:avLst/>
          </a:prstGeom>
        </p:spPr>
      </p:pic>
      <p:pic>
        <p:nvPicPr>
          <p:cNvPr id="4" name="Picture 3"/>
          <p:cNvPicPr>
            <a:picLocks noChangeAspect="1"/>
          </p:cNvPicPr>
          <p:nvPr/>
        </p:nvPicPr>
        <p:blipFill>
          <a:blip r:embed="rId2"/>
          <a:stretch>
            <a:fillRect/>
          </a:stretch>
        </p:blipFill>
        <p:spPr>
          <a:xfrm>
            <a:off x="10613974" y="566295"/>
            <a:ext cx="1225872" cy="833120"/>
          </a:xfrm>
          <a:prstGeom prst="ellipse">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Visualization</a:t>
            </a:r>
          </a:p>
        </p:txBody>
      </p:sp>
      <p:sp>
        <p:nvSpPr>
          <p:cNvPr id="3" name="Content Placeholder 2"/>
          <p:cNvSpPr>
            <a:spLocks noGrp="1"/>
          </p:cNvSpPr>
          <p:nvPr>
            <p:ph idx="1"/>
          </p:nvPr>
        </p:nvSpPr>
        <p:spPr>
          <a:xfrm>
            <a:off x="581192" y="1446836"/>
            <a:ext cx="11029615" cy="4411964"/>
          </a:xfrm>
        </p:spPr>
        <p:txBody>
          <a:bodyPr/>
          <a:lstStyle/>
          <a:p>
            <a:r>
              <a:rPr dirty="0"/>
              <a:t>• Class Distribution:</a:t>
            </a:r>
            <a:endParaRPr dirty="0"/>
          </a:p>
          <a:p>
            <a:r>
              <a:rPr dirty="0"/>
              <a:t>  - Non-fraud transactions dominate (~99.83%).</a:t>
            </a:r>
            <a:endParaRPr dirty="0"/>
          </a:p>
          <a:p>
            <a:r>
              <a:rPr dirty="0"/>
              <a:t>  - Fraud cases are extremely rare (~0.17%).</a:t>
            </a:r>
            <a:endParaRPr dirty="0"/>
          </a:p>
          <a:p>
            <a:r>
              <a:rPr dirty="0"/>
              <a:t>• Feature Analysis:</a:t>
            </a:r>
            <a:endParaRPr dirty="0"/>
          </a:p>
          <a:p>
            <a:r>
              <a:rPr dirty="0"/>
              <a:t>  - Correlation matrix highlights relationships between features.</a:t>
            </a:r>
            <a:endParaRPr dirty="0"/>
          </a:p>
          <a:p>
            <a:r>
              <a:rPr dirty="0"/>
              <a:t>  - Visualization tools (e.g., histograms, scatter plots) provide feature insights.</a:t>
            </a:r>
            <a:endParaRPr dirty="0"/>
          </a:p>
          <a:p>
            <a:r>
              <a:rPr dirty="0"/>
              <a:t>• Fraud Characteristics:</a:t>
            </a:r>
            <a:endParaRPr dirty="0"/>
          </a:p>
          <a:p>
            <a:r>
              <a:rPr dirty="0"/>
              <a:t>  - Fraudulent transactions often have smaller transaction amounts.</a:t>
            </a:r>
            <a:endParaRPr dirty="0"/>
          </a:p>
        </p:txBody>
      </p:sp>
      <p:pic>
        <p:nvPicPr>
          <p:cNvPr id="5" name="Picture 4"/>
          <p:cNvPicPr>
            <a:picLocks noChangeAspect="1"/>
          </p:cNvPicPr>
          <p:nvPr/>
        </p:nvPicPr>
        <p:blipFill>
          <a:blip r:embed="rId1"/>
          <a:stretch>
            <a:fillRect/>
          </a:stretch>
        </p:blipFill>
        <p:spPr>
          <a:xfrm>
            <a:off x="6072849" y="2233811"/>
            <a:ext cx="2057939" cy="827817"/>
          </a:xfrm>
          <a:prstGeom prst="rect">
            <a:avLst/>
          </a:prstGeom>
        </p:spPr>
      </p:pic>
      <p:pic>
        <p:nvPicPr>
          <p:cNvPr id="9" name="Picture 8"/>
          <p:cNvPicPr>
            <a:picLocks noChangeAspect="1"/>
          </p:cNvPicPr>
          <p:nvPr/>
        </p:nvPicPr>
        <p:blipFill>
          <a:blip r:embed="rId2"/>
          <a:stretch>
            <a:fillRect/>
          </a:stretch>
        </p:blipFill>
        <p:spPr>
          <a:xfrm>
            <a:off x="8180654" y="3364325"/>
            <a:ext cx="3558237" cy="2192490"/>
          </a:xfrm>
          <a:prstGeom prst="rect">
            <a:avLst/>
          </a:prstGeom>
        </p:spPr>
      </p:pic>
      <p:pic>
        <p:nvPicPr>
          <p:cNvPr id="4" name="Picture 3"/>
          <p:cNvPicPr>
            <a:picLocks noChangeAspect="1"/>
          </p:cNvPicPr>
          <p:nvPr/>
        </p:nvPicPr>
        <p:blipFill>
          <a:blip r:embed="rId3"/>
          <a:stretch>
            <a:fillRect/>
          </a:stretch>
        </p:blipFill>
        <p:spPr>
          <a:xfrm>
            <a:off x="10513019" y="853108"/>
            <a:ext cx="1225872" cy="833120"/>
          </a:xfrm>
          <a:prstGeom prst="ellipse">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a:xfrm>
            <a:off x="581192" y="1331090"/>
            <a:ext cx="11029615" cy="4527710"/>
          </a:xfrm>
        </p:spPr>
        <p:txBody>
          <a:bodyPr/>
          <a:lstStyle/>
          <a:p>
            <a:r>
              <a:rPr dirty="0"/>
              <a:t>• Imbalanced Data:</a:t>
            </a:r>
            <a:endParaRPr dirty="0"/>
          </a:p>
          <a:p>
            <a:r>
              <a:rPr dirty="0"/>
              <a:t>  - Requires techniques like oversampling, </a:t>
            </a:r>
            <a:r>
              <a:rPr dirty="0" err="1"/>
              <a:t>undersampling</a:t>
            </a:r>
            <a:r>
              <a:rPr dirty="0"/>
              <a:t>, or synthetic data (SMOTE).</a:t>
            </a:r>
            <a:endParaRPr dirty="0"/>
          </a:p>
          <a:p>
            <a:r>
              <a:rPr dirty="0"/>
              <a:t>• Feature Interpretation:</a:t>
            </a:r>
            <a:endParaRPr dirty="0"/>
          </a:p>
          <a:p>
            <a:r>
              <a:rPr dirty="0"/>
              <a:t>  - PCA-transformed features lack intuitive meaning.</a:t>
            </a:r>
            <a:endParaRPr dirty="0"/>
          </a:p>
          <a:p>
            <a:r>
              <a:rPr dirty="0"/>
              <a:t>• Data Privacy:</a:t>
            </a:r>
            <a:endParaRPr dirty="0"/>
          </a:p>
          <a:p>
            <a:r>
              <a:rPr dirty="0"/>
              <a:t>  - Anonymization limits direct insights but ensures security.</a:t>
            </a:r>
            <a:endParaRPr dirty="0"/>
          </a:p>
          <a:p>
            <a:r>
              <a:rPr dirty="0"/>
              <a:t>• Scalability:</a:t>
            </a:r>
            <a:endParaRPr dirty="0"/>
          </a:p>
          <a:p>
            <a:r>
              <a:rPr dirty="0"/>
              <a:t>  - Real-time detection in large-scale systems is computationally demanding.</a:t>
            </a:r>
            <a:endParaRPr dirty="0"/>
          </a:p>
        </p:txBody>
      </p:sp>
      <p:pic>
        <p:nvPicPr>
          <p:cNvPr id="5" name="Picture 4"/>
          <p:cNvPicPr>
            <a:picLocks noChangeAspect="1"/>
          </p:cNvPicPr>
          <p:nvPr/>
        </p:nvPicPr>
        <p:blipFill>
          <a:blip r:embed="rId1"/>
          <a:stretch>
            <a:fillRect/>
          </a:stretch>
        </p:blipFill>
        <p:spPr>
          <a:xfrm>
            <a:off x="8781488" y="2128283"/>
            <a:ext cx="2829320" cy="3620005"/>
          </a:xfrm>
          <a:prstGeom prst="rect">
            <a:avLst/>
          </a:prstGeom>
        </p:spPr>
      </p:pic>
      <p:pic>
        <p:nvPicPr>
          <p:cNvPr id="4" name="Picture 3"/>
          <p:cNvPicPr>
            <a:picLocks noChangeAspect="1"/>
          </p:cNvPicPr>
          <p:nvPr/>
        </p:nvPicPr>
        <p:blipFill>
          <a:blip r:embed="rId2"/>
          <a:stretch>
            <a:fillRect/>
          </a:stretch>
        </p:blipFill>
        <p:spPr>
          <a:xfrm>
            <a:off x="10497092" y="853108"/>
            <a:ext cx="1225872" cy="833120"/>
          </a:xfrm>
          <a:prstGeom prst="ellipse">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a:t>
            </a:r>
            <a:endParaRPr lang="en-IN" dirty="0"/>
          </a:p>
        </p:txBody>
      </p:sp>
      <p:sp>
        <p:nvSpPr>
          <p:cNvPr id="3" name="TextBox 2"/>
          <p:cNvSpPr txBox="1"/>
          <p:nvPr/>
        </p:nvSpPr>
        <p:spPr>
          <a:xfrm>
            <a:off x="575894" y="2199191"/>
            <a:ext cx="5377866" cy="4570482"/>
          </a:xfrm>
          <a:prstGeom prst="rect">
            <a:avLst/>
          </a:prstGeom>
          <a:noFill/>
        </p:spPr>
        <p:txBody>
          <a:bodyPr wrap="square" rtlCol="0">
            <a:spAutoFit/>
          </a:bodyPr>
          <a:lstStyle/>
          <a:p>
            <a:endParaRPr lang="en-US" dirty="0">
              <a:solidFill>
                <a:srgbClr val="E32D91"/>
              </a:solidFill>
            </a:endParaRPr>
          </a:p>
          <a:p>
            <a:pPr marL="285750" indent="-285750">
              <a:buFont typeface="Arial" panose="020B0604020202020204" pitchFamily="34" charset="0"/>
              <a:buChar char="•"/>
            </a:pPr>
            <a:r>
              <a:rPr lang="en-US" sz="2400" dirty="0">
                <a:solidFill>
                  <a:srgbClr val="E32D91"/>
                </a:solidFill>
              </a:rPr>
              <a:t>Train-Test Split : </a:t>
            </a:r>
            <a:r>
              <a:rPr lang="en-US" sz="2400" dirty="0"/>
              <a:t>80% training, 20% testing.</a:t>
            </a:r>
            <a:endParaRPr lang="en-US" sz="2400" dirty="0"/>
          </a:p>
          <a:p>
            <a:pPr marL="285750" indent="-285750">
              <a:lnSpc>
                <a:spcPct val="150000"/>
              </a:lnSpc>
              <a:buFont typeface="Arial" panose="020B0604020202020204" pitchFamily="34" charset="0"/>
              <a:buChar char="•"/>
            </a:pPr>
            <a:endParaRPr lang="en-US" dirty="0"/>
          </a:p>
          <a:p>
            <a:pPr>
              <a:lnSpc>
                <a:spcPct val="150000"/>
              </a:lnSpc>
            </a:pPr>
            <a:r>
              <a:rPr lang="en-US" dirty="0"/>
              <a:t>	</a:t>
            </a:r>
            <a:r>
              <a:rPr lang="en-US" b="0" dirty="0">
                <a:solidFill>
                  <a:srgbClr val="008000"/>
                </a:solidFill>
                <a:effectLst/>
                <a:latin typeface="Courier New" panose="02070309020205020404" pitchFamily="49" charset="0"/>
              </a:rPr>
              <a:t># Split the data into training and testing sets (80% train, 20% test)</a:t>
            </a:r>
            <a:endParaRPr lang="en-US" b="0" dirty="0">
              <a:solidFill>
                <a:srgbClr val="008000"/>
              </a:solidFill>
              <a:effectLst/>
              <a:latin typeface="Courier New" panose="02070309020205020404" pitchFamily="49" charset="0"/>
            </a:endParaRPr>
          </a:p>
          <a:p>
            <a:pPr>
              <a:lnSpc>
                <a:spcPct val="150000"/>
              </a:lnSpc>
            </a:pPr>
            <a:endParaRPr lang="en-US" b="0" dirty="0">
              <a:solidFill>
                <a:srgbClr val="000000"/>
              </a:solidFill>
              <a:effectLst/>
              <a:latin typeface="Courier New" panose="02070309020205020404" pitchFamily="49" charset="0"/>
            </a:endParaRPr>
          </a:p>
          <a:p>
            <a:pPr>
              <a:lnSpc>
                <a:spcPct val="150000"/>
              </a:lnSpc>
            </a:pP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X_train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X_test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y_train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y_test</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train_test_split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X_pca</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y_resampled</a:t>
            </a:r>
            <a:r>
              <a:rPr lang="en-US" b="0" dirty="0">
                <a:solidFill>
                  <a:srgbClr val="000000"/>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a:p>
            <a:pPr>
              <a:lnSpc>
                <a:spcPct val="150000"/>
              </a:lnSpc>
            </a:pPr>
            <a:r>
              <a:rPr lang="en-US" b="0" dirty="0" err="1">
                <a:solidFill>
                  <a:srgbClr val="000000"/>
                </a:solidFill>
                <a:effectLst/>
                <a:latin typeface="Courier New" panose="02070309020205020404" pitchFamily="49" charset="0"/>
              </a:rPr>
              <a:t>test_size</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0.2</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random_state</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42</a:t>
            </a:r>
            <a:r>
              <a:rPr lang="en-US" b="0" dirty="0">
                <a:solidFill>
                  <a:srgbClr val="000000"/>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a:p>
            <a:endParaRPr lang="en-US" dirty="0"/>
          </a:p>
          <a:p>
            <a:endParaRPr lang="en-US" dirty="0">
              <a:solidFill>
                <a:srgbClr val="E32D91"/>
              </a:solidFill>
            </a:endParaRPr>
          </a:p>
        </p:txBody>
      </p:sp>
      <p:pic>
        <p:nvPicPr>
          <p:cNvPr id="7" name="Picture 6"/>
          <p:cNvPicPr>
            <a:picLocks noChangeAspect="1"/>
          </p:cNvPicPr>
          <p:nvPr/>
        </p:nvPicPr>
        <p:blipFill>
          <a:blip r:embed="rId1"/>
          <a:stretch>
            <a:fillRect/>
          </a:stretch>
        </p:blipFill>
        <p:spPr>
          <a:xfrm>
            <a:off x="6410961" y="652355"/>
            <a:ext cx="5311046" cy="5982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endParaRPr lang="en-IN" dirty="0"/>
          </a:p>
        </p:txBody>
      </p:sp>
      <p:sp>
        <p:nvSpPr>
          <p:cNvPr id="3" name="TextBox 2"/>
          <p:cNvSpPr txBox="1"/>
          <p:nvPr/>
        </p:nvSpPr>
        <p:spPr>
          <a:xfrm>
            <a:off x="575894" y="2222339"/>
            <a:ext cx="11029616" cy="1200329"/>
          </a:xfrm>
          <a:prstGeom prst="rect">
            <a:avLst/>
          </a:prstGeom>
          <a:noFill/>
        </p:spPr>
        <p:txBody>
          <a:bodyPr wrap="square" rtlCol="0">
            <a:spAutoFit/>
          </a:bodyPr>
          <a:lstStyle/>
          <a:p>
            <a:r>
              <a:rPr lang="en-US" dirty="0"/>
              <a:t>Here are exact performance estimates for Random Forest, Logistic Regression, Decision Tree, and SVM based on </a:t>
            </a:r>
            <a:endParaRPr lang="en-US" dirty="0"/>
          </a:p>
          <a:p>
            <a:endParaRPr lang="en-US" dirty="0"/>
          </a:p>
          <a:p>
            <a:r>
              <a:rPr lang="en-US" dirty="0"/>
              <a:t>typical credit card fraud detection scenarios:</a:t>
            </a:r>
            <a:endParaRPr lang="en-US" dirty="0"/>
          </a:p>
          <a:p>
            <a:endParaRPr lang="en-US" dirty="0"/>
          </a:p>
        </p:txBody>
      </p:sp>
      <p:pic>
        <p:nvPicPr>
          <p:cNvPr id="4" name="Picture 3"/>
          <p:cNvPicPr>
            <a:picLocks noChangeAspect="1"/>
          </p:cNvPicPr>
          <p:nvPr/>
        </p:nvPicPr>
        <p:blipFill>
          <a:blip r:embed="rId1"/>
          <a:stretch>
            <a:fillRect/>
          </a:stretch>
        </p:blipFill>
        <p:spPr>
          <a:xfrm>
            <a:off x="10497092" y="853108"/>
            <a:ext cx="1225872" cy="833120"/>
          </a:xfrm>
          <a:prstGeom prst="ellipse">
            <a:avLst/>
          </a:prstGeom>
          <a:ln>
            <a:noFill/>
          </a:ln>
          <a:effectLst>
            <a:softEdge rad="112500"/>
          </a:effectLst>
        </p:spPr>
      </p:pic>
      <p:graphicFrame>
        <p:nvGraphicFramePr>
          <p:cNvPr id="6" name="Table 5"/>
          <p:cNvGraphicFramePr>
            <a:graphicFrameLocks noGrp="1"/>
          </p:cNvGraphicFramePr>
          <p:nvPr/>
        </p:nvGraphicFramePr>
        <p:xfrm>
          <a:off x="944880" y="3422668"/>
          <a:ext cx="9966960" cy="2494264"/>
        </p:xfrm>
        <a:graphic>
          <a:graphicData uri="http://schemas.openxmlformats.org/drawingml/2006/table">
            <a:tbl>
              <a:tblPr firstRow="1" bandRow="1">
                <a:tableStyleId>{5C22544A-7EE6-4342-B048-85BDC9FD1C3A}</a:tableStyleId>
              </a:tblPr>
              <a:tblGrid>
                <a:gridCol w="2631440"/>
                <a:gridCol w="1724885"/>
                <a:gridCol w="2152891"/>
                <a:gridCol w="1903264"/>
                <a:gridCol w="1554480"/>
              </a:tblGrid>
              <a:tr h="463546">
                <a:tc>
                  <a:txBody>
                    <a:bodyPr/>
                    <a:lstStyle/>
                    <a:p>
                      <a:r>
                        <a:rPr lang="en-US" dirty="0"/>
                        <a:t>Model</a:t>
                      </a:r>
                      <a:endParaRPr lang="en-IN" dirty="0"/>
                    </a:p>
                  </a:txBody>
                  <a:tcPr/>
                </a:tc>
                <a:tc>
                  <a:txBody>
                    <a:bodyPr/>
                    <a:lstStyle/>
                    <a:p>
                      <a:r>
                        <a:rPr lang="en-US" dirty="0"/>
                        <a:t>Accuracy</a:t>
                      </a:r>
                      <a:endParaRPr lang="en-IN" dirty="0"/>
                    </a:p>
                  </a:txBody>
                  <a:tcPr/>
                </a:tc>
                <a:tc>
                  <a:txBody>
                    <a:bodyPr/>
                    <a:lstStyle/>
                    <a:p>
                      <a:r>
                        <a:rPr lang="en-US" dirty="0"/>
                        <a:t>Precision (Fraud)</a:t>
                      </a:r>
                      <a:endParaRPr lang="en-IN" dirty="0"/>
                    </a:p>
                  </a:txBody>
                  <a:tcPr/>
                </a:tc>
                <a:tc>
                  <a:txBody>
                    <a:bodyPr/>
                    <a:lstStyle/>
                    <a:p>
                      <a:r>
                        <a:rPr lang="en-US" dirty="0"/>
                        <a:t>Recall(Fraud)</a:t>
                      </a:r>
                      <a:endParaRPr lang="en-IN" dirty="0"/>
                    </a:p>
                  </a:txBody>
                  <a:tcPr/>
                </a:tc>
                <a:tc>
                  <a:txBody>
                    <a:bodyPr/>
                    <a:lstStyle/>
                    <a:p>
                      <a:r>
                        <a:rPr lang="en-US" dirty="0"/>
                        <a:t>F1-Score</a:t>
                      </a:r>
                      <a:endParaRPr lang="en-IN" dirty="0"/>
                    </a:p>
                  </a:txBody>
                  <a:tcPr/>
                </a:tc>
              </a:tr>
              <a:tr h="463546">
                <a:tc>
                  <a:txBody>
                    <a:bodyPr/>
                    <a:lstStyle/>
                    <a:p>
                      <a:r>
                        <a:rPr lang="en-US" dirty="0"/>
                        <a:t>Random Forest Classifier</a:t>
                      </a:r>
                      <a:endParaRPr lang="en-IN" dirty="0"/>
                    </a:p>
                  </a:txBody>
                  <a:tcPr/>
                </a:tc>
                <a:tc>
                  <a:txBody>
                    <a:bodyPr/>
                    <a:lstStyle/>
                    <a:p>
                      <a:r>
                        <a:rPr lang="en-US" dirty="0"/>
                        <a:t>99%</a:t>
                      </a:r>
                      <a:endParaRPr lang="en-IN" dirty="0"/>
                    </a:p>
                  </a:txBody>
                  <a:tcPr/>
                </a:tc>
                <a:tc>
                  <a:txBody>
                    <a:bodyPr/>
                    <a:lstStyle/>
                    <a:p>
                      <a:r>
                        <a:rPr lang="en-US" dirty="0"/>
                        <a:t>100%</a:t>
                      </a:r>
                      <a:endParaRPr lang="en-IN" dirty="0"/>
                    </a:p>
                  </a:txBody>
                  <a:tcPr/>
                </a:tc>
                <a:tc>
                  <a:txBody>
                    <a:bodyPr/>
                    <a:lstStyle/>
                    <a:p>
                      <a:r>
                        <a:rPr lang="en-US" dirty="0"/>
                        <a:t>100%</a:t>
                      </a:r>
                      <a:endParaRPr lang="en-IN" dirty="0"/>
                    </a:p>
                  </a:txBody>
                  <a:tcPr/>
                </a:tc>
                <a:tc>
                  <a:txBody>
                    <a:bodyPr/>
                    <a:lstStyle/>
                    <a:p>
                      <a:r>
                        <a:rPr lang="en-US" dirty="0"/>
                        <a:t>100%</a:t>
                      </a:r>
                      <a:endParaRPr lang="en-IN" dirty="0"/>
                    </a:p>
                  </a:txBody>
                  <a:tcPr/>
                </a:tc>
              </a:tr>
              <a:tr h="463546">
                <a:tc>
                  <a:txBody>
                    <a:bodyPr/>
                    <a:lstStyle/>
                    <a:p>
                      <a:r>
                        <a:rPr lang="en-US" dirty="0"/>
                        <a:t>Logistic Regression</a:t>
                      </a:r>
                      <a:endParaRPr lang="en-IN" dirty="0"/>
                    </a:p>
                  </a:txBody>
                  <a:tcPr/>
                </a:tc>
                <a:tc>
                  <a:txBody>
                    <a:bodyPr/>
                    <a:lstStyle/>
                    <a:p>
                      <a:r>
                        <a:rPr lang="en-US" dirty="0"/>
                        <a:t>93%</a:t>
                      </a:r>
                      <a:endParaRPr lang="en-IN" dirty="0"/>
                    </a:p>
                  </a:txBody>
                  <a:tcPr/>
                </a:tc>
                <a:tc>
                  <a:txBody>
                    <a:bodyPr/>
                    <a:lstStyle/>
                    <a:p>
                      <a:r>
                        <a:rPr lang="en-US" dirty="0"/>
                        <a:t>97%</a:t>
                      </a:r>
                      <a:endParaRPr lang="en-IN" dirty="0"/>
                    </a:p>
                  </a:txBody>
                  <a:tcPr/>
                </a:tc>
                <a:tc>
                  <a:txBody>
                    <a:bodyPr/>
                    <a:lstStyle/>
                    <a:p>
                      <a:r>
                        <a:rPr lang="en-US" dirty="0"/>
                        <a:t>90%</a:t>
                      </a:r>
                      <a:endParaRPr lang="en-IN" dirty="0"/>
                    </a:p>
                  </a:txBody>
                  <a:tcPr/>
                </a:tc>
                <a:tc>
                  <a:txBody>
                    <a:bodyPr/>
                    <a:lstStyle/>
                    <a:p>
                      <a:r>
                        <a:rPr lang="en-US" dirty="0"/>
                        <a:t>94%</a:t>
                      </a:r>
                      <a:endParaRPr lang="en-IN" dirty="0"/>
                    </a:p>
                  </a:txBody>
                  <a:tcPr/>
                </a:tc>
              </a:tr>
              <a:tr h="463546">
                <a:tc>
                  <a:txBody>
                    <a:bodyPr/>
                    <a:lstStyle/>
                    <a:p>
                      <a:r>
                        <a:rPr lang="en-US" dirty="0"/>
                        <a:t>Decision Tree </a:t>
                      </a:r>
                      <a:endParaRPr lang="en-IN" dirty="0"/>
                    </a:p>
                  </a:txBody>
                  <a:tcPr/>
                </a:tc>
                <a:tc>
                  <a:txBody>
                    <a:bodyPr/>
                    <a:lstStyle/>
                    <a:p>
                      <a:r>
                        <a:rPr lang="en-US" dirty="0"/>
                        <a:t>99%</a:t>
                      </a:r>
                      <a:endParaRPr lang="en-IN" dirty="0"/>
                    </a:p>
                  </a:txBody>
                  <a:tcPr/>
                </a:tc>
                <a:tc>
                  <a:txBody>
                    <a:bodyPr/>
                    <a:lstStyle/>
                    <a:p>
                      <a:r>
                        <a:rPr lang="en-US" dirty="0"/>
                        <a:t>96%</a:t>
                      </a:r>
                      <a:endParaRPr lang="en-IN" dirty="0"/>
                    </a:p>
                  </a:txBody>
                  <a:tcPr/>
                </a:tc>
                <a:tc>
                  <a:txBody>
                    <a:bodyPr/>
                    <a:lstStyle/>
                    <a:p>
                      <a:r>
                        <a:rPr lang="en-US" dirty="0"/>
                        <a:t>93%</a:t>
                      </a:r>
                      <a:endParaRPr lang="en-IN" dirty="0"/>
                    </a:p>
                  </a:txBody>
                  <a:tcPr/>
                </a:tc>
                <a:tc>
                  <a:txBody>
                    <a:bodyPr/>
                    <a:lstStyle/>
                    <a:p>
                      <a:r>
                        <a:rPr lang="en-US" dirty="0"/>
                        <a:t>98%</a:t>
                      </a:r>
                      <a:endParaRPr lang="en-IN" dirty="0"/>
                    </a:p>
                  </a:txBody>
                  <a:tcPr/>
                </a:tc>
              </a:tr>
              <a:tr h="463546">
                <a:tc>
                  <a:txBody>
                    <a:bodyPr/>
                    <a:lstStyle/>
                    <a:p>
                      <a:r>
                        <a:rPr lang="en-US" dirty="0"/>
                        <a:t>Support Vector Machine(SVM)</a:t>
                      </a:r>
                      <a:endParaRPr lang="en-IN" dirty="0"/>
                    </a:p>
                  </a:txBody>
                  <a:tcPr/>
                </a:tc>
                <a:tc>
                  <a:txBody>
                    <a:bodyPr/>
                    <a:lstStyle/>
                    <a:p>
                      <a:r>
                        <a:rPr lang="en-US" dirty="0"/>
                        <a:t>99%</a:t>
                      </a:r>
                      <a:endParaRPr lang="en-IN" dirty="0"/>
                    </a:p>
                  </a:txBody>
                  <a:tcPr/>
                </a:tc>
                <a:tc>
                  <a:txBody>
                    <a:bodyPr/>
                    <a:lstStyle/>
                    <a:p>
                      <a:r>
                        <a:rPr lang="en-US" dirty="0"/>
                        <a:t>98%</a:t>
                      </a:r>
                      <a:endParaRPr lang="en-IN" dirty="0"/>
                    </a:p>
                  </a:txBody>
                  <a:tcPr/>
                </a:tc>
                <a:tc>
                  <a:txBody>
                    <a:bodyPr/>
                    <a:lstStyle/>
                    <a:p>
                      <a:r>
                        <a:rPr lang="en-US" dirty="0"/>
                        <a:t>95%</a:t>
                      </a:r>
                      <a:endParaRPr lang="en-IN" dirty="0"/>
                    </a:p>
                  </a:txBody>
                  <a:tcPr/>
                </a:tc>
                <a:tc>
                  <a:txBody>
                    <a:bodyPr/>
                    <a:lstStyle/>
                    <a:p>
                      <a:r>
                        <a:rPr lang="en-US" dirty="0"/>
                        <a:t>100%</a:t>
                      </a:r>
                      <a:endParaRPr lang="en-IN"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581193" y="115748"/>
            <a:ext cx="6226007" cy="6904812"/>
          </a:xfrm>
        </p:spPr>
        <p:txBody>
          <a:bodyPr/>
          <a:lstStyle/>
          <a:p>
            <a:pPr algn="just">
              <a:lnSpc>
                <a:spcPct val="150000"/>
              </a:lnSpc>
            </a:pPr>
            <a:r>
              <a:rPr dirty="0"/>
              <a:t>• </a:t>
            </a:r>
            <a:r>
              <a:rPr lang="en-US" dirty="0"/>
              <a:t>The analysis of the Credit Card Fraud Detection dataset has highlighted the importance of handling class imbalance, using appropriate model evaluation metrics, and choosing the right machine learning models for detecting fraudulent transactions. While models like Random Forest performed well, future work can focus on optimizing for real-time detection and enhancing model interpretability for more transparent fraud detection systems.</a:t>
            </a:r>
            <a:endParaRPr dirty="0"/>
          </a:p>
        </p:txBody>
      </p:sp>
      <p:pic>
        <p:nvPicPr>
          <p:cNvPr id="9" name="Picture 8"/>
          <p:cNvPicPr>
            <a:picLocks noChangeAspect="1"/>
          </p:cNvPicPr>
          <p:nvPr/>
        </p:nvPicPr>
        <p:blipFill>
          <a:blip r:embed="rId1"/>
          <a:stretch>
            <a:fillRect/>
          </a:stretch>
        </p:blipFill>
        <p:spPr>
          <a:xfrm>
            <a:off x="7538721" y="629920"/>
            <a:ext cx="4236719" cy="6085840"/>
          </a:xfrm>
          <a:prstGeom prst="rect">
            <a:avLst/>
          </a:prstGeom>
        </p:spPr>
      </p:pic>
    </p:spTree>
  </p:cSld>
  <p:clrMapOvr>
    <a:masterClrMapping/>
  </p:clrMapOvr>
</p:sld>
</file>

<file path=ppt/theme/theme1.xml><?xml version="1.0" encoding="utf-8"?>
<a:theme xmlns:a="http://schemas.openxmlformats.org/drawingml/2006/main" name="Dividend">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0</TotalTime>
  <Words>3372</Words>
  <Application>WPS Presentation</Application>
  <PresentationFormat>Widescreen</PresentationFormat>
  <Paragraphs>138</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Wingdings 2</vt:lpstr>
      <vt:lpstr>Courier New</vt:lpstr>
      <vt:lpstr>Gill Sans MT</vt:lpstr>
      <vt:lpstr>Microsoft YaHei</vt:lpstr>
      <vt:lpstr>Arial Unicode MS</vt:lpstr>
      <vt:lpstr>Calibri</vt:lpstr>
      <vt:lpstr>Dividend</vt:lpstr>
      <vt:lpstr>Credit Card Fraud Detection System</vt:lpstr>
      <vt:lpstr>Introduction</vt:lpstr>
      <vt:lpstr>Dataset Overview</vt:lpstr>
      <vt:lpstr>Data Description</vt:lpstr>
      <vt:lpstr>Data Visualization</vt:lpstr>
      <vt:lpstr>Challenges</vt:lpstr>
      <vt:lpstr>Model training</vt:lpstr>
      <vt:lpstr>Model evaluation</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BOLLOJU</dc:creator>
  <dc:description>generated using python-pptx</dc:description>
  <cp:lastModifiedBy>oleti</cp:lastModifiedBy>
  <cp:revision>8</cp:revision>
  <dcterms:created xsi:type="dcterms:W3CDTF">2013-01-27T09:14:00Z</dcterms:created>
  <dcterms:modified xsi:type="dcterms:W3CDTF">2024-12-30T08:25:05Z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4A0A3181B4CC485CBED132810C498049_13</vt:lpwstr>
  </property>
  <property fmtid="{D5CDD505-2E9C-101B-9397-08002B2CF9AE}" pid="3" name="KSOProductBuildVer">
    <vt:lpwstr>2057-12.2.0.18639</vt:lpwstr>
  </property>
</Properties>
</file>