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9" r:id="rId16"/>
    <p:sldId id="280" r:id="rId17"/>
    <p:sldId id="281" r:id="rId18"/>
    <p:sldId id="270" r:id="rId19"/>
    <p:sldId id="271" r:id="rId20"/>
    <p:sldId id="272" r:id="rId21"/>
    <p:sldId id="273" r:id="rId22"/>
    <p:sldId id="274" r:id="rId23"/>
    <p:sldId id="275" r:id="rId24"/>
    <p:sldId id="276"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EE50E98-A751-42E1-9A26-56F13E1DB3DF}" type="datetimeFigureOut">
              <a:rPr lang="en-IN" smtClean="0"/>
              <a:t>19-01-2023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649CCCA-5111-4934-A12A-7F7888F2E919}"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E50E98-A751-42E1-9A26-56F13E1DB3DF}"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9CCCA-5111-4934-A12A-7F7888F2E91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E50E98-A751-42E1-9A26-56F13E1DB3DF}"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9CCCA-5111-4934-A12A-7F7888F2E91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EE50E98-A751-42E1-9A26-56F13E1DB3DF}"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9CCCA-5111-4934-A12A-7F7888F2E919}"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E50E98-A751-42E1-9A26-56F13E1DB3DF}" type="datetimeFigureOut">
              <a:rPr lang="en-IN" smtClean="0"/>
              <a:t>19-01-2023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649CCCA-5111-4934-A12A-7F7888F2E91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EE50E98-A751-42E1-9A26-56F13E1DB3DF}"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9CCCA-5111-4934-A12A-7F7888F2E919}"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EE50E98-A751-42E1-9A26-56F13E1DB3DF}"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49CCCA-5111-4934-A12A-7F7888F2E919}"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E50E98-A751-42E1-9A26-56F13E1DB3DF}"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49CCCA-5111-4934-A12A-7F7888F2E91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50E98-A751-42E1-9A26-56F13E1DB3DF}"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49CCCA-5111-4934-A12A-7F7888F2E91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E50E98-A751-42E1-9A26-56F13E1DB3DF}"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9CCCA-5111-4934-A12A-7F7888F2E919}"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E50E98-A751-42E1-9A26-56F13E1DB3DF}" type="datetimeFigureOut">
              <a:rPr lang="en-IN" smtClean="0"/>
              <a:t>19-01-2023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6649CCCA-5111-4934-A12A-7F7888F2E919}"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EE50E98-A751-42E1-9A26-56F13E1DB3DF}" type="datetimeFigureOut">
              <a:rPr lang="en-IN" smtClean="0"/>
              <a:t>19-01-2023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649CCCA-5111-4934-A12A-7F7888F2E91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016/j.nanoen.2022.1075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4048" y="3573016"/>
            <a:ext cx="7406640" cy="1752600"/>
          </a:xfrm>
        </p:spPr>
        <p:txBody>
          <a:bodyPr>
            <a:normAutofit/>
          </a:bodyPr>
          <a:lstStyle/>
          <a:p>
            <a:pPr algn="just"/>
            <a:r>
              <a:rPr lang="en-IN" sz="2000" dirty="0" smtClean="0">
                <a:solidFill>
                  <a:schemeClr val="tx1">
                    <a:lumMod val="95000"/>
                    <a:lumOff val="5000"/>
                  </a:schemeClr>
                </a:solidFill>
                <a:latin typeface="Times New Roman" pitchFamily="18" charset="0"/>
                <a:cs typeface="Times New Roman" pitchFamily="18" charset="0"/>
              </a:rPr>
              <a:t>Presented by:</a:t>
            </a:r>
          </a:p>
          <a:p>
            <a:pPr algn="just"/>
            <a:r>
              <a:rPr lang="en-IN" sz="2000" dirty="0" smtClean="0">
                <a:solidFill>
                  <a:schemeClr val="tx1">
                    <a:lumMod val="95000"/>
                    <a:lumOff val="5000"/>
                  </a:schemeClr>
                </a:solidFill>
                <a:latin typeface="Times New Roman" pitchFamily="18" charset="0"/>
                <a:cs typeface="Times New Roman" pitchFamily="18" charset="0"/>
              </a:rPr>
              <a:t>S. </a:t>
            </a:r>
            <a:r>
              <a:rPr lang="en-IN" sz="2000" dirty="0" err="1" smtClean="0">
                <a:solidFill>
                  <a:schemeClr val="tx1">
                    <a:lumMod val="95000"/>
                    <a:lumOff val="5000"/>
                  </a:schemeClr>
                </a:solidFill>
                <a:latin typeface="Times New Roman" pitchFamily="18" charset="0"/>
                <a:cs typeface="Times New Roman" pitchFamily="18" charset="0"/>
              </a:rPr>
              <a:t>Chandini</a:t>
            </a:r>
            <a:r>
              <a:rPr lang="en-IN" sz="2000" dirty="0" smtClean="0">
                <a:solidFill>
                  <a:schemeClr val="tx1">
                    <a:lumMod val="95000"/>
                    <a:lumOff val="5000"/>
                  </a:schemeClr>
                </a:solidFill>
                <a:latin typeface="Times New Roman" pitchFamily="18" charset="0"/>
                <a:cs typeface="Times New Roman" pitchFamily="18" charset="0"/>
              </a:rPr>
              <a:t> (19RH1A05K2</a:t>
            </a:r>
            <a:r>
              <a:rPr lang="en-IN" sz="2000" dirty="0" smtClean="0">
                <a:solidFill>
                  <a:schemeClr val="tx1">
                    <a:lumMod val="95000"/>
                    <a:lumOff val="5000"/>
                  </a:schemeClr>
                </a:solidFill>
                <a:latin typeface="Times New Roman" pitchFamily="18" charset="0"/>
                <a:cs typeface="Times New Roman" pitchFamily="18" charset="0"/>
              </a:rPr>
              <a:t>)</a:t>
            </a:r>
          </a:p>
          <a:p>
            <a:pPr algn="just"/>
            <a:r>
              <a:rPr lang="en-IN" sz="2000" dirty="0" smtClean="0">
                <a:solidFill>
                  <a:schemeClr val="tx1">
                    <a:lumMod val="95000"/>
                    <a:lumOff val="5000"/>
                  </a:schemeClr>
                </a:solidFill>
                <a:latin typeface="Times New Roman" pitchFamily="18" charset="0"/>
                <a:cs typeface="Times New Roman" pitchFamily="18" charset="0"/>
              </a:rPr>
              <a:t>U. </a:t>
            </a:r>
            <a:r>
              <a:rPr lang="en-IN" sz="2000" dirty="0" err="1" smtClean="0">
                <a:solidFill>
                  <a:schemeClr val="tx1">
                    <a:lumMod val="95000"/>
                    <a:lumOff val="5000"/>
                  </a:schemeClr>
                </a:solidFill>
                <a:latin typeface="Times New Roman" pitchFamily="18" charset="0"/>
                <a:cs typeface="Times New Roman" pitchFamily="18" charset="0"/>
              </a:rPr>
              <a:t>Mounika</a:t>
            </a:r>
            <a:r>
              <a:rPr lang="en-IN" sz="2000" dirty="0" smtClean="0">
                <a:solidFill>
                  <a:schemeClr val="tx1">
                    <a:lumMod val="95000"/>
                    <a:lumOff val="5000"/>
                  </a:schemeClr>
                </a:solidFill>
                <a:latin typeface="Times New Roman" pitchFamily="18" charset="0"/>
                <a:cs typeface="Times New Roman" pitchFamily="18" charset="0"/>
              </a:rPr>
              <a:t> (19RH1A05M8</a:t>
            </a:r>
            <a:r>
              <a:rPr lang="en-IN" sz="2000" dirty="0" smtClean="0">
                <a:solidFill>
                  <a:schemeClr val="tx1">
                    <a:lumMod val="95000"/>
                    <a:lumOff val="5000"/>
                  </a:schemeClr>
                </a:solidFill>
                <a:latin typeface="Times New Roman" pitchFamily="18" charset="0"/>
                <a:cs typeface="Times New Roman" pitchFamily="18" charset="0"/>
              </a:rPr>
              <a:t>)</a:t>
            </a:r>
          </a:p>
          <a:p>
            <a:pPr algn="just"/>
            <a:r>
              <a:rPr lang="en-IN" sz="2000" dirty="0" smtClean="0">
                <a:solidFill>
                  <a:schemeClr val="tx1">
                    <a:lumMod val="95000"/>
                    <a:lumOff val="5000"/>
                  </a:schemeClr>
                </a:solidFill>
                <a:latin typeface="Times New Roman" pitchFamily="18" charset="0"/>
                <a:cs typeface="Times New Roman" pitchFamily="18" charset="0"/>
              </a:rPr>
              <a:t>V. </a:t>
            </a:r>
            <a:r>
              <a:rPr lang="en-IN" sz="2000" smtClean="0">
                <a:solidFill>
                  <a:schemeClr val="tx1">
                    <a:lumMod val="95000"/>
                    <a:lumOff val="5000"/>
                  </a:schemeClr>
                </a:solidFill>
                <a:latin typeface="Times New Roman" pitchFamily="18" charset="0"/>
                <a:cs typeface="Times New Roman" pitchFamily="18" charset="0"/>
              </a:rPr>
              <a:t>Akshaya </a:t>
            </a:r>
            <a:r>
              <a:rPr lang="en-IN" sz="2000" dirty="0" smtClean="0">
                <a:solidFill>
                  <a:schemeClr val="tx1">
                    <a:lumMod val="95000"/>
                    <a:lumOff val="5000"/>
                  </a:schemeClr>
                </a:solidFill>
                <a:latin typeface="Times New Roman" pitchFamily="18" charset="0"/>
                <a:cs typeface="Times New Roman" pitchFamily="18" charset="0"/>
              </a:rPr>
              <a:t>(</a:t>
            </a:r>
            <a:r>
              <a:rPr lang="en-IN" sz="2000" dirty="0" smtClean="0">
                <a:solidFill>
                  <a:schemeClr val="tx1">
                    <a:lumMod val="95000"/>
                    <a:lumOff val="5000"/>
                  </a:schemeClr>
                </a:solidFill>
                <a:latin typeface="Times New Roman" pitchFamily="18" charset="0"/>
                <a:cs typeface="Times New Roman" pitchFamily="18" charset="0"/>
              </a:rPr>
              <a:t>19RH1A05N3)</a:t>
            </a:r>
            <a:endParaRPr lang="en-IN" sz="2000" dirty="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ctrTitle"/>
          </p:nvPr>
        </p:nvSpPr>
        <p:spPr>
          <a:xfrm>
            <a:off x="611560" y="1484784"/>
            <a:ext cx="7630616" cy="2099319"/>
          </a:xfrm>
        </p:spPr>
        <p:txBody>
          <a:bodyPr>
            <a:noAutofit/>
          </a:bodyPr>
          <a:lstStyle/>
          <a:p>
            <a:r>
              <a:rPr lang="en-IN" sz="3600" b="1" dirty="0">
                <a:latin typeface="Times New Roman" pitchFamily="18" charset="0"/>
                <a:cs typeface="Times New Roman" pitchFamily="18" charset="0"/>
              </a:rPr>
              <a:t>Securing Smart Sensing Production System using Deep Neural Network Model</a:t>
            </a:r>
            <a:r>
              <a:rPr lang="en-IN" sz="3600" dirty="0">
                <a:latin typeface="Times New Roman" pitchFamily="18" charset="0"/>
                <a:cs typeface="Times New Roman" pitchFamily="18" charset="0"/>
              </a:rPr>
              <a:t/>
            </a:r>
            <a:br>
              <a:rPr lang="en-IN" sz="3600" dirty="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1506833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395536" y="260648"/>
            <a:ext cx="8291264" cy="5759152"/>
          </a:xfrm>
        </p:spPr>
        <p:txBody>
          <a:bodyPr/>
          <a:lstStyle/>
          <a:p>
            <a:pPr marL="0" indent="0">
              <a:buNone/>
            </a:pPr>
            <a:endParaRPr lang="en-IN" sz="1400" dirty="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2 </a:t>
            </a:r>
            <a:r>
              <a:rPr lang="en-IN" sz="2400" b="1" dirty="0" smtClean="0"/>
              <a:t>Class Diagram</a:t>
            </a:r>
          </a:p>
          <a:p>
            <a:pPr marL="0" indent="0">
              <a:buNone/>
            </a:pPr>
            <a:endParaRPr lang="en-IN" sz="2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168400"/>
            <a:ext cx="5328591" cy="4924896"/>
          </a:xfrm>
          <a:prstGeom prst="rect">
            <a:avLst/>
          </a:prstGeom>
          <a:noFill/>
          <a:ln>
            <a:noFill/>
          </a:ln>
        </p:spPr>
      </p:pic>
    </p:spTree>
    <p:extLst>
      <p:ext uri="{BB962C8B-B14F-4D97-AF65-F5344CB8AC3E}">
        <p14:creationId xmlns:p14="http://schemas.microsoft.com/office/powerpoint/2010/main" val="4066469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91264" cy="1228998"/>
          </a:xfrm>
        </p:spPr>
        <p:txBody>
          <a:bodyPr/>
          <a:lstStyle/>
          <a:p>
            <a:r>
              <a:rPr lang="en-IN" dirty="0" smtClean="0"/>
              <a:t>  </a:t>
            </a:r>
            <a:endParaRPr lang="en-IN" dirty="0"/>
          </a:p>
        </p:txBody>
      </p:sp>
      <p:sp>
        <p:nvSpPr>
          <p:cNvPr id="3" name="Content Placeholder 2"/>
          <p:cNvSpPr>
            <a:spLocks noGrp="1"/>
          </p:cNvSpPr>
          <p:nvPr>
            <p:ph sz="quarter" idx="1"/>
          </p:nvPr>
        </p:nvSpPr>
        <p:spPr>
          <a:xfrm>
            <a:off x="251520" y="332656"/>
            <a:ext cx="8435280" cy="5687144"/>
          </a:xfrm>
        </p:spPr>
        <p:txBody>
          <a:bodyPr/>
          <a:lstStyle/>
          <a:p>
            <a:pPr marL="0" indent="0">
              <a:buNone/>
            </a:pPr>
            <a:r>
              <a:rPr lang="en-IN" sz="2400" b="1" dirty="0" smtClean="0">
                <a:latin typeface="Times New Roman" pitchFamily="18" charset="0"/>
                <a:cs typeface="Times New Roman" pitchFamily="18" charset="0"/>
              </a:rPr>
              <a:t>3 Activity </a:t>
            </a:r>
            <a:r>
              <a:rPr lang="en-IN" sz="2400" b="1" dirty="0">
                <a:latin typeface="Times New Roman" pitchFamily="18" charset="0"/>
                <a:cs typeface="Times New Roman" pitchFamily="18" charset="0"/>
              </a:rPr>
              <a:t>D</a:t>
            </a:r>
            <a:r>
              <a:rPr lang="en-IN" sz="2400" b="1" dirty="0" smtClean="0">
                <a:latin typeface="Times New Roman" pitchFamily="18" charset="0"/>
                <a:cs typeface="Times New Roman" pitchFamily="18" charset="0"/>
              </a:rPr>
              <a:t>iagram</a:t>
            </a:r>
            <a:endParaRPr lang="en-IN" sz="2400"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483768" y="908720"/>
            <a:ext cx="4464495" cy="5472608"/>
          </a:xfrm>
          <a:prstGeom prst="rect">
            <a:avLst/>
          </a:prstGeom>
          <a:noFill/>
          <a:ln>
            <a:noFill/>
          </a:ln>
        </p:spPr>
      </p:pic>
    </p:spTree>
    <p:extLst>
      <p:ext uri="{BB962C8B-B14F-4D97-AF65-F5344CB8AC3E}">
        <p14:creationId xmlns:p14="http://schemas.microsoft.com/office/powerpoint/2010/main" val="2415842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251520" y="260648"/>
            <a:ext cx="8435280" cy="5759152"/>
          </a:xfrm>
        </p:spPr>
        <p:txBody>
          <a:bodyPr>
            <a:normAutofit/>
          </a:bodyPr>
          <a:lstStyle/>
          <a:p>
            <a:pPr marL="0" indent="0">
              <a:buNone/>
            </a:pPr>
            <a:r>
              <a:rPr lang="en-IN" sz="2400" b="1" dirty="0" smtClean="0">
                <a:latin typeface="Times New Roman" pitchFamily="18" charset="0"/>
                <a:cs typeface="Times New Roman" pitchFamily="18" charset="0"/>
              </a:rPr>
              <a:t>4 Sequence </a:t>
            </a:r>
            <a:r>
              <a:rPr lang="en-IN" sz="2400" b="1" dirty="0" smtClean="0">
                <a:latin typeface="Times New Roman" pitchFamily="18" charset="0"/>
                <a:cs typeface="Times New Roman" pitchFamily="18" charset="0"/>
              </a:rPr>
              <a:t>Diagram</a:t>
            </a:r>
            <a:endParaRPr lang="en-IN" sz="2400" b="1"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08720"/>
            <a:ext cx="5832648" cy="5472608"/>
          </a:xfrm>
          <a:prstGeom prst="rect">
            <a:avLst/>
          </a:prstGeom>
          <a:noFill/>
          <a:ln>
            <a:noFill/>
          </a:ln>
        </p:spPr>
      </p:pic>
    </p:spTree>
    <p:extLst>
      <p:ext uri="{BB962C8B-B14F-4D97-AF65-F5344CB8AC3E}">
        <p14:creationId xmlns:p14="http://schemas.microsoft.com/office/powerpoint/2010/main" val="392467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395536" y="260648"/>
            <a:ext cx="8291264" cy="5759152"/>
          </a:xfrm>
        </p:spPr>
        <p:txBody>
          <a:bodyPr>
            <a:normAutofit/>
          </a:bodyPr>
          <a:lstStyle/>
          <a:p>
            <a:pPr marL="0" indent="0">
              <a:buNone/>
            </a:pPr>
            <a:r>
              <a:rPr lang="en-IN" sz="2400" b="1" dirty="0" smtClean="0">
                <a:latin typeface="Times New Roman" pitchFamily="18" charset="0"/>
                <a:cs typeface="Times New Roman" pitchFamily="18" charset="0"/>
              </a:rPr>
              <a:t>5 Component Diagram</a:t>
            </a:r>
          </a:p>
          <a:p>
            <a:pPr marL="0" indent="0">
              <a:buNone/>
            </a:pPr>
            <a:endParaRPr lang="en-IN"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6696744" cy="4680520"/>
          </a:xfrm>
          <a:prstGeom prst="rect">
            <a:avLst/>
          </a:prstGeom>
          <a:noFill/>
          <a:ln>
            <a:noFill/>
          </a:ln>
        </p:spPr>
      </p:pic>
    </p:spTree>
    <p:extLst>
      <p:ext uri="{BB962C8B-B14F-4D97-AF65-F5344CB8AC3E}">
        <p14:creationId xmlns:p14="http://schemas.microsoft.com/office/powerpoint/2010/main" val="1573630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a:xfrm>
            <a:off x="251520" y="332656"/>
            <a:ext cx="8435280" cy="5687144"/>
          </a:xfrm>
        </p:spPr>
        <p:txBody>
          <a:bodyPr>
            <a:normAutofit/>
          </a:bodyPr>
          <a:lstStyle/>
          <a:p>
            <a:pPr marL="0" indent="0">
              <a:buNone/>
            </a:pPr>
            <a:r>
              <a:rPr lang="en-IN" sz="2400" b="1" dirty="0">
                <a:latin typeface="Times New Roman" pitchFamily="18" charset="0"/>
                <a:cs typeface="Times New Roman" pitchFamily="18" charset="0"/>
              </a:rPr>
              <a:t>6</a:t>
            </a:r>
            <a:r>
              <a:rPr lang="en-IN" sz="2400" b="1" dirty="0" smtClean="0">
                <a:latin typeface="Times New Roman" pitchFamily="18" charset="0"/>
                <a:cs typeface="Times New Roman" pitchFamily="18" charset="0"/>
              </a:rPr>
              <a:t> Deployment </a:t>
            </a:r>
            <a:r>
              <a:rPr lang="en-IN" sz="2400" b="1" dirty="0" smtClean="0">
                <a:latin typeface="Times New Roman" pitchFamily="18" charset="0"/>
                <a:cs typeface="Times New Roman" pitchFamily="18" charset="0"/>
              </a:rPr>
              <a:t>Diagram</a:t>
            </a:r>
            <a:endParaRPr lang="en-IN" sz="2400" b="1"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2696"/>
            <a:ext cx="6176218" cy="5909394"/>
          </a:xfrm>
          <a:prstGeom prst="rect">
            <a:avLst/>
          </a:prstGeom>
          <a:noFill/>
          <a:ln>
            <a:noFill/>
          </a:ln>
        </p:spPr>
      </p:pic>
    </p:spTree>
    <p:extLst>
      <p:ext uri="{BB962C8B-B14F-4D97-AF65-F5344CB8AC3E}">
        <p14:creationId xmlns:p14="http://schemas.microsoft.com/office/powerpoint/2010/main" val="3154378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15416"/>
            <a:ext cx="7772400" cy="1143000"/>
          </a:xfrm>
        </p:spPr>
        <p:txBody>
          <a:bodyPr>
            <a:normAutofit/>
          </a:bodyPr>
          <a:lstStyle/>
          <a:p>
            <a:pPr algn="ctr"/>
            <a:r>
              <a:rPr lang="en-US" sz="32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SOURCE CODE</a:t>
            </a:r>
            <a:endParaRPr lang="en-IN" sz="32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8313" y="1138163"/>
            <a:ext cx="8280400" cy="5013474"/>
          </a:xfrm>
        </p:spPr>
      </p:pic>
    </p:spTree>
    <p:extLst>
      <p:ext uri="{BB962C8B-B14F-4D97-AF65-F5344CB8AC3E}">
        <p14:creationId xmlns:p14="http://schemas.microsoft.com/office/powerpoint/2010/main" val="84667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8" y="764704"/>
            <a:ext cx="8404564" cy="5184576"/>
          </a:xfrm>
        </p:spPr>
      </p:pic>
    </p:spTree>
    <p:extLst>
      <p:ext uri="{BB962C8B-B14F-4D97-AF65-F5344CB8AC3E}">
        <p14:creationId xmlns:p14="http://schemas.microsoft.com/office/powerpoint/2010/main" val="488220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95537" y="764704"/>
            <a:ext cx="8352928" cy="5256584"/>
          </a:xfrm>
        </p:spPr>
      </p:pic>
    </p:spTree>
    <p:extLst>
      <p:ext uri="{BB962C8B-B14F-4D97-AF65-F5344CB8AC3E}">
        <p14:creationId xmlns:p14="http://schemas.microsoft.com/office/powerpoint/2010/main" val="340717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87424"/>
            <a:ext cx="8291264" cy="1228998"/>
          </a:xfrm>
        </p:spPr>
        <p:txBody>
          <a:bodyPr>
            <a:normAutofit/>
          </a:bodyPr>
          <a:lstStyle/>
          <a:p>
            <a:pPr algn="ctr"/>
            <a:r>
              <a:rPr lang="en-IN" sz="32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RESULTS</a:t>
            </a:r>
            <a:endParaRPr lang="en-IN" sz="32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descr="Graphical user interface, text, application, email&#10;&#10;Description automatically generated"/>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83568" y="1052736"/>
            <a:ext cx="7992888" cy="4896543"/>
          </a:xfrm>
          <a:prstGeom prst="rect">
            <a:avLst/>
          </a:prstGeom>
        </p:spPr>
      </p:pic>
    </p:spTree>
    <p:extLst>
      <p:ext uri="{BB962C8B-B14F-4D97-AF65-F5344CB8AC3E}">
        <p14:creationId xmlns:p14="http://schemas.microsoft.com/office/powerpoint/2010/main" val="388705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 name="Picture 4" descr="Graphical user interface, text&#10;&#10;Description automatically generated with medium confidence"/>
          <p:cNvPicPr/>
          <p:nvPr/>
        </p:nvPicPr>
        <p:blipFill>
          <a:blip r:embed="rId2" cstate="print">
            <a:extLst>
              <a:ext uri="{28A0092B-C50C-407E-A947-70E740481C1C}">
                <a14:useLocalDpi xmlns:a14="http://schemas.microsoft.com/office/drawing/2010/main" val="0"/>
              </a:ext>
            </a:extLst>
          </a:blip>
          <a:stretch>
            <a:fillRect/>
          </a:stretch>
        </p:blipFill>
        <p:spPr>
          <a:xfrm>
            <a:off x="395536" y="476672"/>
            <a:ext cx="7272808" cy="5688632"/>
          </a:xfrm>
          <a:prstGeom prst="rect">
            <a:avLst/>
          </a:prstGeom>
        </p:spPr>
      </p:pic>
      <p:pic>
        <p:nvPicPr>
          <p:cNvPr id="4" name="Content Placeholder 3" descr="Graphical user interface, application&#10;&#10;Description automatically generated"/>
          <p:cNvPicPr>
            <a:picLocks noGrp="1"/>
          </p:cNvPicPr>
          <p:nvPr>
            <p:ph sz="quarter" idx="1"/>
          </p:nvPr>
        </p:nvPicPr>
        <p:blipFill>
          <a:blip r:embed="rId3">
            <a:extLst>
              <a:ext uri="{28A0092B-C50C-407E-A947-70E740481C1C}">
                <a14:useLocalDpi xmlns:a14="http://schemas.microsoft.com/office/drawing/2010/main" val="0"/>
              </a:ext>
            </a:extLst>
          </a:blip>
          <a:stretch>
            <a:fillRect/>
          </a:stretch>
        </p:blipFill>
        <p:spPr>
          <a:xfrm>
            <a:off x="4211960" y="1628800"/>
            <a:ext cx="4649422" cy="3600400"/>
          </a:xfrm>
          <a:prstGeom prst="rect">
            <a:avLst/>
          </a:prstGeom>
        </p:spPr>
      </p:pic>
    </p:spTree>
    <p:extLst>
      <p:ext uri="{BB962C8B-B14F-4D97-AF65-F5344CB8AC3E}">
        <p14:creationId xmlns:p14="http://schemas.microsoft.com/office/powerpoint/2010/main" val="3008980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1960"/>
            <a:ext cx="7772400" cy="1143000"/>
          </a:xfrm>
        </p:spPr>
        <p:txBody>
          <a:bodyPr>
            <a:normAutofit/>
          </a:bodyPr>
          <a:lstStyle/>
          <a:p>
            <a:pPr algn="ctr"/>
            <a:r>
              <a:rPr lang="en-IN" sz="32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ABSTRACT</a:t>
            </a:r>
            <a:endParaRPr lang="en-IN" sz="32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467544" y="1124744"/>
            <a:ext cx="8219256" cy="4895056"/>
          </a:xfrm>
        </p:spPr>
        <p:txBody>
          <a:bodyPr>
            <a:normAutofit/>
          </a:bodyPr>
          <a:lstStyle/>
          <a:p>
            <a:pPr marL="82296" indent="0" algn="just">
              <a:lnSpc>
                <a:spcPct val="150000"/>
              </a:lnSpc>
              <a:buNone/>
            </a:pPr>
            <a:r>
              <a:rPr lang="en-IN" sz="1600" dirty="0">
                <a:latin typeface="Times New Roman" pitchFamily="18" charset="0"/>
                <a:cs typeface="Times New Roman" pitchFamily="18" charset="0"/>
              </a:rPr>
              <a:t>Internet of Things (</a:t>
            </a:r>
            <a:r>
              <a:rPr lang="en-IN" sz="1600" dirty="0" err="1">
                <a:latin typeface="Times New Roman" pitchFamily="18" charset="0"/>
                <a:cs typeface="Times New Roman" pitchFamily="18" charset="0"/>
              </a:rPr>
              <a:t>IoT</a:t>
            </a:r>
            <a:r>
              <a:rPr lang="en-IN" sz="1600" dirty="0">
                <a:latin typeface="Times New Roman" pitchFamily="18" charset="0"/>
                <a:cs typeface="Times New Roman" pitchFamily="18" charset="0"/>
              </a:rPr>
              <a:t>) enabled cyber physical systems such as Industrial equipment’s and operational IT to send and receive data over internet. This equipment’s will have sensors to sense equipment condition and report to centralized server using internet connection. Sometime some malicious users may attack or hack such sensors and then alter their data and this false data will be report to centralized server and false action will be taken. Due to false data many countries equipment and production system got failed and many algorithms was developed to detect attack, but all these algorithms suffer from data imbalance (one class my contains huge records (for example NORMAL records and other class like attack may contains few records which lead to imbalance problem and detection algorithms may failed to predict accurately). To deal with data imbalance, existing algorithms were using OVER and UNDER sampling which will generate new records for FEWER class only. To overcome from this issue, we are introducing novel technique without using any under or oversampling algorithms.</a:t>
            </a:r>
          </a:p>
        </p:txBody>
      </p:sp>
    </p:spTree>
    <p:extLst>
      <p:ext uri="{BB962C8B-B14F-4D97-AF65-F5344CB8AC3E}">
        <p14:creationId xmlns:p14="http://schemas.microsoft.com/office/powerpoint/2010/main" val="4179721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descr="Graphical user interface, text, application&#10;&#10;Description automatically generated"/>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83568" y="548680"/>
            <a:ext cx="7848872" cy="5688632"/>
          </a:xfrm>
          <a:prstGeom prst="rect">
            <a:avLst/>
          </a:prstGeom>
        </p:spPr>
      </p:pic>
    </p:spTree>
    <p:extLst>
      <p:ext uri="{BB962C8B-B14F-4D97-AF65-F5344CB8AC3E}">
        <p14:creationId xmlns:p14="http://schemas.microsoft.com/office/powerpoint/2010/main" val="1453672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descr="Graphical user interface, text, application, email&#10;&#10;Description automatically generated"/>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11560" y="764704"/>
            <a:ext cx="7704856" cy="5472608"/>
          </a:xfrm>
          <a:prstGeom prst="rect">
            <a:avLst/>
          </a:prstGeom>
        </p:spPr>
      </p:pic>
    </p:spTree>
    <p:extLst>
      <p:ext uri="{BB962C8B-B14F-4D97-AF65-F5344CB8AC3E}">
        <p14:creationId xmlns:p14="http://schemas.microsoft.com/office/powerpoint/2010/main" val="1848614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descr="Graphical user interface, text, application, email&#10;&#10;Description automatically generated"/>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539552" y="476672"/>
            <a:ext cx="7920879" cy="5832648"/>
          </a:xfrm>
          <a:prstGeom prst="rect">
            <a:avLst/>
          </a:prstGeom>
        </p:spPr>
      </p:pic>
    </p:spTree>
    <p:extLst>
      <p:ext uri="{BB962C8B-B14F-4D97-AF65-F5344CB8AC3E}">
        <p14:creationId xmlns:p14="http://schemas.microsoft.com/office/powerpoint/2010/main" val="288250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Graphical user interface, application&#10;&#10;Description automatically generated"/>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51520" y="188640"/>
            <a:ext cx="8496944" cy="6264696"/>
          </a:xfrm>
          <a:prstGeom prst="rect">
            <a:avLst/>
          </a:prstGeom>
        </p:spPr>
      </p:pic>
      <p:pic>
        <p:nvPicPr>
          <p:cNvPr id="5" name="Picture 4" descr="Graphical user interface, text, application&#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4932040" y="1268760"/>
            <a:ext cx="3395808" cy="2880320"/>
          </a:xfrm>
          <a:prstGeom prst="rect">
            <a:avLst/>
          </a:prstGeom>
        </p:spPr>
      </p:pic>
    </p:spTree>
    <p:extLst>
      <p:ext uri="{BB962C8B-B14F-4D97-AF65-F5344CB8AC3E}">
        <p14:creationId xmlns:p14="http://schemas.microsoft.com/office/powerpoint/2010/main" val="1934850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descr="Table&#10;&#10;Description automatically generated"/>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952221" y="5589240"/>
            <a:ext cx="7150467" cy="1085906"/>
          </a:xfrm>
          <a:prstGeom prst="rect">
            <a:avLst/>
          </a:prstGeom>
        </p:spPr>
      </p:pic>
      <p:pic>
        <p:nvPicPr>
          <p:cNvPr id="5" name="Picture 4" descr="Chart, waterfall chart&#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899592" y="244688"/>
            <a:ext cx="7200800" cy="5196840"/>
          </a:xfrm>
          <a:prstGeom prst="rect">
            <a:avLst/>
          </a:prstGeom>
        </p:spPr>
      </p:pic>
    </p:spTree>
    <p:extLst>
      <p:ext uri="{BB962C8B-B14F-4D97-AF65-F5344CB8AC3E}">
        <p14:creationId xmlns:p14="http://schemas.microsoft.com/office/powerpoint/2010/main" val="415469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15416"/>
            <a:ext cx="7772400" cy="1143000"/>
          </a:xfrm>
        </p:spPr>
        <p:txBody>
          <a:bodyPr>
            <a:normAutofit/>
          </a:bodyPr>
          <a:lstStyle/>
          <a:p>
            <a:pPr algn="ctr"/>
            <a:r>
              <a:rPr lang="en-IN" sz="32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CONCLUSION</a:t>
            </a:r>
            <a:endParaRPr lang="en-IN" sz="3200"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980728"/>
            <a:ext cx="8496944" cy="5328592"/>
          </a:xfrm>
        </p:spPr>
        <p:txBody>
          <a:bodyPr>
            <a:normAutofit/>
          </a:bodyPr>
          <a:lstStyle/>
          <a:p>
            <a:pPr marL="0" indent="0" algn="just">
              <a:lnSpc>
                <a:spcPct val="150000"/>
              </a:lnSpc>
              <a:buNone/>
            </a:pPr>
            <a:r>
              <a:rPr lang="en-IN" sz="1600" dirty="0" smtClean="0">
                <a:latin typeface="Times New Roman" pitchFamily="18" charset="0"/>
                <a:cs typeface="Times New Roman" pitchFamily="18" charset="0"/>
              </a:rPr>
              <a:t>Internet </a:t>
            </a:r>
            <a:r>
              <a:rPr lang="en-IN" sz="1600" dirty="0">
                <a:latin typeface="Times New Roman" pitchFamily="18" charset="0"/>
                <a:cs typeface="Times New Roman" pitchFamily="18" charset="0"/>
              </a:rPr>
              <a:t>of Things enabled cyber physical systems such as Industrial equipment’s and operational IT to send and receive data over internet. This equipment’s will have sensors to sense equipment condition and report to centralized server using internet connection. Sometime some malicious users may attack or hack such sensors and then alter their data and this false data will be report to centralized server and false action will be taken. Due to false data many countries equipment and production system got failed and many algorithms was developed to detect attack, but all these algorithms suffer from data </a:t>
            </a:r>
            <a:r>
              <a:rPr lang="en-IN" sz="1600" dirty="0" smtClean="0">
                <a:latin typeface="Times New Roman" pitchFamily="18" charset="0"/>
                <a:cs typeface="Times New Roman" pitchFamily="18" charset="0"/>
              </a:rPr>
              <a:t>imbalance. </a:t>
            </a:r>
            <a:r>
              <a:rPr lang="en-IN" sz="1600" dirty="0">
                <a:latin typeface="Times New Roman" pitchFamily="18" charset="0"/>
                <a:cs typeface="Times New Roman" pitchFamily="18" charset="0"/>
              </a:rPr>
              <a:t>To deal with data imbalance existing algorithms were using OVER and UNDER sampling which will generate new records for FEWER class, but this technique improve accuracy but not up to the mark. Therefore, to overcome from this issue, this project introduced an efficient deep learning model without using any under or oversampling algorithms with the usage of auto encoder, decision tree with PCA, and DNN for identifying the attack and classify the type of attack. In addition, the performance evaluation of three models also compared and proven that proposed DNN obtained enhanced accuracy 99.98%.</a:t>
            </a:r>
          </a:p>
          <a:p>
            <a:pPr marL="0" indent="0" algn="just">
              <a:lnSpc>
                <a:spcPct val="150000"/>
              </a:lnSpc>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6005406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43408"/>
            <a:ext cx="7772400" cy="1143000"/>
          </a:xfrm>
        </p:spPr>
        <p:txBody>
          <a:bodyPr>
            <a:normAutofit/>
          </a:bodyPr>
          <a:lstStyle/>
          <a:p>
            <a:pPr algn="ctr"/>
            <a:r>
              <a:rPr lang="en-IN"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REFERENCES</a:t>
            </a:r>
            <a:endParaRPr lang="en-IN" sz="3600"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980728"/>
            <a:ext cx="8496944" cy="5328592"/>
          </a:xfrm>
        </p:spPr>
        <p:txBody>
          <a:bodyPr>
            <a:noAutofit/>
          </a:bodyPr>
          <a:lstStyle/>
          <a:p>
            <a:pPr lvl="0"/>
            <a:r>
              <a:rPr lang="en-IN" sz="1400" dirty="0" err="1">
                <a:latin typeface="Times New Roman" pitchFamily="18" charset="0"/>
                <a:cs typeface="Times New Roman" pitchFamily="18" charset="0"/>
              </a:rPr>
              <a:t>Kayad</a:t>
            </a:r>
            <a:r>
              <a:rPr lang="en-IN" sz="1400" dirty="0">
                <a:latin typeface="Times New Roman" pitchFamily="18" charset="0"/>
                <a:cs typeface="Times New Roman" pitchFamily="18" charset="0"/>
              </a:rPr>
              <a:t>, A.; </a:t>
            </a:r>
            <a:r>
              <a:rPr lang="en-IN" sz="1400" dirty="0" err="1">
                <a:latin typeface="Times New Roman" pitchFamily="18" charset="0"/>
                <a:cs typeface="Times New Roman" pitchFamily="18" charset="0"/>
              </a:rPr>
              <a:t>Paraforos</a:t>
            </a:r>
            <a:r>
              <a:rPr lang="en-IN" sz="1400" dirty="0">
                <a:latin typeface="Times New Roman" pitchFamily="18" charset="0"/>
                <a:cs typeface="Times New Roman" pitchFamily="18" charset="0"/>
              </a:rPr>
              <a:t>, D.; </a:t>
            </a:r>
            <a:r>
              <a:rPr lang="en-IN" sz="1400" dirty="0" err="1">
                <a:latin typeface="Times New Roman" pitchFamily="18" charset="0"/>
                <a:cs typeface="Times New Roman" pitchFamily="18" charset="0"/>
              </a:rPr>
              <a:t>Marinello</a:t>
            </a:r>
            <a:r>
              <a:rPr lang="en-IN" sz="1400" dirty="0">
                <a:latin typeface="Times New Roman" pitchFamily="18" charset="0"/>
                <a:cs typeface="Times New Roman" pitchFamily="18" charset="0"/>
              </a:rPr>
              <a:t>, F.; </a:t>
            </a:r>
            <a:r>
              <a:rPr lang="en-IN" sz="1400" dirty="0" err="1">
                <a:latin typeface="Times New Roman" pitchFamily="18" charset="0"/>
                <a:cs typeface="Times New Roman" pitchFamily="18" charset="0"/>
              </a:rPr>
              <a:t>Fountas</a:t>
            </a:r>
            <a:r>
              <a:rPr lang="en-IN" sz="1400" dirty="0">
                <a:latin typeface="Times New Roman" pitchFamily="18" charset="0"/>
                <a:cs typeface="Times New Roman" pitchFamily="18" charset="0"/>
              </a:rPr>
              <a:t>, S. Latest advances in sensor applications in agriculture. Agriculture 2020, 10, 362.</a:t>
            </a:r>
          </a:p>
          <a:p>
            <a:pPr lvl="0"/>
            <a:r>
              <a:rPr lang="en-IN" sz="1400" dirty="0" err="1">
                <a:latin typeface="Times New Roman" pitchFamily="18" charset="0"/>
                <a:cs typeface="Times New Roman" pitchFamily="18" charset="0"/>
              </a:rPr>
              <a:t>Elahi</a:t>
            </a:r>
            <a:r>
              <a:rPr lang="en-IN" sz="1400" dirty="0">
                <a:latin typeface="Times New Roman" pitchFamily="18" charset="0"/>
                <a:cs typeface="Times New Roman" pitchFamily="18" charset="0"/>
              </a:rPr>
              <a:t>, H.; </a:t>
            </a:r>
            <a:r>
              <a:rPr lang="en-IN" sz="1400" dirty="0" err="1">
                <a:latin typeface="Times New Roman" pitchFamily="18" charset="0"/>
                <a:cs typeface="Times New Roman" pitchFamily="18" charset="0"/>
              </a:rPr>
              <a:t>Munir</a:t>
            </a:r>
            <a:r>
              <a:rPr lang="en-IN" sz="1400" dirty="0">
                <a:latin typeface="Times New Roman" pitchFamily="18" charset="0"/>
                <a:cs typeface="Times New Roman" pitchFamily="18" charset="0"/>
              </a:rPr>
              <a:t>, K.; </a:t>
            </a:r>
            <a:r>
              <a:rPr lang="en-IN" sz="1400" dirty="0" err="1">
                <a:latin typeface="Times New Roman" pitchFamily="18" charset="0"/>
                <a:cs typeface="Times New Roman" pitchFamily="18" charset="0"/>
              </a:rPr>
              <a:t>Eugeni</a:t>
            </a:r>
            <a:r>
              <a:rPr lang="en-IN" sz="1400" dirty="0">
                <a:latin typeface="Times New Roman" pitchFamily="18" charset="0"/>
                <a:cs typeface="Times New Roman" pitchFamily="18" charset="0"/>
              </a:rPr>
              <a:t>, M.; </a:t>
            </a:r>
            <a:r>
              <a:rPr lang="en-IN" sz="1400" dirty="0" err="1">
                <a:latin typeface="Times New Roman" pitchFamily="18" charset="0"/>
                <a:cs typeface="Times New Roman" pitchFamily="18" charset="0"/>
              </a:rPr>
              <a:t>Atek</a:t>
            </a:r>
            <a:r>
              <a:rPr lang="en-IN" sz="1400" dirty="0">
                <a:latin typeface="Times New Roman" pitchFamily="18" charset="0"/>
                <a:cs typeface="Times New Roman" pitchFamily="18" charset="0"/>
              </a:rPr>
              <a:t>, S.; </a:t>
            </a:r>
            <a:r>
              <a:rPr lang="en-IN" sz="1400" dirty="0" err="1">
                <a:latin typeface="Times New Roman" pitchFamily="18" charset="0"/>
                <a:cs typeface="Times New Roman" pitchFamily="18" charset="0"/>
              </a:rPr>
              <a:t>Gaudenzi</a:t>
            </a:r>
            <a:r>
              <a:rPr lang="en-IN" sz="1400" dirty="0">
                <a:latin typeface="Times New Roman" pitchFamily="18" charset="0"/>
                <a:cs typeface="Times New Roman" pitchFamily="18" charset="0"/>
              </a:rPr>
              <a:t>, P. Energy harvesting towards self-powered </a:t>
            </a:r>
            <a:r>
              <a:rPr lang="en-IN" sz="1400" dirty="0" err="1">
                <a:latin typeface="Times New Roman" pitchFamily="18" charset="0"/>
                <a:cs typeface="Times New Roman" pitchFamily="18" charset="0"/>
              </a:rPr>
              <a:t>IoT</a:t>
            </a:r>
            <a:r>
              <a:rPr lang="en-IN" sz="1400" dirty="0">
                <a:latin typeface="Times New Roman" pitchFamily="18" charset="0"/>
                <a:cs typeface="Times New Roman" pitchFamily="18" charset="0"/>
              </a:rPr>
              <a:t> devices. Energies 2020, 13, 5528.</a:t>
            </a:r>
          </a:p>
          <a:p>
            <a:pPr lvl="0"/>
            <a:r>
              <a:rPr lang="en-IN" sz="1400" dirty="0" err="1">
                <a:latin typeface="Times New Roman" pitchFamily="18" charset="0"/>
                <a:cs typeface="Times New Roman" pitchFamily="18" charset="0"/>
              </a:rPr>
              <a:t>Ullo</a:t>
            </a:r>
            <a:r>
              <a:rPr lang="en-IN" sz="1400" dirty="0">
                <a:latin typeface="Times New Roman" pitchFamily="18" charset="0"/>
                <a:cs typeface="Times New Roman" pitchFamily="18" charset="0"/>
              </a:rPr>
              <a:t>, S.L.; </a:t>
            </a:r>
            <a:r>
              <a:rPr lang="en-IN" sz="1400" dirty="0" err="1">
                <a:latin typeface="Times New Roman" pitchFamily="18" charset="0"/>
                <a:cs typeface="Times New Roman" pitchFamily="18" charset="0"/>
              </a:rPr>
              <a:t>Sinha</a:t>
            </a:r>
            <a:r>
              <a:rPr lang="en-IN" sz="1400" dirty="0">
                <a:latin typeface="Times New Roman" pitchFamily="18" charset="0"/>
                <a:cs typeface="Times New Roman" pitchFamily="18" charset="0"/>
              </a:rPr>
              <a:t>, G.R. Advances in smart environment monitoring systems using </a:t>
            </a:r>
            <a:r>
              <a:rPr lang="en-IN" sz="1400" dirty="0" err="1">
                <a:latin typeface="Times New Roman" pitchFamily="18" charset="0"/>
                <a:cs typeface="Times New Roman" pitchFamily="18" charset="0"/>
              </a:rPr>
              <a:t>IoT</a:t>
            </a:r>
            <a:r>
              <a:rPr lang="en-IN" sz="1400" dirty="0">
                <a:latin typeface="Times New Roman" pitchFamily="18" charset="0"/>
                <a:cs typeface="Times New Roman" pitchFamily="18" charset="0"/>
              </a:rPr>
              <a:t> and sensors. Sensors 2020, 20, 3113. </a:t>
            </a:r>
          </a:p>
          <a:p>
            <a:pPr lvl="0"/>
            <a:r>
              <a:rPr lang="en-IN" sz="1400" dirty="0" err="1">
                <a:latin typeface="Times New Roman" pitchFamily="18" charset="0"/>
                <a:cs typeface="Times New Roman" pitchFamily="18" charset="0"/>
              </a:rPr>
              <a:t>Carminati</a:t>
            </a:r>
            <a:r>
              <a:rPr lang="en-IN" sz="1400" dirty="0">
                <a:latin typeface="Times New Roman" pitchFamily="18" charset="0"/>
                <a:cs typeface="Times New Roman" pitchFamily="18" charset="0"/>
              </a:rPr>
              <a:t>, M.; </a:t>
            </a:r>
            <a:r>
              <a:rPr lang="en-IN" sz="1400" dirty="0" err="1">
                <a:latin typeface="Times New Roman" pitchFamily="18" charset="0"/>
                <a:cs typeface="Times New Roman" pitchFamily="18" charset="0"/>
              </a:rPr>
              <a:t>Sinha</a:t>
            </a:r>
            <a:r>
              <a:rPr lang="en-IN" sz="1400" dirty="0">
                <a:latin typeface="Times New Roman" pitchFamily="18" charset="0"/>
                <a:cs typeface="Times New Roman" pitchFamily="18" charset="0"/>
              </a:rPr>
              <a:t>, G.R.; </a:t>
            </a:r>
            <a:r>
              <a:rPr lang="en-IN" sz="1400" dirty="0" err="1">
                <a:latin typeface="Times New Roman" pitchFamily="18" charset="0"/>
                <a:cs typeface="Times New Roman" pitchFamily="18" charset="0"/>
              </a:rPr>
              <a:t>Mohdiwale</a:t>
            </a:r>
            <a:r>
              <a:rPr lang="en-IN" sz="1400" dirty="0">
                <a:latin typeface="Times New Roman" pitchFamily="18" charset="0"/>
                <a:cs typeface="Times New Roman" pitchFamily="18" charset="0"/>
              </a:rPr>
              <a:t>, S.; </a:t>
            </a:r>
            <a:r>
              <a:rPr lang="en-IN" sz="1400" dirty="0" err="1">
                <a:latin typeface="Times New Roman" pitchFamily="18" charset="0"/>
                <a:cs typeface="Times New Roman" pitchFamily="18" charset="0"/>
              </a:rPr>
              <a:t>Ullo</a:t>
            </a:r>
            <a:r>
              <a:rPr lang="en-IN" sz="1400" dirty="0">
                <a:latin typeface="Times New Roman" pitchFamily="18" charset="0"/>
                <a:cs typeface="Times New Roman" pitchFamily="18" charset="0"/>
              </a:rPr>
              <a:t>, S.L. Miniaturized pervasive sensors for indoor health monitoring in smart cities. Smart Cities 2021, 4, 146–155. </a:t>
            </a:r>
          </a:p>
          <a:p>
            <a:pPr lvl="0"/>
            <a:r>
              <a:rPr lang="en-IN" sz="1400" dirty="0" err="1">
                <a:latin typeface="Times New Roman" pitchFamily="18" charset="0"/>
                <a:cs typeface="Times New Roman" pitchFamily="18" charset="0"/>
              </a:rPr>
              <a:t>Ullo</a:t>
            </a:r>
            <a:r>
              <a:rPr lang="en-IN" sz="1400" dirty="0">
                <a:latin typeface="Times New Roman" pitchFamily="18" charset="0"/>
                <a:cs typeface="Times New Roman" pitchFamily="18" charset="0"/>
              </a:rPr>
              <a:t>, S.L.; </a:t>
            </a:r>
            <a:r>
              <a:rPr lang="en-IN" sz="1400" dirty="0" err="1">
                <a:latin typeface="Times New Roman" pitchFamily="18" charset="0"/>
                <a:cs typeface="Times New Roman" pitchFamily="18" charset="0"/>
              </a:rPr>
              <a:t>Addabbo</a:t>
            </a:r>
            <a:r>
              <a:rPr lang="en-IN" sz="1400" dirty="0">
                <a:latin typeface="Times New Roman" pitchFamily="18" charset="0"/>
                <a:cs typeface="Times New Roman" pitchFamily="18" charset="0"/>
              </a:rPr>
              <a:t>, P.; Di </a:t>
            </a:r>
            <a:r>
              <a:rPr lang="en-IN" sz="1400" dirty="0" err="1">
                <a:latin typeface="Times New Roman" pitchFamily="18" charset="0"/>
                <a:cs typeface="Times New Roman" pitchFamily="18" charset="0"/>
              </a:rPr>
              <a:t>Martire</a:t>
            </a:r>
            <a:r>
              <a:rPr lang="en-IN" sz="1400" dirty="0">
                <a:latin typeface="Times New Roman" pitchFamily="18" charset="0"/>
                <a:cs typeface="Times New Roman" pitchFamily="18" charset="0"/>
              </a:rPr>
              <a:t>, D.; </a:t>
            </a:r>
            <a:r>
              <a:rPr lang="en-IN" sz="1400" dirty="0" err="1">
                <a:latin typeface="Times New Roman" pitchFamily="18" charset="0"/>
                <a:cs typeface="Times New Roman" pitchFamily="18" charset="0"/>
              </a:rPr>
              <a:t>Sica</a:t>
            </a:r>
            <a:r>
              <a:rPr lang="en-IN" sz="1400" dirty="0">
                <a:latin typeface="Times New Roman" pitchFamily="18" charset="0"/>
                <a:cs typeface="Times New Roman" pitchFamily="18" charset="0"/>
              </a:rPr>
              <a:t>, S.; </a:t>
            </a:r>
            <a:r>
              <a:rPr lang="en-IN" sz="1400" dirty="0" err="1">
                <a:latin typeface="Times New Roman" pitchFamily="18" charset="0"/>
                <a:cs typeface="Times New Roman" pitchFamily="18" charset="0"/>
              </a:rPr>
              <a:t>Fiscante</a:t>
            </a:r>
            <a:r>
              <a:rPr lang="en-IN" sz="1400" dirty="0">
                <a:latin typeface="Times New Roman" pitchFamily="18" charset="0"/>
                <a:cs typeface="Times New Roman" pitchFamily="18" charset="0"/>
              </a:rPr>
              <a:t>, N.; </a:t>
            </a:r>
            <a:r>
              <a:rPr lang="en-IN" sz="1400" dirty="0" err="1">
                <a:latin typeface="Times New Roman" pitchFamily="18" charset="0"/>
                <a:cs typeface="Times New Roman" pitchFamily="18" charset="0"/>
              </a:rPr>
              <a:t>Cicala</a:t>
            </a:r>
            <a:r>
              <a:rPr lang="en-IN" sz="1400" dirty="0">
                <a:latin typeface="Times New Roman" pitchFamily="18" charset="0"/>
                <a:cs typeface="Times New Roman" pitchFamily="18" charset="0"/>
              </a:rPr>
              <a:t>, L.; Angelino, C.V. Application of </a:t>
            </a:r>
            <a:r>
              <a:rPr lang="en-IN" sz="1400" dirty="0" err="1">
                <a:latin typeface="Times New Roman" pitchFamily="18" charset="0"/>
                <a:cs typeface="Times New Roman" pitchFamily="18" charset="0"/>
              </a:rPr>
              <a:t>DInSAR</a:t>
            </a:r>
            <a:r>
              <a:rPr lang="en-IN" sz="1400" dirty="0">
                <a:latin typeface="Times New Roman" pitchFamily="18" charset="0"/>
                <a:cs typeface="Times New Roman" pitchFamily="18" charset="0"/>
              </a:rPr>
              <a:t> technique to high coherence Sentinel-1 images for dam monitoring and result validation through in situ measurements. IEEE J. Sel. Top. Appl. Earth Obs. Remote. Sens. 2019, 12, 875–890. </a:t>
            </a:r>
          </a:p>
          <a:p>
            <a:pPr lvl="0"/>
            <a:r>
              <a:rPr lang="en-IN" sz="1400" dirty="0" err="1">
                <a:latin typeface="Times New Roman" pitchFamily="18" charset="0"/>
                <a:cs typeface="Times New Roman" pitchFamily="18" charset="0"/>
              </a:rPr>
              <a:t>Ullo</a:t>
            </a:r>
            <a:r>
              <a:rPr lang="en-IN" sz="1400" dirty="0">
                <a:latin typeface="Times New Roman" pitchFamily="18" charset="0"/>
                <a:cs typeface="Times New Roman" pitchFamily="18" charset="0"/>
              </a:rPr>
              <a:t>, S.L. and </a:t>
            </a:r>
            <a:r>
              <a:rPr lang="en-IN" sz="1400" dirty="0" err="1">
                <a:latin typeface="Times New Roman" pitchFamily="18" charset="0"/>
                <a:cs typeface="Times New Roman" pitchFamily="18" charset="0"/>
              </a:rPr>
              <a:t>Sinha</a:t>
            </a:r>
            <a:r>
              <a:rPr lang="en-IN" sz="1400" dirty="0">
                <a:latin typeface="Times New Roman" pitchFamily="18" charset="0"/>
                <a:cs typeface="Times New Roman" pitchFamily="18" charset="0"/>
              </a:rPr>
              <a:t>, G.R., 2021. Advances in </a:t>
            </a:r>
            <a:r>
              <a:rPr lang="en-IN" sz="1400" dirty="0" err="1">
                <a:latin typeface="Times New Roman" pitchFamily="18" charset="0"/>
                <a:cs typeface="Times New Roman" pitchFamily="18" charset="0"/>
              </a:rPr>
              <a:t>IoT</a:t>
            </a:r>
            <a:r>
              <a:rPr lang="en-IN" sz="1400" dirty="0">
                <a:latin typeface="Times New Roman" pitchFamily="18" charset="0"/>
                <a:cs typeface="Times New Roman" pitchFamily="18" charset="0"/>
              </a:rPr>
              <a:t> and smart sensors for remote sensing and agriculture applications. Remote Sensing, 13(13), p.2585.</a:t>
            </a:r>
          </a:p>
          <a:p>
            <a:pPr lvl="0"/>
            <a:r>
              <a:rPr lang="en-IN" sz="1400" dirty="0" err="1">
                <a:latin typeface="Times New Roman" pitchFamily="18" charset="0"/>
                <a:cs typeface="Times New Roman" pitchFamily="18" charset="0"/>
              </a:rPr>
              <a:t>Sivasuriyan</a:t>
            </a:r>
            <a:r>
              <a:rPr lang="en-IN" sz="1400" dirty="0">
                <a:latin typeface="Times New Roman" pitchFamily="18" charset="0"/>
                <a:cs typeface="Times New Roman" pitchFamily="18" charset="0"/>
              </a:rPr>
              <a:t>, A., </a:t>
            </a:r>
            <a:r>
              <a:rPr lang="en-IN" sz="1400" dirty="0" err="1">
                <a:latin typeface="Times New Roman" pitchFamily="18" charset="0"/>
                <a:cs typeface="Times New Roman" pitchFamily="18" charset="0"/>
              </a:rPr>
              <a:t>Vijayan</a:t>
            </a:r>
            <a:r>
              <a:rPr lang="en-IN" sz="1400" dirty="0">
                <a:latin typeface="Times New Roman" pitchFamily="18" charset="0"/>
                <a:cs typeface="Times New Roman" pitchFamily="18" charset="0"/>
              </a:rPr>
              <a:t>, D.S., </a:t>
            </a:r>
            <a:r>
              <a:rPr lang="en-IN" sz="1400" dirty="0" err="1">
                <a:latin typeface="Times New Roman" pitchFamily="18" charset="0"/>
                <a:cs typeface="Times New Roman" pitchFamily="18" charset="0"/>
              </a:rPr>
              <a:t>LeemaRose</a:t>
            </a:r>
            <a:r>
              <a:rPr lang="en-IN" sz="1400" dirty="0">
                <a:latin typeface="Times New Roman" pitchFamily="18" charset="0"/>
                <a:cs typeface="Times New Roman" pitchFamily="18" charset="0"/>
              </a:rPr>
              <a:t>, A., </a:t>
            </a:r>
            <a:r>
              <a:rPr lang="en-IN" sz="1400" dirty="0" err="1">
                <a:latin typeface="Times New Roman" pitchFamily="18" charset="0"/>
                <a:cs typeface="Times New Roman" pitchFamily="18" charset="0"/>
              </a:rPr>
              <a:t>Revathy</a:t>
            </a:r>
            <a:r>
              <a:rPr lang="en-IN" sz="1400" dirty="0">
                <a:latin typeface="Times New Roman" pitchFamily="18" charset="0"/>
                <a:cs typeface="Times New Roman" pitchFamily="18" charset="0"/>
              </a:rPr>
              <a:t>, J., </a:t>
            </a:r>
            <a:r>
              <a:rPr lang="en-IN" sz="1400" dirty="0" err="1">
                <a:latin typeface="Times New Roman" pitchFamily="18" charset="0"/>
                <a:cs typeface="Times New Roman" pitchFamily="18" charset="0"/>
              </a:rPr>
              <a:t>Gayathri</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Monicka</a:t>
            </a:r>
            <a:r>
              <a:rPr lang="en-IN" sz="1400" dirty="0">
                <a:latin typeface="Times New Roman" pitchFamily="18" charset="0"/>
                <a:cs typeface="Times New Roman" pitchFamily="18" charset="0"/>
              </a:rPr>
              <a:t>, S., </a:t>
            </a:r>
            <a:r>
              <a:rPr lang="en-IN" sz="1400" dirty="0" err="1">
                <a:latin typeface="Times New Roman" pitchFamily="18" charset="0"/>
                <a:cs typeface="Times New Roman" pitchFamily="18" charset="0"/>
              </a:rPr>
              <a:t>Adithya</a:t>
            </a:r>
            <a:r>
              <a:rPr lang="en-IN" sz="1400" dirty="0">
                <a:latin typeface="Times New Roman" pitchFamily="18" charset="0"/>
                <a:cs typeface="Times New Roman" pitchFamily="18" charset="0"/>
              </a:rPr>
              <a:t>, U.R. and </a:t>
            </a:r>
            <a:r>
              <a:rPr lang="en-IN" sz="1400" dirty="0" err="1">
                <a:latin typeface="Times New Roman" pitchFamily="18" charset="0"/>
                <a:cs typeface="Times New Roman" pitchFamily="18" charset="0"/>
              </a:rPr>
              <a:t>Jebasingh</a:t>
            </a:r>
            <a:r>
              <a:rPr lang="en-IN" sz="1400" dirty="0">
                <a:latin typeface="Times New Roman" pitchFamily="18" charset="0"/>
                <a:cs typeface="Times New Roman" pitchFamily="18" charset="0"/>
              </a:rPr>
              <a:t> Daniel, J., 2021. Development of smart sensing technology approaches in structural health monitoring of bridge structures. Advances in Materials Science and Engineering, 2021.</a:t>
            </a:r>
          </a:p>
          <a:p>
            <a:pPr lvl="0"/>
            <a:r>
              <a:rPr lang="en-IN" sz="1400" dirty="0" err="1">
                <a:latin typeface="Times New Roman" pitchFamily="18" charset="0"/>
                <a:cs typeface="Times New Roman" pitchFamily="18" charset="0"/>
              </a:rPr>
              <a:t>Dazhe</a:t>
            </a:r>
            <a:r>
              <a:rPr lang="en-IN" sz="1400" dirty="0">
                <a:latin typeface="Times New Roman" pitchFamily="18" charset="0"/>
                <a:cs typeface="Times New Roman" pitchFamily="18" charset="0"/>
              </a:rPr>
              <a:t> Zhao, </a:t>
            </a:r>
            <a:r>
              <a:rPr lang="en-IN" sz="1400" dirty="0" err="1">
                <a:latin typeface="Times New Roman" pitchFamily="18" charset="0"/>
                <a:cs typeface="Times New Roman" pitchFamily="18" charset="0"/>
              </a:rPr>
              <a:t>Kaijun</a:t>
            </a:r>
            <a:r>
              <a:rPr lang="en-IN" sz="1400" dirty="0">
                <a:latin typeface="Times New Roman" pitchFamily="18" charset="0"/>
                <a:cs typeface="Times New Roman" pitchFamily="18" charset="0"/>
              </a:rPr>
              <a:t> Zhang, Yan </a:t>
            </a:r>
            <a:r>
              <a:rPr lang="en-IN" sz="1400" dirty="0" err="1">
                <a:latin typeface="Times New Roman" pitchFamily="18" charset="0"/>
                <a:cs typeface="Times New Roman" pitchFamily="18" charset="0"/>
              </a:rPr>
              <a:t>Meng</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Zhaoyang</a:t>
            </a:r>
            <a:r>
              <a:rPr lang="en-IN" sz="1400" dirty="0">
                <a:latin typeface="Times New Roman" pitchFamily="18" charset="0"/>
                <a:cs typeface="Times New Roman" pitchFamily="18" charset="0"/>
              </a:rPr>
              <a:t> Li, </a:t>
            </a:r>
            <a:r>
              <a:rPr lang="en-IN" sz="1400" dirty="0" err="1">
                <a:latin typeface="Times New Roman" pitchFamily="18" charset="0"/>
                <a:cs typeface="Times New Roman" pitchFamily="18" charset="0"/>
              </a:rPr>
              <a:t>Yucong</a:t>
            </a:r>
            <a:r>
              <a:rPr lang="en-IN" sz="1400" dirty="0">
                <a:latin typeface="Times New Roman" pitchFamily="18" charset="0"/>
                <a:cs typeface="Times New Roman" pitchFamily="18" charset="0"/>
              </a:rPr>
              <a:t> Pi, </a:t>
            </a:r>
            <a:r>
              <a:rPr lang="en-IN" sz="1400" dirty="0" err="1">
                <a:latin typeface="Times New Roman" pitchFamily="18" charset="0"/>
                <a:cs typeface="Times New Roman" pitchFamily="18" charset="0"/>
              </a:rPr>
              <a:t>Yujun</a:t>
            </a:r>
            <a:r>
              <a:rPr lang="en-IN" sz="1400" dirty="0">
                <a:latin typeface="Times New Roman" pitchFamily="18" charset="0"/>
                <a:cs typeface="Times New Roman" pitchFamily="18" charset="0"/>
              </a:rPr>
              <a:t> Shi, </a:t>
            </a:r>
            <a:r>
              <a:rPr lang="en-IN" sz="1400" dirty="0" err="1">
                <a:latin typeface="Times New Roman" pitchFamily="18" charset="0"/>
                <a:cs typeface="Times New Roman" pitchFamily="18" charset="0"/>
              </a:rPr>
              <a:t>Jiacheng</a:t>
            </a:r>
            <a:r>
              <a:rPr lang="en-IN" sz="1400" dirty="0">
                <a:latin typeface="Times New Roman" pitchFamily="18" charset="0"/>
                <a:cs typeface="Times New Roman" pitchFamily="18" charset="0"/>
              </a:rPr>
              <a:t> You, </a:t>
            </a:r>
            <a:r>
              <a:rPr lang="en-IN" sz="1400" dirty="0" err="1">
                <a:latin typeface="Times New Roman" pitchFamily="18" charset="0"/>
                <a:cs typeface="Times New Roman" pitchFamily="18" charset="0"/>
              </a:rPr>
              <a:t>Renkun</a:t>
            </a:r>
            <a:r>
              <a:rPr lang="en-IN" sz="1400" dirty="0">
                <a:latin typeface="Times New Roman" pitchFamily="18" charset="0"/>
                <a:cs typeface="Times New Roman" pitchFamily="18" charset="0"/>
              </a:rPr>
              <a:t> Wang, </a:t>
            </a:r>
            <a:r>
              <a:rPr lang="en-IN" sz="1400" dirty="0" err="1">
                <a:latin typeface="Times New Roman" pitchFamily="18" charset="0"/>
                <a:cs typeface="Times New Roman" pitchFamily="18" charset="0"/>
              </a:rPr>
              <a:t>Ziyi</a:t>
            </a:r>
            <a:r>
              <a:rPr lang="en-IN" sz="1400" dirty="0">
                <a:latin typeface="Times New Roman" pitchFamily="18" charset="0"/>
                <a:cs typeface="Times New Roman" pitchFamily="18" charset="0"/>
              </a:rPr>
              <a:t> Dai, </a:t>
            </a:r>
            <a:r>
              <a:rPr lang="en-IN" sz="1400" dirty="0" err="1">
                <a:latin typeface="Times New Roman" pitchFamily="18" charset="0"/>
                <a:cs typeface="Times New Roman" pitchFamily="18" charset="0"/>
              </a:rPr>
              <a:t>Bingpu</a:t>
            </a:r>
            <a:r>
              <a:rPr lang="en-IN" sz="1400" dirty="0">
                <a:latin typeface="Times New Roman" pitchFamily="18" charset="0"/>
                <a:cs typeface="Times New Roman" pitchFamily="18" charset="0"/>
              </a:rPr>
              <a:t> Zhou, </a:t>
            </a:r>
            <a:r>
              <a:rPr lang="en-IN" sz="1400" dirty="0" err="1">
                <a:latin typeface="Times New Roman" pitchFamily="18" charset="0"/>
                <a:cs typeface="Times New Roman" pitchFamily="18" charset="0"/>
              </a:rPr>
              <a:t>Junwen</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Zhong</a:t>
            </a:r>
            <a:r>
              <a:rPr lang="en-IN" sz="1400" dirty="0">
                <a:latin typeface="Times New Roman" pitchFamily="18" charset="0"/>
                <a:cs typeface="Times New Roman" pitchFamily="18" charset="0"/>
              </a:rPr>
              <a:t>, Untethered </a:t>
            </a:r>
            <a:r>
              <a:rPr lang="en-IN" sz="1400" dirty="0" err="1">
                <a:latin typeface="Times New Roman" pitchFamily="18" charset="0"/>
                <a:cs typeface="Times New Roman" pitchFamily="18" charset="0"/>
              </a:rPr>
              <a:t>triboelectric</a:t>
            </a:r>
            <a:r>
              <a:rPr lang="en-IN" sz="1400" dirty="0">
                <a:latin typeface="Times New Roman" pitchFamily="18" charset="0"/>
                <a:cs typeface="Times New Roman" pitchFamily="18" charset="0"/>
              </a:rPr>
              <a:t> patch for wearable smart sensing and energy harvesting, Nano Energy, Volume 100, 2022, 107500, ISSN 2211-2855, </a:t>
            </a:r>
            <a:r>
              <a:rPr lang="en-IN" sz="1400" u="sng" dirty="0">
                <a:latin typeface="Times New Roman" pitchFamily="18" charset="0"/>
                <a:cs typeface="Times New Roman" pitchFamily="18" charset="0"/>
                <a:hlinkClick r:id="rId2"/>
              </a:rPr>
              <a:t>https://doi.org/10.1016/j.nanoen.2022.107500</a:t>
            </a:r>
            <a:r>
              <a:rPr lang="en-IN" sz="1400" dirty="0">
                <a:latin typeface="Times New Roman" pitchFamily="18" charset="0"/>
                <a:cs typeface="Times New Roman" pitchFamily="18" charset="0"/>
              </a:rPr>
              <a:t>.</a:t>
            </a:r>
          </a:p>
          <a:p>
            <a:pPr marL="0" indent="0">
              <a:buNone/>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4290072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71400"/>
            <a:ext cx="7772400" cy="1143000"/>
          </a:xfrm>
        </p:spPr>
        <p:txBody>
          <a:bodyPr>
            <a:normAutofit/>
          </a:bodyPr>
          <a:lstStyle/>
          <a:p>
            <a:pPr algn="ctr"/>
            <a:r>
              <a:rPr lang="en-IN" sz="32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IN" sz="3200"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539552" y="980728"/>
            <a:ext cx="8147248" cy="5039072"/>
          </a:xfrm>
        </p:spPr>
        <p:txBody>
          <a:bodyPr>
            <a:noAutofit/>
          </a:bodyPr>
          <a:lstStyle/>
          <a:p>
            <a:pPr marL="0" indent="0" algn="just">
              <a:lnSpc>
                <a:spcPct val="150000"/>
              </a:lnSpc>
              <a:buNone/>
            </a:pPr>
            <a:r>
              <a:rPr lang="en-IN" sz="1600" dirty="0">
                <a:latin typeface="Times New Roman" pitchFamily="18" charset="0"/>
                <a:cs typeface="Times New Roman" pitchFamily="18" charset="0"/>
              </a:rPr>
              <a:t>Sensors are most commonly used in numerous applications ranging from body-parameters’ measurement to automated driving. Moreover, sensors play a key role in performing detection- and vision-related tasks in all the modern applications of science, engineering and technology where the computer vision is dominating. An interesting emerging domain that employs the smart sensors is the Internet of Things (</a:t>
            </a:r>
            <a:r>
              <a:rPr lang="en-IN" sz="1600" dirty="0" err="1">
                <a:latin typeface="Times New Roman" pitchFamily="18" charset="0"/>
                <a:cs typeface="Times New Roman" pitchFamily="18" charset="0"/>
              </a:rPr>
              <a:t>IoT</a:t>
            </a:r>
            <a:r>
              <a:rPr lang="en-IN" sz="1600" dirty="0">
                <a:latin typeface="Times New Roman" pitchFamily="18" charset="0"/>
                <a:cs typeface="Times New Roman" pitchFamily="18" charset="0"/>
              </a:rPr>
              <a:t>) dealing with wireless networks and sensors distributed to sense data in real time and producing specific outcomes of interest through suitable processing. In </a:t>
            </a:r>
            <a:r>
              <a:rPr lang="en-IN" sz="1600" dirty="0" err="1">
                <a:latin typeface="Times New Roman" pitchFamily="18" charset="0"/>
                <a:cs typeface="Times New Roman" pitchFamily="18" charset="0"/>
              </a:rPr>
              <a:t>IoT</a:t>
            </a:r>
            <a:r>
              <a:rPr lang="en-IN" sz="1600" dirty="0">
                <a:latin typeface="Times New Roman" pitchFamily="18" charset="0"/>
                <a:cs typeface="Times New Roman" pitchFamily="18" charset="0"/>
              </a:rPr>
              <a:t>-based devices, sensors and artificial intelligence (AI) are the most important elements which make these devices sensible and intelligent. In fact, due to the role of AI, the sensors act as smart sensors and find an efficient usage for a variety of applications, such as general environmental </a:t>
            </a:r>
            <a:r>
              <a:rPr lang="en-IN" sz="1600" dirty="0" smtClean="0">
                <a:latin typeface="Times New Roman" pitchFamily="18" charset="0"/>
                <a:cs typeface="Times New Roman" pitchFamily="18" charset="0"/>
              </a:rPr>
              <a:t>monitoring; </a:t>
            </a:r>
            <a:r>
              <a:rPr lang="en-IN" sz="1600" dirty="0">
                <a:latin typeface="Times New Roman" pitchFamily="18" charset="0"/>
                <a:cs typeface="Times New Roman" pitchFamily="18" charset="0"/>
              </a:rPr>
              <a:t>monitoring a certain number of environmental factors; weather forecasting; satellite imaging and its use; remote sensing based applications; hazard events’ monitoring such as landslide detection; self-driving cars; healthcare and so on. In reference to this latter sector, recently the usage of smart devices has been hugely increased in hospitals and diagnostic </a:t>
            </a:r>
            <a:r>
              <a:rPr lang="en-IN" sz="1600" dirty="0" err="1" smtClean="0">
                <a:latin typeface="Times New Roman" pitchFamily="18" charset="0"/>
                <a:cs typeface="Times New Roman" pitchFamily="18" charset="0"/>
              </a:rPr>
              <a:t>center’s</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for evaluating and monitoring various health conditions of affected patients, remotely as well as </a:t>
            </a:r>
            <a:r>
              <a:rPr lang="en-IN" sz="1600" dirty="0" smtClean="0">
                <a:latin typeface="Times New Roman" pitchFamily="18" charset="0"/>
                <a:cs typeface="Times New Roman" pitchFamily="18" charset="0"/>
              </a:rPr>
              <a:t>physically.</a:t>
            </a: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977251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772400" cy="1143000"/>
          </a:xfrm>
        </p:spPr>
        <p:txBody>
          <a:bodyPr>
            <a:normAutofit/>
          </a:bodyPr>
          <a:lstStyle/>
          <a:p>
            <a:pPr algn="ctr"/>
            <a:r>
              <a:rPr lang="en-IN" sz="32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EXISTING SYSTEM</a:t>
            </a:r>
            <a:endParaRPr lang="en-IN" sz="3200"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200000"/>
              </a:lnSpc>
            </a:pPr>
            <a:r>
              <a:rPr lang="en-IN" sz="1600" b="1" dirty="0">
                <a:latin typeface="Times New Roman" pitchFamily="18" charset="0"/>
                <a:cs typeface="Times New Roman" pitchFamily="18" charset="0"/>
              </a:rPr>
              <a:t>Auto encoder:</a:t>
            </a:r>
            <a:r>
              <a:rPr lang="en-IN" sz="1600" dirty="0">
                <a:latin typeface="Times New Roman" pitchFamily="18" charset="0"/>
                <a:cs typeface="Times New Roman" pitchFamily="18" charset="0"/>
              </a:rPr>
              <a:t> It will get trained on imbalanced dataset and then extract features from it and these extracted features will get trained with DECISION TREE algorithm to predict label for known or unknown attacks. Decision tree get trained on reduced number of features obtained from PCA (principal component analysis) algorithm.</a:t>
            </a:r>
          </a:p>
          <a:p>
            <a:pPr algn="just">
              <a:lnSpc>
                <a:spcPct val="200000"/>
              </a:lnSpc>
            </a:pPr>
            <a:r>
              <a:rPr lang="en-IN" sz="1600" b="1" dirty="0">
                <a:latin typeface="Times New Roman" pitchFamily="18" charset="0"/>
                <a:cs typeface="Times New Roman" pitchFamily="18" charset="0"/>
              </a:rPr>
              <a:t>Deep Neural Network (DNN):</a:t>
            </a:r>
            <a:r>
              <a:rPr lang="en-IN" sz="1600" dirty="0">
                <a:latin typeface="Times New Roman" pitchFamily="18" charset="0"/>
                <a:cs typeface="Times New Roman" pitchFamily="18" charset="0"/>
              </a:rPr>
              <a:t> In this level, DNN algorithm get trained on known and unknown attacks. If any records contain attack signature, then DNN will identify attack label or class and attribute them.</a:t>
            </a:r>
          </a:p>
        </p:txBody>
      </p:sp>
    </p:spTree>
    <p:extLst>
      <p:ext uri="{BB962C8B-B14F-4D97-AF65-F5344CB8AC3E}">
        <p14:creationId xmlns:p14="http://schemas.microsoft.com/office/powerpoint/2010/main" val="352587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19256" cy="1156990"/>
          </a:xfrm>
        </p:spPr>
        <p:txBody>
          <a:bodyPr>
            <a:normAutofit/>
          </a:bodyPr>
          <a:lstStyle/>
          <a:p>
            <a:pPr algn="ctr"/>
            <a:r>
              <a:rPr lang="en-IN" sz="32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SYSTEM ARCHITECTURE</a:t>
            </a:r>
            <a:endParaRPr lang="en-IN" sz="32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a:stretch>
            <a:fillRect/>
          </a:stretch>
        </p:blipFill>
        <p:spPr>
          <a:xfrm>
            <a:off x="971600" y="1700808"/>
            <a:ext cx="7632848" cy="4392488"/>
          </a:xfrm>
          <a:prstGeom prst="rect">
            <a:avLst/>
          </a:prstGeom>
        </p:spPr>
      </p:pic>
    </p:spTree>
    <p:extLst>
      <p:ext uri="{BB962C8B-B14F-4D97-AF65-F5344CB8AC3E}">
        <p14:creationId xmlns:p14="http://schemas.microsoft.com/office/powerpoint/2010/main" val="1581087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15416"/>
            <a:ext cx="7772400" cy="1143000"/>
          </a:xfrm>
        </p:spPr>
        <p:txBody>
          <a:bodyPr>
            <a:normAutofit/>
          </a:bodyPr>
          <a:lstStyle/>
          <a:p>
            <a:pPr algn="ctr"/>
            <a:r>
              <a:rPr lang="en-IN" sz="32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PROPOSED SYSTEM</a:t>
            </a:r>
            <a:endParaRPr lang="en-IN" sz="3200" dirty="0"/>
          </a:p>
        </p:txBody>
      </p:sp>
      <p:sp>
        <p:nvSpPr>
          <p:cNvPr id="3" name="Content Placeholder 2"/>
          <p:cNvSpPr>
            <a:spLocks noGrp="1"/>
          </p:cNvSpPr>
          <p:nvPr>
            <p:ph sz="quarter" idx="1"/>
          </p:nvPr>
        </p:nvSpPr>
        <p:spPr>
          <a:xfrm>
            <a:off x="467544" y="1052736"/>
            <a:ext cx="8219256" cy="4967064"/>
          </a:xfrm>
        </p:spPr>
        <p:txBody>
          <a:bodyPr/>
          <a:lstStyle/>
          <a:p>
            <a:r>
              <a:rPr lang="en-IN" sz="2400" b="1" dirty="0" smtClean="0">
                <a:latin typeface="Times New Roman" pitchFamily="18" charset="0"/>
                <a:cs typeface="Times New Roman" pitchFamily="18" charset="0"/>
              </a:rPr>
              <a:t>Data Pre-processing:</a:t>
            </a:r>
          </a:p>
          <a:p>
            <a:pPr lvl="7">
              <a:buFont typeface="Courier New" pitchFamily="49" charset="0"/>
              <a:buChar char="o"/>
            </a:pPr>
            <a:r>
              <a:rPr lang="en-IN" dirty="0" smtClean="0">
                <a:latin typeface="Times New Roman" pitchFamily="18" charset="0"/>
                <a:cs typeface="Times New Roman" pitchFamily="18" charset="0"/>
              </a:rPr>
              <a:t>Getting the dataset</a:t>
            </a:r>
          </a:p>
          <a:p>
            <a:pPr lvl="7">
              <a:buFont typeface="Courier New" pitchFamily="49" charset="0"/>
              <a:buChar char="o"/>
            </a:pPr>
            <a:r>
              <a:rPr lang="en-IN" dirty="0" smtClean="0">
                <a:latin typeface="Times New Roman" pitchFamily="18" charset="0"/>
                <a:cs typeface="Times New Roman" pitchFamily="18" charset="0"/>
              </a:rPr>
              <a:t>Importing libraries</a:t>
            </a:r>
          </a:p>
          <a:p>
            <a:pPr lvl="7">
              <a:buFont typeface="Courier New" pitchFamily="49" charset="0"/>
              <a:buChar char="o"/>
            </a:pPr>
            <a:r>
              <a:rPr lang="en-IN" dirty="0" smtClean="0">
                <a:latin typeface="Times New Roman" pitchFamily="18" charset="0"/>
                <a:cs typeface="Times New Roman" pitchFamily="18" charset="0"/>
              </a:rPr>
              <a:t>Importing datasets</a:t>
            </a:r>
          </a:p>
          <a:p>
            <a:pPr lvl="7">
              <a:buFont typeface="Courier New" pitchFamily="49" charset="0"/>
              <a:buChar char="o"/>
            </a:pPr>
            <a:r>
              <a:rPr lang="en-IN" dirty="0" smtClean="0">
                <a:latin typeface="Times New Roman" pitchFamily="18" charset="0"/>
                <a:cs typeface="Times New Roman" pitchFamily="18" charset="0"/>
              </a:rPr>
              <a:t>Finding Missing Data</a:t>
            </a:r>
          </a:p>
          <a:p>
            <a:pPr lvl="7">
              <a:buFont typeface="Courier New" pitchFamily="49" charset="0"/>
              <a:buChar char="o"/>
            </a:pPr>
            <a:r>
              <a:rPr lang="en-IN" dirty="0" smtClean="0">
                <a:latin typeface="Times New Roman" pitchFamily="18" charset="0"/>
                <a:cs typeface="Times New Roman" pitchFamily="18" charset="0"/>
              </a:rPr>
              <a:t>Encoding Categorical Data</a:t>
            </a:r>
          </a:p>
          <a:p>
            <a:pPr lvl="7">
              <a:buFont typeface="Courier New" pitchFamily="49" charset="0"/>
              <a:buChar char="o"/>
            </a:pPr>
            <a:r>
              <a:rPr lang="en-IN" dirty="0" smtClean="0">
                <a:latin typeface="Times New Roman" pitchFamily="18" charset="0"/>
                <a:cs typeface="Times New Roman" pitchFamily="18" charset="0"/>
              </a:rPr>
              <a:t>Splitting dataset into training and test set</a:t>
            </a:r>
          </a:p>
          <a:p>
            <a:pPr lvl="7">
              <a:buFont typeface="Courier New" pitchFamily="49" charset="0"/>
              <a:buChar char="o"/>
            </a:pPr>
            <a:r>
              <a:rPr lang="en-IN" dirty="0" smtClean="0">
                <a:latin typeface="Times New Roman" pitchFamily="18" charset="0"/>
                <a:cs typeface="Times New Roman" pitchFamily="18" charset="0"/>
              </a:rPr>
              <a:t>Feature scaling</a:t>
            </a:r>
            <a:endParaRPr lang="en-IN" sz="16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Splitting the Dataset into the Training set and Test set:</a:t>
            </a:r>
          </a:p>
          <a:p>
            <a:pPr marL="0" indent="0">
              <a:buNone/>
            </a:pPr>
            <a:endParaRPr lang="en-IN" sz="2400" b="1"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pic>
        <p:nvPicPr>
          <p:cNvPr id="4" name="Picture 3" descr="A picture containing shape&#10;&#10;Description automatically generated"/>
          <p:cNvPicPr/>
          <p:nvPr/>
        </p:nvPicPr>
        <p:blipFill>
          <a:blip r:embed="rId2"/>
          <a:stretch>
            <a:fillRect/>
          </a:stretch>
        </p:blipFill>
        <p:spPr>
          <a:xfrm>
            <a:off x="1835696" y="4797152"/>
            <a:ext cx="5153660" cy="1447800"/>
          </a:xfrm>
          <a:prstGeom prst="rect">
            <a:avLst/>
          </a:prstGeom>
        </p:spPr>
      </p:pic>
    </p:spTree>
    <p:extLst>
      <p:ext uri="{BB962C8B-B14F-4D97-AF65-F5344CB8AC3E}">
        <p14:creationId xmlns:p14="http://schemas.microsoft.com/office/powerpoint/2010/main" val="1537584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8291264" cy="1301006"/>
          </a:xfrm>
        </p:spPr>
        <p:txBody>
          <a:bodyPr>
            <a:normAutofit/>
          </a:bodyPr>
          <a:lstStyle/>
          <a:p>
            <a:pPr algn="ctr"/>
            <a:r>
              <a:rPr lang="en-IN" sz="32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PCA FEATURE REDUCTION</a:t>
            </a:r>
            <a:endParaRPr lang="en-IN" sz="3200"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611560" y="1124744"/>
            <a:ext cx="8075240" cy="4895056"/>
          </a:xfrm>
        </p:spPr>
        <p:txBody>
          <a:bodyPr>
            <a:normAutofit/>
          </a:bodyPr>
          <a:lstStyle/>
          <a:p>
            <a:pPr marL="0" indent="0" algn="just">
              <a:lnSpc>
                <a:spcPct val="200000"/>
              </a:lnSpc>
              <a:buNone/>
            </a:pPr>
            <a:r>
              <a:rPr lang="en-IN" sz="1800" dirty="0">
                <a:latin typeface="Times New Roman" pitchFamily="18" charset="0"/>
                <a:cs typeface="Times New Roman" pitchFamily="18" charset="0"/>
              </a:rPr>
              <a:t>The Principal Component Analysis is a popular unsupervised learning technique for reducing the dimensionality of data. It increases interpretability yet, at the same time, it minimizes information loss. It helps to find the most significant features in a dataset and makes the data easy for plotting in 2D and 3D. PCA helps in finding a sequence of linear combinations of variables</a:t>
            </a:r>
            <a:r>
              <a:rPr lang="en-IN" sz="1800" dirty="0" smtClean="0">
                <a:latin typeface="Times New Roman" pitchFamily="18" charset="0"/>
                <a:cs typeface="Times New Roman" pitchFamily="18" charset="0"/>
              </a:rPr>
              <a:t>.</a:t>
            </a:r>
          </a:p>
          <a:p>
            <a:pPr marL="0" indent="0" algn="just">
              <a:lnSpc>
                <a:spcPct val="200000"/>
              </a:lnSpc>
              <a:buNone/>
            </a:pPr>
            <a:endParaRPr lang="en-IN" sz="1800" dirty="0">
              <a:latin typeface="Times New Roman" pitchFamily="18" charset="0"/>
              <a:cs typeface="Times New Roman" pitchFamily="18" charset="0"/>
            </a:endParaRPr>
          </a:p>
        </p:txBody>
      </p:sp>
      <p:pic>
        <p:nvPicPr>
          <p:cNvPr id="5" name="Picture 4" descr="Chart, scatter chart&#10;&#10;Description automatically generated"/>
          <p:cNvPicPr/>
          <p:nvPr/>
        </p:nvPicPr>
        <p:blipFill>
          <a:blip r:embed="rId2"/>
          <a:stretch>
            <a:fillRect/>
          </a:stretch>
        </p:blipFill>
        <p:spPr>
          <a:xfrm>
            <a:off x="2483768" y="3789040"/>
            <a:ext cx="3526155" cy="1933575"/>
          </a:xfrm>
          <a:prstGeom prst="rect">
            <a:avLst/>
          </a:prstGeom>
        </p:spPr>
      </p:pic>
      <p:sp>
        <p:nvSpPr>
          <p:cNvPr id="6" name="TextBox 5"/>
          <p:cNvSpPr txBox="1"/>
          <p:nvPr/>
        </p:nvSpPr>
        <p:spPr>
          <a:xfrm>
            <a:off x="3203848" y="5947930"/>
            <a:ext cx="3240360" cy="369332"/>
          </a:xfrm>
          <a:prstGeom prst="rect">
            <a:avLst/>
          </a:prstGeom>
          <a:noFill/>
        </p:spPr>
        <p:txBody>
          <a:bodyPr wrap="square" rtlCol="0">
            <a:spAutoFit/>
          </a:bodyPr>
          <a:lstStyle/>
          <a:p>
            <a:pPr algn="ctr"/>
            <a:r>
              <a:rPr lang="en-IN" dirty="0" smtClean="0"/>
              <a:t>PCA Analysis</a:t>
            </a:r>
            <a:endParaRPr lang="en-IN" dirty="0"/>
          </a:p>
        </p:txBody>
      </p:sp>
    </p:spTree>
    <p:extLst>
      <p:ext uri="{BB962C8B-B14F-4D97-AF65-F5344CB8AC3E}">
        <p14:creationId xmlns:p14="http://schemas.microsoft.com/office/powerpoint/2010/main" val="2518891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91264" cy="1156990"/>
          </a:xfrm>
        </p:spPr>
        <p:txBody>
          <a:bodyPr>
            <a:normAutofit/>
          </a:bodyPr>
          <a:lstStyle/>
          <a:p>
            <a:pPr algn="ctr"/>
            <a:r>
              <a:rPr lang="en-IN" sz="32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DEEP NEURAL NETWORK</a:t>
            </a:r>
            <a:endParaRPr lang="en-IN" sz="3200"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052736"/>
            <a:ext cx="8363272" cy="4967064"/>
          </a:xfrm>
        </p:spPr>
        <p:txBody>
          <a:bodyPr>
            <a:normAutofit/>
          </a:bodyPr>
          <a:lstStyle/>
          <a:p>
            <a:pPr algn="just"/>
            <a:r>
              <a:rPr lang="en-IN" sz="1800" dirty="0">
                <a:latin typeface="Times New Roman" pitchFamily="18" charset="0"/>
                <a:cs typeface="Times New Roman" pitchFamily="18" charset="0"/>
              </a:rPr>
              <a:t>The learning portion of creating models spawned the development of artificial neural networks. ANNs utilize the hidden layer as a place to store and evaluate how significant one of the inputs is to the output. The hidden layer stores information regarding the input’s importance, and it also makes associations between the importance of combinations of inputs.</a:t>
            </a:r>
          </a:p>
          <a:p>
            <a:pPr algn="just"/>
            <a:r>
              <a:rPr lang="en-IN" sz="1800" dirty="0">
                <a:latin typeface="Times New Roman" pitchFamily="18" charset="0"/>
                <a:cs typeface="Times New Roman" pitchFamily="18" charset="0"/>
              </a:rPr>
              <a:t>Deep neural nets, then, capitalize on the ANN component. They say, if that works so well at improving a model—because each node in the hidden layer makes both associations and grades importance of the input to determining the output—then why not stack more and more of these upon each other and benefit </a:t>
            </a:r>
            <a:r>
              <a:rPr lang="en-IN" sz="1800" dirty="0" smtClean="0">
                <a:latin typeface="Times New Roman" pitchFamily="18" charset="0"/>
                <a:cs typeface="Times New Roman" pitchFamily="18" charset="0"/>
              </a:rPr>
              <a:t>even </a:t>
            </a:r>
            <a:r>
              <a:rPr lang="en-IN" sz="1800" dirty="0">
                <a:latin typeface="Times New Roman" pitchFamily="18" charset="0"/>
                <a:cs typeface="Times New Roman" pitchFamily="18" charset="0"/>
              </a:rPr>
              <a:t>more from the hidden </a:t>
            </a:r>
            <a:r>
              <a:rPr lang="en-IN" sz="1800" dirty="0" smtClean="0">
                <a:latin typeface="Times New Roman" pitchFamily="18" charset="0"/>
                <a:cs typeface="Times New Roman" pitchFamily="18" charset="0"/>
              </a:rPr>
              <a:t>layer.</a:t>
            </a:r>
            <a:r>
              <a:rPr lang="en-IN" sz="1800" dirty="0">
                <a:latin typeface="Times New Roman" pitchFamily="18" charset="0"/>
                <a:cs typeface="Times New Roman" pitchFamily="18" charset="0"/>
              </a:rPr>
              <a:t> So, the deep net has multiple hidden layers. ‘Deep’ refers to a model’s layers being multiple layers deep.</a:t>
            </a:r>
          </a:p>
          <a:p>
            <a:pPr algn="just"/>
            <a:endParaRPr lang="en-IN" sz="1800"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2843808" y="4221088"/>
            <a:ext cx="4896544" cy="2232248"/>
          </a:xfrm>
          <a:prstGeom prst="rect">
            <a:avLst/>
          </a:prstGeom>
        </p:spPr>
      </p:pic>
    </p:spTree>
    <p:extLst>
      <p:ext uri="{BB962C8B-B14F-4D97-AF65-F5344CB8AC3E}">
        <p14:creationId xmlns:p14="http://schemas.microsoft.com/office/powerpoint/2010/main" val="3258651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99392"/>
            <a:ext cx="8363272" cy="1156990"/>
          </a:xfrm>
        </p:spPr>
        <p:txBody>
          <a:bodyPr>
            <a:normAutofit/>
          </a:bodyPr>
          <a:lstStyle/>
          <a:p>
            <a:pPr algn="ctr"/>
            <a:r>
              <a:rPr lang="en-IN" sz="32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UML </a:t>
            </a:r>
            <a:r>
              <a:rPr lang="en-IN" sz="32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DIAGRAMS</a:t>
            </a:r>
            <a:endParaRPr lang="en-IN" sz="3200"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395536" y="1124744"/>
            <a:ext cx="8424936" cy="5184576"/>
          </a:xfrm>
        </p:spPr>
        <p:txBody>
          <a:bodyPr>
            <a:normAutofit/>
          </a:bodyPr>
          <a:lstStyle/>
          <a:p>
            <a:pPr marL="0" indent="0">
              <a:buNone/>
            </a:pPr>
            <a:r>
              <a:rPr lang="en-IN" sz="2400" dirty="0" smtClean="0">
                <a:latin typeface="Times New Roman" pitchFamily="18" charset="0"/>
                <a:cs typeface="Times New Roman" pitchFamily="18" charset="0"/>
              </a:rPr>
              <a:t>1 </a:t>
            </a:r>
            <a:r>
              <a:rPr lang="en-IN" sz="2400" b="1" dirty="0" smtClean="0">
                <a:latin typeface="Times New Roman" pitchFamily="18" charset="0"/>
                <a:cs typeface="Times New Roman" pitchFamily="18" charset="0"/>
              </a:rPr>
              <a:t>Use Case Diagram</a:t>
            </a:r>
          </a:p>
          <a:p>
            <a:pPr marL="0" indent="0">
              <a:buNone/>
            </a:pPr>
            <a:endParaRPr lang="en-IN"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83260" y="1628800"/>
            <a:ext cx="3240360" cy="4989686"/>
          </a:xfrm>
          <a:prstGeom prst="rect">
            <a:avLst/>
          </a:prstGeom>
          <a:noFill/>
          <a:ln>
            <a:noFill/>
          </a:ln>
        </p:spPr>
      </p:pic>
    </p:spTree>
    <p:extLst>
      <p:ext uri="{BB962C8B-B14F-4D97-AF65-F5344CB8AC3E}">
        <p14:creationId xmlns:p14="http://schemas.microsoft.com/office/powerpoint/2010/main" val="29634889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103</TotalTime>
  <Words>1383</Words>
  <Application>Microsoft Office PowerPoint</Application>
  <PresentationFormat>On-screen Show (4:3)</PresentationFormat>
  <Paragraphs>62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Securing Smart Sensing Production System using Deep Neural Network Model </vt:lpstr>
      <vt:lpstr>ABSTRACT</vt:lpstr>
      <vt:lpstr>INTRODUCTION</vt:lpstr>
      <vt:lpstr>EXISTING SYSTEM</vt:lpstr>
      <vt:lpstr>SYSTEM ARCHITECTURE</vt:lpstr>
      <vt:lpstr>PROPOSED SYSTEM</vt:lpstr>
      <vt:lpstr>PCA FEATURE REDUCTION</vt:lpstr>
      <vt:lpstr>DEEP NEURAL NETWORK</vt:lpstr>
      <vt:lpstr>UML DIAGRAMS</vt:lpstr>
      <vt:lpstr> </vt:lpstr>
      <vt:lpstr>  </vt:lpstr>
      <vt:lpstr> </vt:lpstr>
      <vt:lpstr> </vt:lpstr>
      <vt:lpstr> </vt:lpstr>
      <vt:lpstr>SOURCE CODE</vt:lpstr>
      <vt:lpstr> </vt:lpstr>
      <vt:lpstr> </vt:lpstr>
      <vt:lpstr>RESULTS</vt:lpstr>
      <vt:lpstr> </vt:lpstr>
      <vt:lpstr> </vt:lpstr>
      <vt:lpstr> </vt:lpstr>
      <vt:lpstr> </vt:lpstr>
      <vt:lpstr>PowerPoint Presentation</vt:lpstr>
      <vt:lpstr> </vt:lpstr>
      <vt:lpstr>CONCLUSION</vt:lpstr>
      <vt:lpstr>REFERENCES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Smart Sensing Production System using Deep Neural Network Model</dc:title>
  <dc:creator>S VIJAYALAXMI</dc:creator>
  <cp:lastModifiedBy>DELL</cp:lastModifiedBy>
  <cp:revision>17</cp:revision>
  <dcterms:created xsi:type="dcterms:W3CDTF">2023-01-18T09:31:17Z</dcterms:created>
  <dcterms:modified xsi:type="dcterms:W3CDTF">2023-01-19T09:30:26Z</dcterms:modified>
</cp:coreProperties>
</file>