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1367" r:id="rId2"/>
    <p:sldId id="1370" r:id="rId3"/>
    <p:sldId id="1368" r:id="rId4"/>
    <p:sldId id="1369" r:id="rId5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1"/>
  </p:normalViewPr>
  <p:slideViewPr>
    <p:cSldViewPr snapToGrid="0">
      <p:cViewPr varScale="1">
        <p:scale>
          <a:sx n="108" d="100"/>
          <a:sy n="108" d="100"/>
        </p:scale>
        <p:origin x="1212" y="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F18E-2B2B-6C42-9C7D-F0068624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DECD1-1626-E941-99AA-1088B65E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4559E-3398-3641-866B-48EA7D65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1C73-5F4F-0843-B199-C3B0D3DD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3A41-0ABA-F241-81C8-1F26FB09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35100" y="1536633"/>
            <a:ext cx="4333225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7675" y="740800"/>
            <a:ext cx="3042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7675" y="1852800"/>
            <a:ext cx="3042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31104" y="600200"/>
            <a:ext cx="689845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953000" y="-167"/>
            <a:ext cx="4953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7625" y="1644233"/>
            <a:ext cx="43823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7625" y="3737433"/>
            <a:ext cx="43823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351125" y="965433"/>
            <a:ext cx="415675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7675" y="5640767"/>
            <a:ext cx="64987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7675" y="1474833"/>
            <a:ext cx="923065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7675" y="4202967"/>
            <a:ext cx="923065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B43E073-F730-E247-901F-4B82FFFB6E1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23303" y="843175"/>
            <a:ext cx="8520600" cy="5727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The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Sytem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iMedBot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DC7C01-F3C9-CF4D-9A25-2A07D4D15C57}"/>
              </a:ext>
            </a:extLst>
          </p:cNvPr>
          <p:cNvSpPr/>
          <p:nvPr/>
        </p:nvSpPr>
        <p:spPr>
          <a:xfrm>
            <a:off x="3853832" y="1530690"/>
            <a:ext cx="1619285" cy="417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99" dirty="0"/>
              <a:t>iMedBot</a:t>
            </a:r>
            <a:endParaRPr lang="el-GR" sz="1499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6EED03-FF3C-2F43-A24D-24527290BBE2}"/>
              </a:ext>
            </a:extLst>
          </p:cNvPr>
          <p:cNvCxnSpPr>
            <a:cxnSpLocks/>
          </p:cNvCxnSpPr>
          <p:nvPr/>
        </p:nvCxnSpPr>
        <p:spPr>
          <a:xfrm>
            <a:off x="2930630" y="4395596"/>
            <a:ext cx="0" cy="271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369C10-2171-2843-2617-E0F6DAC5C583}"/>
              </a:ext>
            </a:extLst>
          </p:cNvPr>
          <p:cNvGrpSpPr/>
          <p:nvPr/>
        </p:nvGrpSpPr>
        <p:grpSpPr>
          <a:xfrm>
            <a:off x="879829" y="2384401"/>
            <a:ext cx="2362534" cy="3015095"/>
            <a:chOff x="2922503" y="1994560"/>
            <a:chExt cx="2897394" cy="27292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6F03A6-559A-8046-99DE-9EF240FA9B81}"/>
                </a:ext>
              </a:extLst>
            </p:cNvPr>
            <p:cNvSpPr/>
            <p:nvPr/>
          </p:nvSpPr>
          <p:spPr>
            <a:xfrm>
              <a:off x="2922503" y="1994560"/>
              <a:ext cx="2897394" cy="27292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 sz="1499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FE37A4-276C-3043-9DE0-9FD9F9160B9C}"/>
                </a:ext>
              </a:extLst>
            </p:cNvPr>
            <p:cNvSpPr/>
            <p:nvPr/>
          </p:nvSpPr>
          <p:spPr>
            <a:xfrm>
              <a:off x="3679397" y="3375243"/>
              <a:ext cx="1333300" cy="101895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99" dirty="0"/>
                <a:t>Knowledge-base (questions and answers)</a:t>
              </a:r>
              <a:endParaRPr lang="el-GR" sz="1499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6AB8AB-8542-C3A2-1564-9A7430C759FC}"/>
                </a:ext>
              </a:extLst>
            </p:cNvPr>
            <p:cNvSpPr/>
            <p:nvPr/>
          </p:nvSpPr>
          <p:spPr>
            <a:xfrm>
              <a:off x="3614592" y="2150479"/>
              <a:ext cx="1398105" cy="103276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99" dirty="0"/>
                <a:t>Deep Feedforward Neural Network Model</a:t>
              </a:r>
              <a:endParaRPr lang="el-GR" sz="1499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BAACDC7-02C3-E27F-BA64-18E2E1BBF505}"/>
              </a:ext>
            </a:extLst>
          </p:cNvPr>
          <p:cNvGrpSpPr/>
          <p:nvPr/>
        </p:nvGrpSpPr>
        <p:grpSpPr>
          <a:xfrm>
            <a:off x="3752718" y="2214619"/>
            <a:ext cx="1898723" cy="2971908"/>
            <a:chOff x="2922503" y="1994560"/>
            <a:chExt cx="2897394" cy="27292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E0125C-E135-F089-4810-CFE16502D6D2}"/>
                </a:ext>
              </a:extLst>
            </p:cNvPr>
            <p:cNvSpPr/>
            <p:nvPr/>
          </p:nvSpPr>
          <p:spPr>
            <a:xfrm>
              <a:off x="2922503" y="1994560"/>
              <a:ext cx="2897394" cy="27292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l-GR" sz="1499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5D22F2-ED7D-A4B4-00E8-B574567F2AB0}"/>
                </a:ext>
              </a:extLst>
            </p:cNvPr>
            <p:cNvSpPr/>
            <p:nvPr/>
          </p:nvSpPr>
          <p:spPr>
            <a:xfrm>
              <a:off x="3679397" y="3375243"/>
              <a:ext cx="1333300" cy="1018955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99" dirty="0"/>
                <a:t>Window 2</a:t>
              </a:r>
              <a:endParaRPr lang="el-GR" sz="1499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CE51F2-CB71-19E6-35B9-05D91F9E1B05}"/>
                </a:ext>
              </a:extLst>
            </p:cNvPr>
            <p:cNvSpPr/>
            <p:nvPr/>
          </p:nvSpPr>
          <p:spPr>
            <a:xfrm>
              <a:off x="3614592" y="2150479"/>
              <a:ext cx="1398105" cy="103276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99" dirty="0"/>
                <a:t>Window 1</a:t>
              </a:r>
              <a:endParaRPr lang="el-GR" sz="1499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71D1B35-BE66-6CA4-68DD-54C02568DBD1}"/>
              </a:ext>
            </a:extLst>
          </p:cNvPr>
          <p:cNvSpPr/>
          <p:nvPr/>
        </p:nvSpPr>
        <p:spPr>
          <a:xfrm>
            <a:off x="6147447" y="2178372"/>
            <a:ext cx="2522102" cy="3008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l-GR" sz="1499" dirty="0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C8DFC04D-C808-E13F-94AB-FB694D0E837D}"/>
              </a:ext>
            </a:extLst>
          </p:cNvPr>
          <p:cNvSpPr/>
          <p:nvPr/>
        </p:nvSpPr>
        <p:spPr>
          <a:xfrm>
            <a:off x="6454149" y="2370813"/>
            <a:ext cx="1863246" cy="1007840"/>
          </a:xfrm>
          <a:prstGeom prst="diamond">
            <a:avLst/>
          </a:prstGeom>
          <a:solidFill>
            <a:schemeClr val="tx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E1116EAF-FB91-D804-0DF6-A018250A7CE6}"/>
              </a:ext>
            </a:extLst>
          </p:cNvPr>
          <p:cNvSpPr/>
          <p:nvPr/>
        </p:nvSpPr>
        <p:spPr>
          <a:xfrm>
            <a:off x="6438010" y="3522274"/>
            <a:ext cx="1931969" cy="1084155"/>
          </a:xfrm>
          <a:prstGeom prst="diamond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6CDE9C-55D3-2D88-E1C4-EC87AB349C2E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5122465" y="2913164"/>
            <a:ext cx="1315545" cy="3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10E711-86D2-ABFF-4EFB-C83668E2F25D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2584172" y="2946693"/>
            <a:ext cx="1622084" cy="18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TextBox 6147">
            <a:extLst>
              <a:ext uri="{FF2B5EF4-FFF2-40B4-BE49-F238E27FC236}">
                <a16:creationId xmlns:a16="http://schemas.microsoft.com/office/drawing/2014/main" id="{01F62EC0-C7EB-16B7-D858-23E71D90B8FF}"/>
              </a:ext>
            </a:extLst>
          </p:cNvPr>
          <p:cNvSpPr txBox="1"/>
          <p:nvPr/>
        </p:nvSpPr>
        <p:spPr>
          <a:xfrm>
            <a:off x="7239000" y="4796672"/>
            <a:ext cx="617220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149" name="TextBox 6148">
            <a:extLst>
              <a:ext uri="{FF2B5EF4-FFF2-40B4-BE49-F238E27FC236}">
                <a16:creationId xmlns:a16="http://schemas.microsoft.com/office/drawing/2014/main" id="{D1880085-FE74-3B6B-CB0F-7AAE6DC3BB61}"/>
              </a:ext>
            </a:extLst>
          </p:cNvPr>
          <p:cNvSpPr txBox="1"/>
          <p:nvPr/>
        </p:nvSpPr>
        <p:spPr>
          <a:xfrm>
            <a:off x="4492024" y="4878752"/>
            <a:ext cx="617220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150" name="TextBox 6149">
            <a:extLst>
              <a:ext uri="{FF2B5EF4-FFF2-40B4-BE49-F238E27FC236}">
                <a16:creationId xmlns:a16="http://schemas.microsoft.com/office/drawing/2014/main" id="{68695CDE-4828-6ED3-CAD8-61A2E75F4085}"/>
              </a:ext>
            </a:extLst>
          </p:cNvPr>
          <p:cNvSpPr txBox="1"/>
          <p:nvPr/>
        </p:nvSpPr>
        <p:spPr>
          <a:xfrm>
            <a:off x="1741170" y="4902974"/>
            <a:ext cx="617220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151" name="TextBox 6150">
            <a:extLst>
              <a:ext uri="{FF2B5EF4-FFF2-40B4-BE49-F238E27FC236}">
                <a16:creationId xmlns:a16="http://schemas.microsoft.com/office/drawing/2014/main" id="{1DB5B4BE-D511-F1E5-77A7-2269413F53C0}"/>
              </a:ext>
            </a:extLst>
          </p:cNvPr>
          <p:cNvSpPr txBox="1"/>
          <p:nvPr/>
        </p:nvSpPr>
        <p:spPr>
          <a:xfrm>
            <a:off x="1702893" y="5465624"/>
            <a:ext cx="617220" cy="85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6152" name="TextBox 6151">
            <a:extLst>
              <a:ext uri="{FF2B5EF4-FFF2-40B4-BE49-F238E27FC236}">
                <a16:creationId xmlns:a16="http://schemas.microsoft.com/office/drawing/2014/main" id="{76B81AEF-BB1A-1828-8D7E-8E03E857196A}"/>
              </a:ext>
            </a:extLst>
          </p:cNvPr>
          <p:cNvSpPr txBox="1"/>
          <p:nvPr/>
        </p:nvSpPr>
        <p:spPr>
          <a:xfrm>
            <a:off x="4431418" y="5184438"/>
            <a:ext cx="617220" cy="85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end</a:t>
            </a:r>
          </a:p>
        </p:txBody>
      </p:sp>
      <p:sp>
        <p:nvSpPr>
          <p:cNvPr id="6153" name="TextBox 6152">
            <a:extLst>
              <a:ext uri="{FF2B5EF4-FFF2-40B4-BE49-F238E27FC236}">
                <a16:creationId xmlns:a16="http://schemas.microsoft.com/office/drawing/2014/main" id="{11BAD86F-9444-BBEF-407A-DEB5BA707420}"/>
              </a:ext>
            </a:extLst>
          </p:cNvPr>
          <p:cNvSpPr txBox="1"/>
          <p:nvPr/>
        </p:nvSpPr>
        <p:spPr>
          <a:xfrm>
            <a:off x="7095383" y="5356657"/>
            <a:ext cx="1107724" cy="34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56629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439466D-F6E0-453E-9D8E-ED0A1920F5E2}"/>
              </a:ext>
            </a:extLst>
          </p:cNvPr>
          <p:cNvGrpSpPr/>
          <p:nvPr/>
        </p:nvGrpSpPr>
        <p:grpSpPr>
          <a:xfrm>
            <a:off x="905522" y="1038687"/>
            <a:ext cx="8096435" cy="4136995"/>
            <a:chOff x="905522" y="1038687"/>
            <a:chExt cx="8096435" cy="413699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B37B1F-40C5-4873-B46B-2FECD0CA36D0}"/>
                </a:ext>
              </a:extLst>
            </p:cNvPr>
            <p:cNvSpPr/>
            <p:nvPr/>
          </p:nvSpPr>
          <p:spPr>
            <a:xfrm>
              <a:off x="905522" y="1038687"/>
              <a:ext cx="8096435" cy="41369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B05654-B189-468E-88B7-52E3F89B8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1178" y="1139924"/>
              <a:ext cx="3855014" cy="393060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C6D091-7980-4376-89D0-4944AD8F5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6604" y="1139924"/>
              <a:ext cx="3828219" cy="3930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413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1E93C992-4F21-4234-B3A4-902BF2AFE43B}"/>
              </a:ext>
            </a:extLst>
          </p:cNvPr>
          <p:cNvGrpSpPr/>
          <p:nvPr/>
        </p:nvGrpSpPr>
        <p:grpSpPr>
          <a:xfrm>
            <a:off x="528919" y="889734"/>
            <a:ext cx="8792634" cy="4861112"/>
            <a:chOff x="528919" y="889734"/>
            <a:chExt cx="8792634" cy="48611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F87E50-0490-4E44-828B-C9AE39D91839}"/>
                </a:ext>
              </a:extLst>
            </p:cNvPr>
            <p:cNvSpPr/>
            <p:nvPr/>
          </p:nvSpPr>
          <p:spPr>
            <a:xfrm>
              <a:off x="528919" y="889734"/>
              <a:ext cx="8792634" cy="48611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FD70E8-5199-4454-82E4-98C7361D7F04}"/>
                </a:ext>
              </a:extLst>
            </p:cNvPr>
            <p:cNvSpPr/>
            <p:nvPr/>
          </p:nvSpPr>
          <p:spPr>
            <a:xfrm>
              <a:off x="1365531" y="3085358"/>
              <a:ext cx="876300" cy="4699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ECCB4E3-62B7-4416-8780-610CC5C028C5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2241831" y="3320290"/>
              <a:ext cx="332161" cy="18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13618B-AD65-407A-B001-BB64B6CF12E3}"/>
                </a:ext>
              </a:extLst>
            </p:cNvPr>
            <p:cNvSpPr/>
            <p:nvPr/>
          </p:nvSpPr>
          <p:spPr>
            <a:xfrm>
              <a:off x="2573992" y="2955463"/>
              <a:ext cx="1403348" cy="72965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Load Balancer</a:t>
              </a:r>
            </a:p>
            <a:p>
              <a:pPr algn="ctr"/>
              <a:r>
                <a:rPr lang="en-US" dirty="0"/>
                <a:t>(AWS ELB)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1E34953-6D74-438E-B678-857C921FE545}"/>
                </a:ext>
              </a:extLst>
            </p:cNvPr>
            <p:cNvCxnSpPr>
              <a:cxnSpLocks/>
              <a:stCxn id="5" idx="0"/>
              <a:endCxn id="12" idx="2"/>
            </p:cNvCxnSpPr>
            <p:nvPr/>
          </p:nvCxnSpPr>
          <p:spPr>
            <a:xfrm flipV="1">
              <a:off x="1803681" y="2665317"/>
              <a:ext cx="0" cy="420041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E8E64C-DFA3-4422-8658-A39F2E06FB6F}"/>
                </a:ext>
              </a:extLst>
            </p:cNvPr>
            <p:cNvSpPr/>
            <p:nvPr/>
          </p:nvSpPr>
          <p:spPr>
            <a:xfrm>
              <a:off x="1005281" y="1935663"/>
              <a:ext cx="1596800" cy="7296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DNS</a:t>
              </a:r>
            </a:p>
            <a:p>
              <a:pPr algn="ctr"/>
              <a:r>
                <a:rPr lang="en-US" dirty="0"/>
                <a:t>(AWS route53)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1830326-FAB2-4129-8F39-1CAE7ED44A9F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>
              <a:off x="3977340" y="3320290"/>
              <a:ext cx="395777" cy="6966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6A4B2A-615B-4C27-B534-3640346628ED}"/>
                </a:ext>
              </a:extLst>
            </p:cNvPr>
            <p:cNvSpPr/>
            <p:nvPr/>
          </p:nvSpPr>
          <p:spPr>
            <a:xfrm>
              <a:off x="4373117" y="2962429"/>
              <a:ext cx="1353091" cy="72965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Server</a:t>
              </a:r>
            </a:p>
            <a:p>
              <a:pPr algn="ctr"/>
              <a:r>
                <a:rPr lang="en-US" dirty="0"/>
                <a:t>(AWS EC2)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08C694A-22CA-416A-8746-403B0456A852}"/>
                </a:ext>
              </a:extLst>
            </p:cNvPr>
            <p:cNvCxnSpPr>
              <a:cxnSpLocks/>
              <a:stCxn id="16" idx="3"/>
              <a:endCxn id="22" idx="1"/>
            </p:cNvCxnSpPr>
            <p:nvPr/>
          </p:nvCxnSpPr>
          <p:spPr>
            <a:xfrm flipV="1">
              <a:off x="5726208" y="2666613"/>
              <a:ext cx="958100" cy="660643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F792741-851A-4D50-A142-5A46EA2598C7}"/>
                </a:ext>
              </a:extLst>
            </p:cNvPr>
            <p:cNvSpPr/>
            <p:nvPr/>
          </p:nvSpPr>
          <p:spPr>
            <a:xfrm>
              <a:off x="6684308" y="2343136"/>
              <a:ext cx="1842111" cy="64695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Training Service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E2987F-FEF3-40E6-9F29-467550C8F144}"/>
                </a:ext>
              </a:extLst>
            </p:cNvPr>
            <p:cNvCxnSpPr>
              <a:cxnSpLocks/>
              <a:stCxn id="16" idx="3"/>
              <a:endCxn id="27" idx="1"/>
            </p:cNvCxnSpPr>
            <p:nvPr/>
          </p:nvCxnSpPr>
          <p:spPr>
            <a:xfrm>
              <a:off x="5726208" y="3327256"/>
              <a:ext cx="963121" cy="60899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5693808-014C-41E5-9055-701F75E98E44}"/>
                </a:ext>
              </a:extLst>
            </p:cNvPr>
            <p:cNvSpPr/>
            <p:nvPr/>
          </p:nvSpPr>
          <p:spPr>
            <a:xfrm>
              <a:off x="6689329" y="3612769"/>
              <a:ext cx="1842112" cy="64695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Prediction Service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11A3AAB-D39B-4748-95C9-30318685561D}"/>
                </a:ext>
              </a:extLst>
            </p:cNvPr>
            <p:cNvCxnSpPr>
              <a:cxnSpLocks/>
              <a:stCxn id="32" idx="1"/>
              <a:endCxn id="27" idx="2"/>
            </p:cNvCxnSpPr>
            <p:nvPr/>
          </p:nvCxnSpPr>
          <p:spPr>
            <a:xfrm flipV="1">
              <a:off x="7610385" y="4259723"/>
              <a:ext cx="0" cy="342508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ylinder 31">
              <a:extLst>
                <a:ext uri="{FF2B5EF4-FFF2-40B4-BE49-F238E27FC236}">
                  <a16:creationId xmlns:a16="http://schemas.microsoft.com/office/drawing/2014/main" id="{50CC1A1E-251E-4F75-BBA3-74AD5332086F}"/>
                </a:ext>
              </a:extLst>
            </p:cNvPr>
            <p:cNvSpPr/>
            <p:nvPr/>
          </p:nvSpPr>
          <p:spPr>
            <a:xfrm>
              <a:off x="6305717" y="4602231"/>
              <a:ext cx="2609335" cy="808260"/>
            </a:xfrm>
            <a:prstGeom prst="can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KerasClassifier Module</a:t>
              </a:r>
            </a:p>
            <a:p>
              <a:pPr algn="ctr"/>
              <a:r>
                <a:rPr lang="en-US" dirty="0"/>
                <a:t>(AWS S3)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4EE9AC4-A741-44D9-A2C5-DB26068292F6}"/>
                </a:ext>
              </a:extLst>
            </p:cNvPr>
            <p:cNvCxnSpPr>
              <a:cxnSpLocks/>
              <a:stCxn id="75" idx="3"/>
              <a:endCxn id="22" idx="0"/>
            </p:cNvCxnSpPr>
            <p:nvPr/>
          </p:nvCxnSpPr>
          <p:spPr>
            <a:xfrm>
              <a:off x="7605364" y="1953600"/>
              <a:ext cx="0" cy="389536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ylinder 74">
              <a:extLst>
                <a:ext uri="{FF2B5EF4-FFF2-40B4-BE49-F238E27FC236}">
                  <a16:creationId xmlns:a16="http://schemas.microsoft.com/office/drawing/2014/main" id="{B8BD0C83-B9A0-4779-9A38-2CEC4D574977}"/>
                </a:ext>
              </a:extLst>
            </p:cNvPr>
            <p:cNvSpPr/>
            <p:nvPr/>
          </p:nvSpPr>
          <p:spPr>
            <a:xfrm>
              <a:off x="6300696" y="1116151"/>
              <a:ext cx="2609335" cy="837449"/>
            </a:xfrm>
            <a:prstGeom prst="can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Serialized Model Object (AWS S3)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1E3310B-4AF5-4C8B-9A32-622319C48F47}"/>
                </a:ext>
              </a:extLst>
            </p:cNvPr>
            <p:cNvSpPr txBox="1"/>
            <p:nvPr/>
          </p:nvSpPr>
          <p:spPr>
            <a:xfrm>
              <a:off x="1506072" y="1210627"/>
              <a:ext cx="3369609" cy="34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System Structure of iMedBot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134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A8A4655-D542-4B8B-9CFF-FC89BE9D82D7}"/>
              </a:ext>
            </a:extLst>
          </p:cNvPr>
          <p:cNvGrpSpPr/>
          <p:nvPr/>
        </p:nvGrpSpPr>
        <p:grpSpPr>
          <a:xfrm>
            <a:off x="0" y="240844"/>
            <a:ext cx="9906000" cy="6702640"/>
            <a:chOff x="0" y="240844"/>
            <a:chExt cx="9906000" cy="6702640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55D2D2BB-5735-4402-AD26-9366BA5FD27D}"/>
                </a:ext>
              </a:extLst>
            </p:cNvPr>
            <p:cNvGrpSpPr/>
            <p:nvPr/>
          </p:nvGrpSpPr>
          <p:grpSpPr>
            <a:xfrm>
              <a:off x="470410" y="370717"/>
              <a:ext cx="8965180" cy="6420700"/>
              <a:chOff x="257655" y="0"/>
              <a:chExt cx="8965180" cy="6420700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800F52BD-3688-4339-9027-825D2BCF3808}"/>
                  </a:ext>
                </a:extLst>
              </p:cNvPr>
              <p:cNvCxnSpPr>
                <a:cxnSpLocks/>
                <a:stCxn id="30" idx="2"/>
                <a:endCxn id="7" idx="0"/>
              </p:cNvCxnSpPr>
              <p:nvPr/>
            </p:nvCxnSpPr>
            <p:spPr>
              <a:xfrm flipH="1">
                <a:off x="1906165" y="424446"/>
                <a:ext cx="1994639" cy="3601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C4FC6F9F-42FC-4DB1-9102-BC4D9E65CE5D}"/>
                  </a:ext>
                </a:extLst>
              </p:cNvPr>
              <p:cNvSpPr/>
              <p:nvPr/>
            </p:nvSpPr>
            <p:spPr>
              <a:xfrm>
                <a:off x="783335" y="784581"/>
                <a:ext cx="2245660" cy="616823"/>
              </a:xfrm>
              <a:prstGeom prst="diamond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Prediction</a:t>
                </a:r>
              </a:p>
            </p:txBody>
          </p: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5A4639D5-7779-41AB-9D5A-494C95E0EAC0}"/>
                  </a:ext>
                </a:extLst>
              </p:cNvPr>
              <p:cNvSpPr/>
              <p:nvPr/>
            </p:nvSpPr>
            <p:spPr>
              <a:xfrm>
                <a:off x="4670768" y="700897"/>
                <a:ext cx="2245660" cy="616823"/>
              </a:xfrm>
              <a:prstGeom prst="diamond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Model Training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77D8957-996F-4B00-80A3-852F1C88573A}"/>
                  </a:ext>
                </a:extLst>
              </p:cNvPr>
              <p:cNvCxnSpPr>
                <a:cxnSpLocks/>
                <a:stCxn id="30" idx="2"/>
                <a:endCxn id="9" idx="0"/>
              </p:cNvCxnSpPr>
              <p:nvPr/>
            </p:nvCxnSpPr>
            <p:spPr>
              <a:xfrm>
                <a:off x="3900804" y="424446"/>
                <a:ext cx="1892794" cy="2764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0911426-698C-4DF0-9F2C-A7AEBCB3E1B0}"/>
                  </a:ext>
                </a:extLst>
              </p:cNvPr>
              <p:cNvCxnSpPr>
                <a:cxnSpLocks/>
                <a:stCxn id="7" idx="2"/>
                <a:endCxn id="47" idx="0"/>
              </p:cNvCxnSpPr>
              <p:nvPr/>
            </p:nvCxnSpPr>
            <p:spPr>
              <a:xfrm>
                <a:off x="1906165" y="1401404"/>
                <a:ext cx="0" cy="4451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B58F919-3BF6-491F-829E-475E74658F2E}"/>
                  </a:ext>
                </a:extLst>
              </p:cNvPr>
              <p:cNvCxnSpPr>
                <a:cxnSpLocks/>
                <a:stCxn id="47" idx="2"/>
                <a:endCxn id="33" idx="0"/>
              </p:cNvCxnSpPr>
              <p:nvPr/>
            </p:nvCxnSpPr>
            <p:spPr>
              <a:xfrm>
                <a:off x="1906165" y="2410648"/>
                <a:ext cx="10344" cy="6129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545FC18-9D67-4625-A8D1-60DF05905130}"/>
                  </a:ext>
                </a:extLst>
              </p:cNvPr>
              <p:cNvSpPr/>
              <p:nvPr/>
            </p:nvSpPr>
            <p:spPr>
              <a:xfrm>
                <a:off x="3294092" y="0"/>
                <a:ext cx="1213423" cy="424446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iMedBot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A7A95F5-92A3-4B27-8659-207B7F75DEE8}"/>
                  </a:ext>
                </a:extLst>
              </p:cNvPr>
              <p:cNvSpPr/>
              <p:nvPr/>
            </p:nvSpPr>
            <p:spPr>
              <a:xfrm>
                <a:off x="538926" y="3023562"/>
                <a:ext cx="2755166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Return patient recurrence probability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6B2CECA-1F62-4768-86E2-9D89CD99EE45}"/>
                  </a:ext>
                </a:extLst>
              </p:cNvPr>
              <p:cNvSpPr/>
              <p:nvPr/>
            </p:nvSpPr>
            <p:spPr>
              <a:xfrm>
                <a:off x="538926" y="4107385"/>
                <a:ext cx="2755166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Collect feedback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E576B65-B498-42E7-8F00-EBF9E5CC1E6E}"/>
                  </a:ext>
                </a:extLst>
              </p:cNvPr>
              <p:cNvCxnSpPr>
                <a:cxnSpLocks/>
                <a:stCxn id="33" idx="2"/>
                <a:endCxn id="40" idx="0"/>
              </p:cNvCxnSpPr>
              <p:nvPr/>
            </p:nvCxnSpPr>
            <p:spPr>
              <a:xfrm>
                <a:off x="1916509" y="3494471"/>
                <a:ext cx="0" cy="6129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03FF038-69CD-478D-9D36-977D4171BFDA}"/>
                  </a:ext>
                </a:extLst>
              </p:cNvPr>
              <p:cNvSpPr/>
              <p:nvPr/>
            </p:nvSpPr>
            <p:spPr>
              <a:xfrm>
                <a:off x="257655" y="1846578"/>
                <a:ext cx="3297020" cy="5640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Acquire patient medical index:  DCIS_Level; </a:t>
                </a:r>
                <a:r>
                  <a:rPr lang="en-US" sz="1100" dirty="0" err="1"/>
                  <a:t>Tumor_Size</a:t>
                </a:r>
                <a:r>
                  <a:rPr lang="en-US" sz="1100" dirty="0"/>
                  <a:t>; Grade and so on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A539C5A-9FBD-4D69-A9FE-AD31C7884915}"/>
                  </a:ext>
                </a:extLst>
              </p:cNvPr>
              <p:cNvCxnSpPr>
                <a:cxnSpLocks/>
                <a:stCxn id="9" idx="2"/>
                <a:endCxn id="61" idx="0"/>
              </p:cNvCxnSpPr>
              <p:nvPr/>
            </p:nvCxnSpPr>
            <p:spPr>
              <a:xfrm>
                <a:off x="5793598" y="1317720"/>
                <a:ext cx="0" cy="3922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Diamond 60">
                <a:extLst>
                  <a:ext uri="{FF2B5EF4-FFF2-40B4-BE49-F238E27FC236}">
                    <a16:creationId xmlns:a16="http://schemas.microsoft.com/office/drawing/2014/main" id="{53273604-D5DC-4796-8EDA-2D43A10461D6}"/>
                  </a:ext>
                </a:extLst>
              </p:cNvPr>
              <p:cNvSpPr/>
              <p:nvPr/>
            </p:nvSpPr>
            <p:spPr>
              <a:xfrm>
                <a:off x="4425626" y="1709972"/>
                <a:ext cx="2735943" cy="703774"/>
              </a:xfrm>
              <a:prstGeom prst="diamond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If use default dataset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5E34EBD8-EDE7-4CDE-B83C-9A893C2E2664}"/>
                  </a:ext>
                </a:extLst>
              </p:cNvPr>
              <p:cNvCxnSpPr>
                <a:cxnSpLocks/>
                <a:stCxn id="61" idx="2"/>
                <a:endCxn id="158" idx="0"/>
              </p:cNvCxnSpPr>
              <p:nvPr/>
            </p:nvCxnSpPr>
            <p:spPr>
              <a:xfrm flipH="1">
                <a:off x="5789906" y="2413746"/>
                <a:ext cx="3692" cy="5794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or: Elbow 127">
                <a:extLst>
                  <a:ext uri="{FF2B5EF4-FFF2-40B4-BE49-F238E27FC236}">
                    <a16:creationId xmlns:a16="http://schemas.microsoft.com/office/drawing/2014/main" id="{AE84D815-4A8B-4CB5-9256-652CEB6077AD}"/>
                  </a:ext>
                </a:extLst>
              </p:cNvPr>
              <p:cNvCxnSpPr>
                <a:cxnSpLocks/>
                <a:stCxn id="61" idx="3"/>
                <a:endCxn id="132" idx="0"/>
              </p:cNvCxnSpPr>
              <p:nvPr/>
            </p:nvCxnSpPr>
            <p:spPr>
              <a:xfrm>
                <a:off x="7161569" y="2061859"/>
                <a:ext cx="1170914" cy="33375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4D75B20-8584-4B6A-A7AF-8D8E4FC0FA4C}"/>
                  </a:ext>
                </a:extLst>
              </p:cNvPr>
              <p:cNvSpPr/>
              <p:nvPr/>
            </p:nvSpPr>
            <p:spPr>
              <a:xfrm>
                <a:off x="7510956" y="2395613"/>
                <a:ext cx="1643054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Upload your own dataset</a:t>
                </a:r>
              </a:p>
            </p:txBody>
          </p:sp>
          <p:sp>
            <p:nvSpPr>
              <p:cNvPr id="158" name="Diamond 157">
                <a:extLst>
                  <a:ext uri="{FF2B5EF4-FFF2-40B4-BE49-F238E27FC236}">
                    <a16:creationId xmlns:a16="http://schemas.microsoft.com/office/drawing/2014/main" id="{2CDDBF94-6203-4B96-BFA3-6976E4FCFDF5}"/>
                  </a:ext>
                </a:extLst>
              </p:cNvPr>
              <p:cNvSpPr/>
              <p:nvPr/>
            </p:nvSpPr>
            <p:spPr>
              <a:xfrm>
                <a:off x="4087268" y="2993245"/>
                <a:ext cx="3405275" cy="703774"/>
              </a:xfrm>
              <a:prstGeom prst="diamond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If use default parameter setting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7D4F97F7-8DBA-46BF-8C86-C3BE78510AB1}"/>
                  </a:ext>
                </a:extLst>
              </p:cNvPr>
              <p:cNvSpPr txBox="1"/>
              <p:nvPr/>
            </p:nvSpPr>
            <p:spPr>
              <a:xfrm>
                <a:off x="7589071" y="1836856"/>
                <a:ext cx="821528" cy="2580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NO</a:t>
                </a:r>
              </a:p>
            </p:txBody>
          </p:sp>
          <p:cxnSp>
            <p:nvCxnSpPr>
              <p:cNvPr id="180" name="Connector: Elbow 179">
                <a:extLst>
                  <a:ext uri="{FF2B5EF4-FFF2-40B4-BE49-F238E27FC236}">
                    <a16:creationId xmlns:a16="http://schemas.microsoft.com/office/drawing/2014/main" id="{B55982FE-67D8-40B6-975E-A5A745E92C8F}"/>
                  </a:ext>
                </a:extLst>
              </p:cNvPr>
              <p:cNvCxnSpPr>
                <a:cxnSpLocks/>
                <a:stCxn id="158" idx="3"/>
                <a:endCxn id="181" idx="0"/>
              </p:cNvCxnSpPr>
              <p:nvPr/>
            </p:nvCxnSpPr>
            <p:spPr>
              <a:xfrm>
                <a:off x="7492543" y="3345132"/>
                <a:ext cx="853456" cy="325399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D073698D-68A9-4501-A219-A453EB8294DC}"/>
                  </a:ext>
                </a:extLst>
              </p:cNvPr>
              <p:cNvSpPr/>
              <p:nvPr/>
            </p:nvSpPr>
            <p:spPr>
              <a:xfrm>
                <a:off x="7524472" y="3670531"/>
                <a:ext cx="1643054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Set  your own parameter setting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E8CF6A7-BAA4-4240-BD83-FE9887E70D42}"/>
                  </a:ext>
                </a:extLst>
              </p:cNvPr>
              <p:cNvSpPr txBox="1"/>
              <p:nvPr/>
            </p:nvSpPr>
            <p:spPr>
              <a:xfrm>
                <a:off x="7699191" y="3110309"/>
                <a:ext cx="835043" cy="2580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NO</a:t>
                </a:r>
              </a:p>
            </p:txBody>
          </p: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7F2985A2-35DC-47F0-9AF3-A97A41C43D1D}"/>
                  </a:ext>
                </a:extLst>
              </p:cNvPr>
              <p:cNvCxnSpPr>
                <a:cxnSpLocks/>
                <a:stCxn id="132" idx="1"/>
              </p:cNvCxnSpPr>
              <p:nvPr/>
            </p:nvCxnSpPr>
            <p:spPr>
              <a:xfrm flipH="1" flipV="1">
                <a:off x="5808318" y="2622104"/>
                <a:ext cx="1702638" cy="89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AC6E3780-7DA2-4844-906B-E165EA1448A4}"/>
                  </a:ext>
                </a:extLst>
              </p:cNvPr>
              <p:cNvCxnSpPr>
                <a:cxnSpLocks/>
                <a:stCxn id="158" idx="2"/>
              </p:cNvCxnSpPr>
              <p:nvPr/>
            </p:nvCxnSpPr>
            <p:spPr>
              <a:xfrm>
                <a:off x="5789904" y="3697018"/>
                <a:ext cx="0" cy="4927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8943FC9D-5204-440B-8BFF-843694AA2090}"/>
                  </a:ext>
                </a:extLst>
              </p:cNvPr>
              <p:cNvCxnSpPr>
                <a:cxnSpLocks/>
                <a:stCxn id="181" idx="1"/>
                <a:endCxn id="204" idx="3"/>
              </p:cNvCxnSpPr>
              <p:nvPr/>
            </p:nvCxnSpPr>
            <p:spPr>
              <a:xfrm flipH="1">
                <a:off x="7144757" y="3905985"/>
                <a:ext cx="379715" cy="4927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A5DE273-792E-49AA-81B6-0DAE1A6889FA}"/>
                  </a:ext>
                </a:extLst>
              </p:cNvPr>
              <p:cNvSpPr/>
              <p:nvPr/>
            </p:nvSpPr>
            <p:spPr>
              <a:xfrm>
                <a:off x="4389591" y="4163237"/>
                <a:ext cx="2755166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Return validation AUC and roc curve </a:t>
                </a:r>
                <a:r>
                  <a:rPr lang="en-US" altLang="zh-CN" sz="1100" dirty="0"/>
                  <a:t>plot</a:t>
                </a:r>
                <a:endParaRPr lang="en-US" sz="1100" dirty="0"/>
              </a:p>
            </p:txBody>
          </p: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C3AD51AB-8B3A-4866-95C1-E77110A6E4F3}"/>
                  </a:ext>
                </a:extLst>
              </p:cNvPr>
              <p:cNvCxnSpPr>
                <a:cxnSpLocks/>
                <a:stCxn id="204" idx="2"/>
                <a:endCxn id="214" idx="0"/>
              </p:cNvCxnSpPr>
              <p:nvPr/>
            </p:nvCxnSpPr>
            <p:spPr>
              <a:xfrm flipH="1">
                <a:off x="3751965" y="4634144"/>
                <a:ext cx="2015209" cy="3453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F23D3A61-8886-4FB6-BFAB-7C5616CD4597}"/>
                  </a:ext>
                </a:extLst>
              </p:cNvPr>
              <p:cNvCxnSpPr>
                <a:cxnSpLocks/>
                <a:stCxn id="204" idx="2"/>
                <a:endCxn id="217" idx="0"/>
              </p:cNvCxnSpPr>
              <p:nvPr/>
            </p:nvCxnSpPr>
            <p:spPr>
              <a:xfrm>
                <a:off x="5767174" y="4634144"/>
                <a:ext cx="2721617" cy="7393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FFF6ABC3-D5A4-436A-9D1E-83549728E376}"/>
                  </a:ext>
                </a:extLst>
              </p:cNvPr>
              <p:cNvCxnSpPr>
                <a:cxnSpLocks/>
                <a:stCxn id="204" idx="2"/>
                <a:endCxn id="269" idx="0"/>
              </p:cNvCxnSpPr>
              <p:nvPr/>
            </p:nvCxnSpPr>
            <p:spPr>
              <a:xfrm flipH="1">
                <a:off x="5763445" y="4634144"/>
                <a:ext cx="3729" cy="7375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9F7DA2BC-FAAD-441E-B9C8-14F9DADC1F1F}"/>
                  </a:ext>
                </a:extLst>
              </p:cNvPr>
              <p:cNvSpPr/>
              <p:nvPr/>
            </p:nvSpPr>
            <p:spPr>
              <a:xfrm>
                <a:off x="3074261" y="4979446"/>
                <a:ext cx="1355408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Retrain the model</a:t>
                </a: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76497844-C94D-4633-8D80-BA8DEC650CAE}"/>
                  </a:ext>
                </a:extLst>
              </p:cNvPr>
              <p:cNvSpPr/>
              <p:nvPr/>
            </p:nvSpPr>
            <p:spPr>
              <a:xfrm>
                <a:off x="7754747" y="5373541"/>
                <a:ext cx="1468088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Upload new dataset</a:t>
                </a:r>
              </a:p>
            </p:txBody>
          </p: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5821D136-13B7-4D41-913E-ACE388F917F3}"/>
                  </a:ext>
                </a:extLst>
              </p:cNvPr>
              <p:cNvCxnSpPr>
                <a:cxnSpLocks/>
                <a:stCxn id="204" idx="2"/>
                <a:endCxn id="232" idx="0"/>
              </p:cNvCxnSpPr>
              <p:nvPr/>
            </p:nvCxnSpPr>
            <p:spPr>
              <a:xfrm flipH="1">
                <a:off x="3755800" y="4634144"/>
                <a:ext cx="2011374" cy="13156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4E8571BC-AA17-4BAD-A66E-EC59E8A7CA21}"/>
                  </a:ext>
                </a:extLst>
              </p:cNvPr>
              <p:cNvSpPr/>
              <p:nvPr/>
            </p:nvSpPr>
            <p:spPr>
              <a:xfrm>
                <a:off x="3070530" y="5949793"/>
                <a:ext cx="1370540" cy="4709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Test patient</a:t>
                </a:r>
              </a:p>
            </p:txBody>
          </p:sp>
          <p:cxnSp>
            <p:nvCxnSpPr>
              <p:cNvPr id="246" name="Connector: Elbow 245">
                <a:extLst>
                  <a:ext uri="{FF2B5EF4-FFF2-40B4-BE49-F238E27FC236}">
                    <a16:creationId xmlns:a16="http://schemas.microsoft.com/office/drawing/2014/main" id="{5FD0A708-3AEA-44AD-BB1F-15DB9FDD5CB2}"/>
                  </a:ext>
                </a:extLst>
              </p:cNvPr>
              <p:cNvCxnSpPr>
                <a:cxnSpLocks/>
                <a:stCxn id="217" idx="3"/>
                <a:endCxn id="132" idx="3"/>
              </p:cNvCxnSpPr>
              <p:nvPr/>
            </p:nvCxnSpPr>
            <p:spPr>
              <a:xfrm flipH="1" flipV="1">
                <a:off x="9154010" y="2631067"/>
                <a:ext cx="68825" cy="2977928"/>
              </a:xfrm>
              <a:prstGeom prst="bentConnector3">
                <a:avLst>
                  <a:gd name="adj1" fmla="val -332147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nector: Elbow 247">
                <a:extLst>
                  <a:ext uri="{FF2B5EF4-FFF2-40B4-BE49-F238E27FC236}">
                    <a16:creationId xmlns:a16="http://schemas.microsoft.com/office/drawing/2014/main" id="{35ED26BB-33D6-4E52-8B02-0A4A22FC152A}"/>
                  </a:ext>
                </a:extLst>
              </p:cNvPr>
              <p:cNvCxnSpPr>
                <a:cxnSpLocks/>
                <a:stCxn id="214" idx="0"/>
                <a:endCxn id="204" idx="1"/>
              </p:cNvCxnSpPr>
              <p:nvPr/>
            </p:nvCxnSpPr>
            <p:spPr>
              <a:xfrm rot="5400000" flipH="1" flipV="1">
                <a:off x="3780401" y="4370256"/>
                <a:ext cx="580755" cy="637626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ctor: Elbow 249">
                <a:extLst>
                  <a:ext uri="{FF2B5EF4-FFF2-40B4-BE49-F238E27FC236}">
                    <a16:creationId xmlns:a16="http://schemas.microsoft.com/office/drawing/2014/main" id="{E4229114-1731-4FCD-B329-8B7B39786FB3}"/>
                  </a:ext>
                </a:extLst>
              </p:cNvPr>
              <p:cNvCxnSpPr>
                <a:cxnSpLocks/>
                <a:stCxn id="232" idx="1"/>
                <a:endCxn id="47" idx="1"/>
              </p:cNvCxnSpPr>
              <p:nvPr/>
            </p:nvCxnSpPr>
            <p:spPr>
              <a:xfrm rot="10800000">
                <a:off x="257656" y="2128613"/>
                <a:ext cx="2812875" cy="4056634"/>
              </a:xfrm>
              <a:prstGeom prst="bentConnector3">
                <a:avLst>
                  <a:gd name="adj1" fmla="val 108127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Rectangle: Rounded Corners 268">
                <a:extLst>
                  <a:ext uri="{FF2B5EF4-FFF2-40B4-BE49-F238E27FC236}">
                    <a16:creationId xmlns:a16="http://schemas.microsoft.com/office/drawing/2014/main" id="{CEADE0F7-06A0-416E-AEED-BD3068870C5E}"/>
                  </a:ext>
                </a:extLst>
              </p:cNvPr>
              <p:cNvSpPr/>
              <p:nvPr/>
            </p:nvSpPr>
            <p:spPr>
              <a:xfrm>
                <a:off x="5078176" y="5371698"/>
                <a:ext cx="1370537" cy="470907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End Task</a:t>
                </a:r>
              </a:p>
            </p:txBody>
          </p:sp>
          <p:sp>
            <p:nvSpPr>
              <p:cNvPr id="271" name="Rectangle: Rounded Corners 270">
                <a:extLst>
                  <a:ext uri="{FF2B5EF4-FFF2-40B4-BE49-F238E27FC236}">
                    <a16:creationId xmlns:a16="http://schemas.microsoft.com/office/drawing/2014/main" id="{12BDB91C-AE3C-485E-82F2-A93C70864D78}"/>
                  </a:ext>
                </a:extLst>
              </p:cNvPr>
              <p:cNvSpPr/>
              <p:nvPr/>
            </p:nvSpPr>
            <p:spPr>
              <a:xfrm>
                <a:off x="1234699" y="5216727"/>
                <a:ext cx="1370537" cy="470907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End Task</a:t>
                </a:r>
              </a:p>
            </p:txBody>
          </p: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F8296423-0F5E-493F-A80C-E8037E937562}"/>
                  </a:ext>
                </a:extLst>
              </p:cNvPr>
              <p:cNvCxnSpPr>
                <a:cxnSpLocks/>
                <a:stCxn id="40" idx="2"/>
                <a:endCxn id="271" idx="0"/>
              </p:cNvCxnSpPr>
              <p:nvPr/>
            </p:nvCxnSpPr>
            <p:spPr>
              <a:xfrm>
                <a:off x="1916509" y="4578292"/>
                <a:ext cx="3459" cy="6384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29FE7F-FB20-499B-952D-753AA5A6D50B}"/>
                </a:ext>
              </a:extLst>
            </p:cNvPr>
            <p:cNvSpPr/>
            <p:nvPr/>
          </p:nvSpPr>
          <p:spPr>
            <a:xfrm>
              <a:off x="0" y="240844"/>
              <a:ext cx="9906000" cy="6702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4F7F46-7110-46CB-A198-5163E69C5F86}"/>
                </a:ext>
              </a:extLst>
            </p:cNvPr>
            <p:cNvSpPr txBox="1"/>
            <p:nvPr/>
          </p:nvSpPr>
          <p:spPr>
            <a:xfrm>
              <a:off x="5591895" y="2877231"/>
              <a:ext cx="8215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2DF28D1-F4EC-40F4-BCBC-74BC1AC8CFB7}"/>
                </a:ext>
              </a:extLst>
            </p:cNvPr>
            <p:cNvSpPr txBox="1"/>
            <p:nvPr/>
          </p:nvSpPr>
          <p:spPr>
            <a:xfrm>
              <a:off x="5591895" y="4156796"/>
              <a:ext cx="82152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5504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144</Words>
  <Application>Microsoft Office PowerPoint</Application>
  <PresentationFormat>A4 Paper (210x297 mm)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Times New Roman</vt:lpstr>
      <vt:lpstr>Simple Light</vt:lpstr>
      <vt:lpstr>Figure 1: The Sytem of iMedBot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Xu, Chuhan</cp:lastModifiedBy>
  <cp:revision>44</cp:revision>
  <dcterms:modified xsi:type="dcterms:W3CDTF">2022-09-02T19:21:11Z</dcterms:modified>
</cp:coreProperties>
</file>