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70" r:id="rId7"/>
    <p:sldId id="261" r:id="rId8"/>
    <p:sldId id="263" r:id="rId9"/>
    <p:sldId id="264" r:id="rId10"/>
    <p:sldId id="269" r:id="rId11"/>
    <p:sldId id="265" r:id="rId12"/>
    <p:sldId id="266" r:id="rId13"/>
    <p:sldId id="267" r:id="rId14"/>
    <p:sldId id="268" r:id="rId15"/>
  </p:sldIdLst>
  <p:sldSz cx="14630400" cy="8229600"/>
  <p:notesSz cx="8229600" cy="14630400"/>
  <p:embeddedFontLst>
    <p:embeddedFont>
      <p:font typeface="Bitter Medium" panose="020B0604020202020204" charset="0"/>
      <p:regular r:id="rId17"/>
    </p:embeddedFont>
    <p:embeddedFont>
      <p:font typeface="Open Sans" panose="020B0606030504020204" pitchFamily="3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A377D6-CAA0-65A1-21B6-4F489E225EAD}" v="5" dt="2024-11-25T19:02:10.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450"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290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EAC12-D02A-DF34-BF0E-9758A3B1FA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D3032B-D7FF-1C09-53E4-15BC041D56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453D36-7F47-A499-BD95-C379B34A1EA0}"/>
              </a:ext>
            </a:extLst>
          </p:cNvPr>
          <p:cNvSpPr>
            <a:spLocks noGrp="1"/>
          </p:cNvSpPr>
          <p:nvPr>
            <p:ph type="body" idx="1"/>
          </p:nvPr>
        </p:nvSpPr>
        <p:spPr/>
        <p:txBody>
          <a:bodyPr/>
          <a:lstStyle/>
          <a:p>
            <a:r>
              <a:rPr lang="en-US"/>
              <a:t>Dates stored as MM/DD/YYYY and Time stored as HH:MM:SS</a:t>
            </a:r>
          </a:p>
          <a:p>
            <a:r>
              <a:rPr lang="en-US"/>
              <a:t>Dispatch Time - Start Time = Response Time</a:t>
            </a:r>
          </a:p>
        </p:txBody>
      </p:sp>
      <p:sp>
        <p:nvSpPr>
          <p:cNvPr id="4" name="Slide Number Placeholder 3">
            <a:extLst>
              <a:ext uri="{FF2B5EF4-FFF2-40B4-BE49-F238E27FC236}">
                <a16:creationId xmlns:a16="http://schemas.microsoft.com/office/drawing/2014/main" id="{9949B7C5-113A-7852-065B-D68EC60C467B}"/>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168621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minutes</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excluding nulls for police district names, crime types, hours, agencies, and beats, and then excluding “all other offenses” for crime types in the second visualization because that didn’t provide much detail</a:t>
            </a:r>
          </a:p>
          <a:p>
            <a:r>
              <a:rPr lang="en-US"/>
              <a:t>- excluding the outliers for the beats because that would skew their averages</a:t>
            </a:r>
          </a:p>
          <a:p>
            <a:r>
              <a:rPr lang="en-US"/>
              <a:t>- for the beats visual, applied the filter to only be from 0-1440 minutes (24 hours) to narrow it down to the quickest beats</a:t>
            </a:r>
          </a:p>
          <a:p>
            <a:r>
              <a:rPr lang="en-US"/>
              <a:t>calculated field: Start Time is when the crime actually begins  and the dispatch time is when the police units are actually sent to the scene, so the DATEDIFF is calculating the response time in minutes as Dispatch Time - Start Time </a:t>
            </a:r>
          </a:p>
          <a:p>
            <a:endParaRPr lang="en-US"/>
          </a:p>
          <a:p>
            <a:endParaRPr lang="en-US"/>
          </a:p>
          <a:p>
            <a:endParaRPr lang="en-US"/>
          </a:p>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The dataset comes from Montgomery County, Maryland, and was obtained from data.gov.</a:t>
            </a:r>
          </a:p>
          <a:p>
            <a:pPr marL="171450" indent="-171450">
              <a:buFont typeface="Arial"/>
              <a:buChar char="•"/>
            </a:pPr>
            <a:r>
              <a:rPr lang="en-US"/>
              <a:t>It provides highly detailed crime records that can be used for in-depth analysis and policy-making.</a:t>
            </a:r>
          </a:p>
          <a:p>
            <a:pPr marL="171450" indent="-171450">
              <a:buFont typeface="Arial"/>
              <a:buChar char="•"/>
            </a:pPr>
            <a:r>
              <a:rPr lang="en-US"/>
              <a:t>The dataset is extensive and contains </a:t>
            </a:r>
            <a:r>
              <a:rPr lang="en-US" b="1"/>
              <a:t>421,538 rows</a:t>
            </a:r>
            <a:r>
              <a:rPr lang="en-US"/>
              <a:t> and </a:t>
            </a:r>
            <a:r>
              <a:rPr lang="en-US" b="1"/>
              <a:t>30 columns</a:t>
            </a:r>
            <a:r>
              <a:rPr lang="en-US"/>
              <a:t>.</a:t>
            </a:r>
          </a:p>
          <a:p>
            <a:pPr marL="171450" indent="-171450">
              <a:buFont typeface="Arial"/>
              <a:buChar char="•"/>
            </a:pPr>
            <a:r>
              <a:rPr lang="en-US"/>
              <a:t>It covers a variety of data types, including </a:t>
            </a:r>
            <a:r>
              <a:rPr lang="en-US" b="1"/>
              <a:t>temporal</a:t>
            </a:r>
            <a:r>
              <a:rPr lang="en-US"/>
              <a:t>, </a:t>
            </a:r>
            <a:r>
              <a:rPr lang="en-US" b="1"/>
              <a:t>spatial</a:t>
            </a:r>
            <a:r>
              <a:rPr lang="en-US"/>
              <a:t>, and </a:t>
            </a:r>
            <a:r>
              <a:rPr lang="en-US" b="1"/>
              <a:t>categorical (crime classifications, agencies, etc.)</a:t>
            </a:r>
            <a:endParaRPr lang="en-US"/>
          </a:p>
          <a:p>
            <a:r>
              <a:rPr lang="en-US" b="1"/>
              <a:t>As for the potential applications...</a:t>
            </a:r>
          </a:p>
          <a:p>
            <a:pPr>
              <a:buFont typeface="Arial"/>
              <a:buChar char="•"/>
            </a:pPr>
            <a:r>
              <a:rPr lang="en-US" b="1"/>
              <a:t>Crime Trend Analysis and Pattern Recognition</a:t>
            </a:r>
            <a:r>
              <a:rPr lang="en-US"/>
              <a:t>: The data can be used to identify recurring crime patterns and trends over time.</a:t>
            </a:r>
            <a:endParaRPr lang="en-US" b="1"/>
          </a:p>
          <a:p>
            <a:pPr>
              <a:buFont typeface="Arial"/>
              <a:buChar char="•"/>
            </a:pPr>
            <a:r>
              <a:rPr lang="en-US" b="1"/>
              <a:t>Resource Allocation for Law Enforcement</a:t>
            </a:r>
            <a:r>
              <a:rPr lang="en-US"/>
              <a:t>: Insights from the dataset can help law enforcement agencies optimize their patrols and resource deployments.</a:t>
            </a:r>
          </a:p>
          <a:p>
            <a:pPr>
              <a:buFont typeface="Arial"/>
              <a:buChar char="•"/>
            </a:pPr>
            <a:r>
              <a:rPr lang="en-US" b="1"/>
              <a:t>Urban Planning and Public Safety Improvements</a:t>
            </a:r>
            <a:r>
              <a:rPr lang="en-US"/>
              <a:t>: The dataset can guide urban planners and policymakers in addressing crime hotspots and enhancing community safety measures.</a:t>
            </a:r>
          </a:p>
          <a:p>
            <a:pPr marL="171450" indent="-171450">
              <a:buFont typeface="Arial"/>
              <a:buChar char="•"/>
            </a:pPr>
            <a:endParaRPr lang="en-US" b="1"/>
          </a:p>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84C41-C6B3-65E6-9BC8-BCD5478E9B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AEA669-3778-4768-2DBB-AEC0250C68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3973D7-5478-3835-9B85-434779183D2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46DBBC1-4A68-FA42-F3C0-1F36F76233EC}"/>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377968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Beat- assigned police officer territory</a:t>
            </a:r>
          </a:p>
          <a:p>
            <a:r>
              <a:rPr lang="en-US"/>
              <a:t>Agency – municipality or county law enforcement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603540"/>
            <a:ext cx="7556421" cy="1956435"/>
          </a:xfrm>
          <a:prstGeom prst="rect">
            <a:avLst/>
          </a:prstGeom>
          <a:noFill/>
          <a:ln/>
        </p:spPr>
        <p:txBody>
          <a:bodyPr wrap="square" lIns="0" tIns="0" rIns="0" bIns="0" rtlCol="0" anchor="t"/>
          <a:lstStyle/>
          <a:p>
            <a:pPr marL="0" indent="0">
              <a:lnSpc>
                <a:spcPts val="7700"/>
              </a:lnSpc>
              <a:buNone/>
            </a:pPr>
            <a:r>
              <a:rPr lang="en-US" sz="6150" kern="0" spc="-185">
                <a:solidFill>
                  <a:srgbClr val="2C3F42"/>
                </a:solidFill>
                <a:latin typeface="Bitter Medium" pitchFamily="34" charset="0"/>
                <a:ea typeface="Bitter Medium" pitchFamily="34" charset="-122"/>
                <a:cs typeface="Bitter Medium" pitchFamily="34" charset="-120"/>
              </a:rPr>
              <a:t>Montgomery County Crime Data Analysis</a:t>
            </a:r>
            <a:endParaRPr lang="en-US" sz="6150"/>
          </a:p>
        </p:txBody>
      </p:sp>
      <p:sp>
        <p:nvSpPr>
          <p:cNvPr id="4" name="Text 1"/>
          <p:cNvSpPr/>
          <p:nvPr/>
        </p:nvSpPr>
        <p:spPr>
          <a:xfrm>
            <a:off x="6280190" y="4900136"/>
            <a:ext cx="7556421" cy="725805"/>
          </a:xfrm>
          <a:prstGeom prst="rect">
            <a:avLst/>
          </a:prstGeom>
          <a:noFill/>
          <a:ln/>
        </p:spPr>
        <p:txBody>
          <a:bodyPr wrap="square" lIns="0" tIns="0" rIns="0" bIns="0" rtlCol="0" anchor="t"/>
          <a:lstStyle/>
          <a:p>
            <a:pPr marL="0" indent="0">
              <a:lnSpc>
                <a:spcPts val="2850"/>
              </a:lnSpc>
              <a:buNone/>
            </a:pPr>
            <a:r>
              <a:rPr lang="en-US" sz="1750" kern="0" spc="-36">
                <a:solidFill>
                  <a:srgbClr val="2B2E3C"/>
                </a:solidFill>
                <a:latin typeface="Open Sans" pitchFamily="34" charset="0"/>
                <a:ea typeface="Open Sans" pitchFamily="34" charset="-122"/>
                <a:cs typeface="Open Sans" pitchFamily="34" charset="-120"/>
              </a:rPr>
              <a:t>By: Aryan Patel, Campbell Durbin, Caleb Maine, Chandler Boyd, Maddie Sells</a:t>
            </a:r>
            <a:endParaRPr lang="en-US" sz="1750"/>
          </a:p>
        </p:txBody>
      </p:sp>
      <p:pic>
        <p:nvPicPr>
          <p:cNvPr id="5" name="Picture 4">
            <a:extLst>
              <a:ext uri="{FF2B5EF4-FFF2-40B4-BE49-F238E27FC236}">
                <a16:creationId xmlns:a16="http://schemas.microsoft.com/office/drawing/2014/main" id="{B6ACFC3C-B481-2FC8-9B8E-E84EEB1E8168}"/>
              </a:ext>
            </a:extLst>
          </p:cNvPr>
          <p:cNvPicPr>
            <a:picLocks noChangeAspect="1"/>
          </p:cNvPicPr>
          <p:nvPr/>
        </p:nvPicPr>
        <p:blipFill>
          <a:blip r:embed="rId4"/>
          <a:stretch>
            <a:fillRect/>
          </a:stretch>
        </p:blipFill>
        <p:spPr>
          <a:xfrm>
            <a:off x="12791894" y="7672448"/>
            <a:ext cx="1825062" cy="4661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1EC90-D895-0729-94FB-841FF0CED9C0}"/>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C86506E-6D13-4D4F-918B-106E0E617714}"/>
              </a:ext>
            </a:extLst>
          </p:cNvPr>
          <p:cNvSpPr/>
          <p:nvPr/>
        </p:nvSpPr>
        <p:spPr>
          <a:xfrm>
            <a:off x="739735" y="581739"/>
            <a:ext cx="7920990" cy="660440"/>
          </a:xfrm>
          <a:prstGeom prst="rect">
            <a:avLst/>
          </a:prstGeom>
          <a:noFill/>
          <a:ln/>
        </p:spPr>
        <p:txBody>
          <a:bodyPr wrap="none" lIns="0" tIns="0" rIns="0" bIns="0" rtlCol="0" anchor="t"/>
          <a:lstStyle/>
          <a:p>
            <a:pPr marL="0" indent="0">
              <a:lnSpc>
                <a:spcPts val="5200"/>
              </a:lnSpc>
              <a:buNone/>
            </a:pPr>
            <a:r>
              <a:rPr lang="en-US" sz="4150" kern="0" spc="-125">
                <a:solidFill>
                  <a:srgbClr val="2C3F42"/>
                </a:solidFill>
                <a:latin typeface="Bitter Medium" pitchFamily="34" charset="0"/>
                <a:ea typeface="Bitter Medium" pitchFamily="34" charset="-122"/>
                <a:cs typeface="Bitter Medium" pitchFamily="34" charset="-120"/>
              </a:rPr>
              <a:t>Calculated Field: Response Time</a:t>
            </a:r>
            <a:endParaRPr lang="en-US" sz="4150"/>
          </a:p>
        </p:txBody>
      </p:sp>
      <p:sp>
        <p:nvSpPr>
          <p:cNvPr id="4" name="Text 1">
            <a:extLst>
              <a:ext uri="{FF2B5EF4-FFF2-40B4-BE49-F238E27FC236}">
                <a16:creationId xmlns:a16="http://schemas.microsoft.com/office/drawing/2014/main" id="{8D06E2A9-4A87-51DF-56DD-F20A19972BAF}"/>
              </a:ext>
            </a:extLst>
          </p:cNvPr>
          <p:cNvSpPr/>
          <p:nvPr/>
        </p:nvSpPr>
        <p:spPr>
          <a:xfrm>
            <a:off x="739735" y="7309604"/>
            <a:ext cx="13150929" cy="338138"/>
          </a:xfrm>
          <a:prstGeom prst="rect">
            <a:avLst/>
          </a:prstGeom>
          <a:noFill/>
          <a:ln/>
        </p:spPr>
        <p:txBody>
          <a:bodyPr wrap="none" lIns="0" tIns="0" rIns="0" bIns="0" rtlCol="0" anchor="t"/>
          <a:lstStyle/>
          <a:p>
            <a:pPr marL="0" indent="0">
              <a:lnSpc>
                <a:spcPts val="2650"/>
              </a:lnSpc>
              <a:buNone/>
            </a:pPr>
            <a:endParaRPr lang="en-US" sz="1650"/>
          </a:p>
        </p:txBody>
      </p:sp>
      <p:pic>
        <p:nvPicPr>
          <p:cNvPr id="5" name="Picture 4" descr="A screenshot of a computer&#10;&#10;Description automatically generated">
            <a:extLst>
              <a:ext uri="{FF2B5EF4-FFF2-40B4-BE49-F238E27FC236}">
                <a16:creationId xmlns:a16="http://schemas.microsoft.com/office/drawing/2014/main" id="{4199F596-A0D5-F679-1AC8-E6F287367274}"/>
              </a:ext>
            </a:extLst>
          </p:cNvPr>
          <p:cNvPicPr>
            <a:picLocks noChangeAspect="1"/>
          </p:cNvPicPr>
          <p:nvPr/>
        </p:nvPicPr>
        <p:blipFill>
          <a:blip r:embed="rId3"/>
          <a:srcRect l="31822" t="28268" r="32843" b="38562"/>
          <a:stretch/>
        </p:blipFill>
        <p:spPr>
          <a:xfrm>
            <a:off x="2399473" y="1782919"/>
            <a:ext cx="9831452" cy="5768165"/>
          </a:xfrm>
          <a:prstGeom prst="rect">
            <a:avLst/>
          </a:prstGeom>
          <a:effectLst>
            <a:outerShdw blurRad="63500" sx="102000" sy="102000" algn="ctr" rotWithShape="0">
              <a:prstClr val="black">
                <a:alpha val="40000"/>
              </a:prstClr>
            </a:outerShdw>
          </a:effectLst>
        </p:spPr>
      </p:pic>
      <p:pic>
        <p:nvPicPr>
          <p:cNvPr id="6" name="Picture 5">
            <a:extLst>
              <a:ext uri="{FF2B5EF4-FFF2-40B4-BE49-F238E27FC236}">
                <a16:creationId xmlns:a16="http://schemas.microsoft.com/office/drawing/2014/main" id="{15FA3B8C-3B8A-5427-17D6-364D922F21A9}"/>
              </a:ext>
            </a:extLst>
          </p:cNvPr>
          <p:cNvPicPr>
            <a:picLocks noChangeAspect="1"/>
          </p:cNvPicPr>
          <p:nvPr/>
        </p:nvPicPr>
        <p:blipFill>
          <a:blip r:embed="rId4"/>
          <a:stretch>
            <a:fillRect/>
          </a:stretch>
        </p:blipFill>
        <p:spPr>
          <a:xfrm>
            <a:off x="12791894" y="7672448"/>
            <a:ext cx="1825062" cy="466122"/>
          </a:xfrm>
          <a:prstGeom prst="rect">
            <a:avLst/>
          </a:prstGeom>
        </p:spPr>
      </p:pic>
    </p:spTree>
    <p:extLst>
      <p:ext uri="{BB962C8B-B14F-4D97-AF65-F5344CB8AC3E}">
        <p14:creationId xmlns:p14="http://schemas.microsoft.com/office/powerpoint/2010/main" val="209698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39735" y="581739"/>
            <a:ext cx="7920990" cy="660440"/>
          </a:xfrm>
          <a:prstGeom prst="rect">
            <a:avLst/>
          </a:prstGeom>
          <a:noFill/>
          <a:ln/>
        </p:spPr>
        <p:txBody>
          <a:bodyPr wrap="none" lIns="0" tIns="0" rIns="0" bIns="0" rtlCol="0" anchor="t"/>
          <a:lstStyle/>
          <a:p>
            <a:pPr marL="0" indent="0">
              <a:lnSpc>
                <a:spcPts val="5200"/>
              </a:lnSpc>
              <a:buNone/>
            </a:pPr>
            <a:r>
              <a:rPr lang="en-US" sz="4150" kern="0" spc="-125">
                <a:solidFill>
                  <a:srgbClr val="2C3F42"/>
                </a:solidFill>
                <a:latin typeface="Bitter Medium" pitchFamily="34" charset="0"/>
                <a:ea typeface="Bitter Medium" pitchFamily="34" charset="-122"/>
                <a:cs typeface="Bitter Medium" pitchFamily="34" charset="-120"/>
              </a:rPr>
              <a:t> Average Response Time by Beat</a:t>
            </a:r>
            <a:endParaRPr lang="en-US" sz="4150"/>
          </a:p>
        </p:txBody>
      </p:sp>
      <p:sp>
        <p:nvSpPr>
          <p:cNvPr id="4" name="Text 1"/>
          <p:cNvSpPr/>
          <p:nvPr/>
        </p:nvSpPr>
        <p:spPr>
          <a:xfrm>
            <a:off x="739735" y="7309604"/>
            <a:ext cx="13150929" cy="338138"/>
          </a:xfrm>
          <a:prstGeom prst="rect">
            <a:avLst/>
          </a:prstGeom>
          <a:noFill/>
          <a:ln/>
        </p:spPr>
        <p:txBody>
          <a:bodyPr wrap="none" lIns="0" tIns="0" rIns="0" bIns="0" rtlCol="0" anchor="t"/>
          <a:lstStyle/>
          <a:p>
            <a:pPr marL="0" indent="0">
              <a:lnSpc>
                <a:spcPts val="2650"/>
              </a:lnSpc>
              <a:buNone/>
            </a:pPr>
            <a:endParaRPr lang="en-US" sz="1650"/>
          </a:p>
        </p:txBody>
      </p:sp>
      <p:pic>
        <p:nvPicPr>
          <p:cNvPr id="6" name="Picture 5" descr="A screenshot of a computer&#10;&#10;Description automatically generated">
            <a:extLst>
              <a:ext uri="{FF2B5EF4-FFF2-40B4-BE49-F238E27FC236}">
                <a16:creationId xmlns:a16="http://schemas.microsoft.com/office/drawing/2014/main" id="{01207838-2F6D-2767-FA99-F212707767ED}"/>
              </a:ext>
            </a:extLst>
          </p:cNvPr>
          <p:cNvPicPr>
            <a:picLocks noChangeAspect="1"/>
          </p:cNvPicPr>
          <p:nvPr/>
        </p:nvPicPr>
        <p:blipFill>
          <a:blip r:embed="rId3"/>
          <a:srcRect l="2053" t="9314" r="62" b="14624"/>
          <a:stretch/>
        </p:blipFill>
        <p:spPr>
          <a:xfrm>
            <a:off x="905957" y="1423204"/>
            <a:ext cx="12818483" cy="6225428"/>
          </a:xfrm>
          <a:prstGeom prst="rect">
            <a:avLst/>
          </a:prstGeom>
          <a:effectLst>
            <a:outerShdw blurRad="63500" sx="102000" sy="102000" algn="ctr" rotWithShape="0">
              <a:prstClr val="black">
                <a:alpha val="40000"/>
              </a:prstClr>
            </a:outerShdw>
          </a:effectLst>
        </p:spPr>
      </p:pic>
      <p:pic>
        <p:nvPicPr>
          <p:cNvPr id="5" name="Picture 4">
            <a:extLst>
              <a:ext uri="{FF2B5EF4-FFF2-40B4-BE49-F238E27FC236}">
                <a16:creationId xmlns:a16="http://schemas.microsoft.com/office/drawing/2014/main" id="{DB26B3CD-250C-DB36-8D75-B04A4BDB15FF}"/>
              </a:ext>
            </a:extLst>
          </p:cNvPr>
          <p:cNvPicPr>
            <a:picLocks noChangeAspect="1"/>
          </p:cNvPicPr>
          <p:nvPr/>
        </p:nvPicPr>
        <p:blipFill>
          <a:blip r:embed="rId4"/>
          <a:stretch>
            <a:fillRect/>
          </a:stretch>
        </p:blipFill>
        <p:spPr>
          <a:xfrm>
            <a:off x="12815043" y="7788194"/>
            <a:ext cx="1836636" cy="3388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89" y="2019776"/>
            <a:ext cx="6676051" cy="708779"/>
          </a:xfrm>
          <a:prstGeom prst="rect">
            <a:avLst/>
          </a:prstGeom>
          <a:noFill/>
          <a:ln/>
        </p:spPr>
        <p:txBody>
          <a:bodyPr wrap="none" lIns="0" tIns="0" rIns="0" bIns="0" rtlCol="0" anchor="t"/>
          <a:lstStyle/>
          <a:p>
            <a:pPr marL="0" indent="0">
              <a:lnSpc>
                <a:spcPts val="5550"/>
              </a:lnSpc>
              <a:buNone/>
            </a:pPr>
            <a:r>
              <a:rPr lang="en-US" sz="4450" kern="0" spc="-134">
                <a:solidFill>
                  <a:srgbClr val="2C3F42"/>
                </a:solidFill>
                <a:latin typeface="Bitter Medium" pitchFamily="34" charset="0"/>
                <a:ea typeface="Bitter Medium" pitchFamily="34" charset="-122"/>
                <a:cs typeface="Bitter Medium" pitchFamily="34" charset="-120"/>
              </a:rPr>
              <a:t>Analysis and Importance</a:t>
            </a:r>
            <a:endParaRPr lang="en-US" sz="4450"/>
          </a:p>
        </p:txBody>
      </p:sp>
      <p:sp>
        <p:nvSpPr>
          <p:cNvPr id="3" name="Text 1"/>
          <p:cNvSpPr/>
          <p:nvPr/>
        </p:nvSpPr>
        <p:spPr>
          <a:xfrm>
            <a:off x="793790" y="3068717"/>
            <a:ext cx="13042821" cy="3063142"/>
          </a:xfrm>
          <a:prstGeom prst="rect">
            <a:avLst/>
          </a:prstGeom>
          <a:noFill/>
          <a:ln/>
        </p:spPr>
        <p:txBody>
          <a:bodyPr wrap="square" lIns="0" tIns="0" rIns="0" bIns="0" rtlCol="0" anchor="t"/>
          <a:lstStyle/>
          <a:p>
            <a:pPr algn="l">
              <a:lnSpc>
                <a:spcPts val="2850"/>
              </a:lnSpc>
              <a:buSzPct val="100000"/>
            </a:pPr>
            <a:r>
              <a:rPr lang="en-US" sz="2000" kern="0" spc="-36">
                <a:solidFill>
                  <a:srgbClr val="2B2E3C"/>
                </a:solidFill>
                <a:latin typeface="Open Sans" pitchFamily="34" charset="0"/>
                <a:ea typeface="Open Sans" pitchFamily="34" charset="-122"/>
                <a:cs typeface="Open Sans" pitchFamily="34" charset="-120"/>
              </a:rPr>
              <a:t>Identifying the beats with the shortest average response times is valuable for </a:t>
            </a:r>
            <a:r>
              <a:rPr lang="en-US" sz="2000" b="1" kern="0" spc="-36">
                <a:solidFill>
                  <a:srgbClr val="2B2E3C"/>
                </a:solidFill>
                <a:latin typeface="Open Sans" pitchFamily="34" charset="0"/>
                <a:ea typeface="Open Sans" pitchFamily="34" charset="-122"/>
                <a:cs typeface="Open Sans" pitchFamily="34" charset="-120"/>
              </a:rPr>
              <a:t>evaluating beat assignments</a:t>
            </a:r>
            <a:r>
              <a:rPr lang="en-US" sz="2000" kern="0" spc="-36">
                <a:solidFill>
                  <a:srgbClr val="2B2E3C"/>
                </a:solidFill>
                <a:latin typeface="Open Sans" pitchFamily="34" charset="0"/>
                <a:ea typeface="Open Sans" pitchFamily="34" charset="-122"/>
                <a:cs typeface="Open Sans" pitchFamily="34" charset="-120"/>
              </a:rPr>
              <a:t>, as deploying the </a:t>
            </a:r>
            <a:r>
              <a:rPr lang="en-US" sz="2000" b="1" kern="0" spc="-36">
                <a:solidFill>
                  <a:srgbClr val="2B2E3C"/>
                </a:solidFill>
                <a:latin typeface="Open Sans" pitchFamily="34" charset="0"/>
                <a:ea typeface="Open Sans" pitchFamily="34" charset="-122"/>
                <a:cs typeface="Open Sans" pitchFamily="34" charset="-120"/>
              </a:rPr>
              <a:t>most efficient beats in high-crime areas would maximize effectiveness</a:t>
            </a:r>
            <a:r>
              <a:rPr lang="en-US" sz="2000" kern="0" spc="-36">
                <a:solidFill>
                  <a:srgbClr val="2B2E3C"/>
                </a:solidFill>
                <a:latin typeface="Open Sans" pitchFamily="34" charset="0"/>
                <a:ea typeface="Open Sans" pitchFamily="34" charset="-122"/>
                <a:cs typeface="Open Sans" pitchFamily="34" charset="-120"/>
              </a:rPr>
              <a:t>.</a:t>
            </a:r>
          </a:p>
          <a:p>
            <a:pPr algn="l">
              <a:lnSpc>
                <a:spcPts val="2850"/>
              </a:lnSpc>
              <a:buSzPct val="100000"/>
            </a:pPr>
            <a:endParaRPr lang="en-US" sz="2000" kern="0" spc="-36">
              <a:solidFill>
                <a:srgbClr val="2B2E3C"/>
              </a:solidFill>
              <a:latin typeface="Open Sans" pitchFamily="34" charset="0"/>
              <a:ea typeface="Open Sans" pitchFamily="34" charset="-122"/>
              <a:cs typeface="Open Sans" pitchFamily="34" charset="-120"/>
            </a:endParaRPr>
          </a:p>
          <a:p>
            <a:pPr algn="l">
              <a:lnSpc>
                <a:spcPts val="2850"/>
              </a:lnSpc>
              <a:buSzPct val="100000"/>
            </a:pPr>
            <a:r>
              <a:rPr lang="en-US" sz="2000" kern="0" spc="-36">
                <a:solidFill>
                  <a:srgbClr val="2B2E3C"/>
                </a:solidFill>
                <a:latin typeface="Open Sans" pitchFamily="34" charset="0"/>
                <a:ea typeface="Open Sans" pitchFamily="34" charset="-122"/>
                <a:cs typeface="Open Sans" pitchFamily="34" charset="-120"/>
              </a:rPr>
              <a:t>Analyzing average response times further can </a:t>
            </a:r>
            <a:r>
              <a:rPr lang="en-US" sz="2000" b="1" kern="0" spc="-36">
                <a:solidFill>
                  <a:srgbClr val="2B2E3C"/>
                </a:solidFill>
                <a:latin typeface="Open Sans" pitchFamily="34" charset="0"/>
                <a:ea typeface="Open Sans" pitchFamily="34" charset="-122"/>
                <a:cs typeface="Open Sans" pitchFamily="34" charset="-120"/>
              </a:rPr>
              <a:t>uncover operational efficiencies </a:t>
            </a:r>
            <a:r>
              <a:rPr lang="en-US" sz="2000" kern="0" spc="-36">
                <a:solidFill>
                  <a:srgbClr val="2B2E3C"/>
                </a:solidFill>
                <a:latin typeface="Open Sans" pitchFamily="34" charset="0"/>
                <a:ea typeface="Open Sans" pitchFamily="34" charset="-122"/>
                <a:cs typeface="Open Sans" pitchFamily="34" charset="-120"/>
              </a:rPr>
              <a:t>and shed light on </a:t>
            </a:r>
            <a:r>
              <a:rPr lang="en-US" sz="2000" b="1" kern="0" spc="-36">
                <a:solidFill>
                  <a:srgbClr val="2B2E3C"/>
                </a:solidFill>
                <a:latin typeface="Open Sans" pitchFamily="34" charset="0"/>
                <a:ea typeface="Open Sans" pitchFamily="34" charset="-122"/>
                <a:cs typeface="Open Sans" pitchFamily="34" charset="-120"/>
              </a:rPr>
              <a:t>external factors influencing response times</a:t>
            </a:r>
            <a:r>
              <a:rPr lang="en-US" sz="2000" kern="0" spc="-36">
                <a:solidFill>
                  <a:srgbClr val="2B2E3C"/>
                </a:solidFill>
                <a:latin typeface="Open Sans" pitchFamily="34" charset="0"/>
                <a:ea typeface="Open Sans" pitchFamily="34" charset="-122"/>
                <a:cs typeface="Open Sans" pitchFamily="34" charset="-120"/>
              </a:rPr>
              <a:t>, such as traffic congestion or staffing challenges.</a:t>
            </a:r>
            <a:endParaRPr lang="en-US" sz="2000"/>
          </a:p>
        </p:txBody>
      </p:sp>
      <p:pic>
        <p:nvPicPr>
          <p:cNvPr id="12" name="Graphic 11" descr="Police male outline">
            <a:extLst>
              <a:ext uri="{FF2B5EF4-FFF2-40B4-BE49-F238E27FC236}">
                <a16:creationId xmlns:a16="http://schemas.microsoft.com/office/drawing/2014/main" id="{3E416481-804B-A8DB-A21D-7ACC566889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28942" y="5673455"/>
            <a:ext cx="1307592" cy="1307592"/>
          </a:xfrm>
          <a:prstGeom prst="rect">
            <a:avLst/>
          </a:prstGeom>
        </p:spPr>
      </p:pic>
      <p:pic>
        <p:nvPicPr>
          <p:cNvPr id="14" name="Graphic 13" descr="Clock outline">
            <a:extLst>
              <a:ext uri="{FF2B5EF4-FFF2-40B4-BE49-F238E27FC236}">
                <a16:creationId xmlns:a16="http://schemas.microsoft.com/office/drawing/2014/main" id="{50BF5145-44F3-75E4-090E-2F625A699E8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93654" y="5673455"/>
            <a:ext cx="1308020" cy="1308020"/>
          </a:xfrm>
          <a:prstGeom prst="rect">
            <a:avLst/>
          </a:prstGeom>
        </p:spPr>
      </p:pic>
      <p:pic>
        <p:nvPicPr>
          <p:cNvPr id="5" name="Picture 4">
            <a:extLst>
              <a:ext uri="{FF2B5EF4-FFF2-40B4-BE49-F238E27FC236}">
                <a16:creationId xmlns:a16="http://schemas.microsoft.com/office/drawing/2014/main" id="{1727B4B5-C7F8-9C7D-32C9-CA188BB48D6B}"/>
              </a:ext>
            </a:extLst>
          </p:cNvPr>
          <p:cNvPicPr>
            <a:picLocks noChangeAspect="1"/>
          </p:cNvPicPr>
          <p:nvPr/>
        </p:nvPicPr>
        <p:blipFill>
          <a:blip r:embed="rId7"/>
          <a:stretch>
            <a:fillRect/>
          </a:stretch>
        </p:blipFill>
        <p:spPr>
          <a:xfrm>
            <a:off x="12791894" y="7672448"/>
            <a:ext cx="1825062" cy="4661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2858929"/>
            <a:ext cx="5670590" cy="708779"/>
          </a:xfrm>
          <a:prstGeom prst="rect">
            <a:avLst/>
          </a:prstGeom>
          <a:noFill/>
          <a:ln/>
        </p:spPr>
        <p:txBody>
          <a:bodyPr wrap="none" lIns="0" tIns="0" rIns="0" bIns="0" rtlCol="0" anchor="t"/>
          <a:lstStyle/>
          <a:p>
            <a:pPr marL="0" indent="0">
              <a:lnSpc>
                <a:spcPts val="5550"/>
              </a:lnSpc>
              <a:buNone/>
            </a:pPr>
            <a:r>
              <a:rPr lang="en-US" sz="4450" kern="0" spc="-134">
                <a:solidFill>
                  <a:srgbClr val="2C3F42"/>
                </a:solidFill>
                <a:latin typeface="Bitter Medium" pitchFamily="34" charset="0"/>
                <a:ea typeface="Bitter Medium" pitchFamily="34" charset="-122"/>
                <a:cs typeface="Bitter Medium" pitchFamily="34" charset="-120"/>
              </a:rPr>
              <a:t>Manipulations</a:t>
            </a:r>
            <a:endParaRPr lang="en-US" sz="4450"/>
          </a:p>
        </p:txBody>
      </p:sp>
      <p:sp>
        <p:nvSpPr>
          <p:cNvPr id="3" name="Shape 1"/>
          <p:cNvSpPr/>
          <p:nvPr/>
        </p:nvSpPr>
        <p:spPr>
          <a:xfrm>
            <a:off x="793790" y="4163020"/>
            <a:ext cx="510302" cy="510302"/>
          </a:xfrm>
          <a:prstGeom prst="roundRect">
            <a:avLst>
              <a:gd name="adj" fmla="val 18669"/>
            </a:avLst>
          </a:prstGeom>
          <a:solidFill>
            <a:srgbClr val="FCE2CF"/>
          </a:solidFill>
          <a:ln w="7620">
            <a:solidFill>
              <a:srgbClr val="E2C8B5"/>
            </a:solidFill>
            <a:prstDash val="solid"/>
          </a:ln>
        </p:spPr>
        <p:txBody>
          <a:bodyPr/>
          <a:lstStyle/>
          <a:p>
            <a:endParaRPr lang="en-US"/>
          </a:p>
        </p:txBody>
      </p:sp>
      <p:sp>
        <p:nvSpPr>
          <p:cNvPr id="4" name="Text 2"/>
          <p:cNvSpPr/>
          <p:nvPr/>
        </p:nvSpPr>
        <p:spPr>
          <a:xfrm>
            <a:off x="983456" y="4248031"/>
            <a:ext cx="130969" cy="340281"/>
          </a:xfrm>
          <a:prstGeom prst="rect">
            <a:avLst/>
          </a:prstGeom>
          <a:noFill/>
          <a:ln/>
        </p:spPr>
        <p:txBody>
          <a:bodyPr wrap="none" lIns="0" tIns="0" rIns="0" bIns="0" rtlCol="0" anchor="t"/>
          <a:lstStyle/>
          <a:p>
            <a:pPr marL="0" indent="0" algn="ctr">
              <a:lnSpc>
                <a:spcPts val="2650"/>
              </a:lnSpc>
              <a:buNone/>
            </a:pPr>
            <a:r>
              <a:rPr lang="en-US" sz="2650" kern="0" spc="-80">
                <a:solidFill>
                  <a:srgbClr val="2B2E3C"/>
                </a:solidFill>
                <a:latin typeface="Bitter Medium" pitchFamily="34" charset="0"/>
                <a:ea typeface="Bitter Medium" pitchFamily="34" charset="-122"/>
                <a:cs typeface="Bitter Medium" pitchFamily="34" charset="-120"/>
              </a:rPr>
              <a:t>1</a:t>
            </a:r>
            <a:endParaRPr lang="en-US" sz="2650"/>
          </a:p>
        </p:txBody>
      </p:sp>
      <p:sp>
        <p:nvSpPr>
          <p:cNvPr id="5" name="Text 3"/>
          <p:cNvSpPr/>
          <p:nvPr/>
        </p:nvSpPr>
        <p:spPr>
          <a:xfrm>
            <a:off x="1530906" y="4163020"/>
            <a:ext cx="2835235" cy="354330"/>
          </a:xfrm>
          <a:prstGeom prst="rect">
            <a:avLst/>
          </a:prstGeom>
          <a:noFill/>
          <a:ln/>
        </p:spPr>
        <p:txBody>
          <a:bodyPr wrap="none" lIns="0" tIns="0" rIns="0" bIns="0" rtlCol="0" anchor="t"/>
          <a:lstStyle/>
          <a:p>
            <a:pPr marL="0" indent="0">
              <a:lnSpc>
                <a:spcPts val="2750"/>
              </a:lnSpc>
              <a:buNone/>
            </a:pPr>
            <a:r>
              <a:rPr lang="en-US" sz="2200" kern="0" spc="-67">
                <a:solidFill>
                  <a:srgbClr val="2B2E3C"/>
                </a:solidFill>
                <a:latin typeface="Bitter Medium" pitchFamily="34" charset="0"/>
                <a:ea typeface="Bitter Medium" pitchFamily="34" charset="-122"/>
                <a:cs typeface="Bitter Medium" pitchFamily="34" charset="-120"/>
              </a:rPr>
              <a:t>Excluded Null Data </a:t>
            </a:r>
          </a:p>
          <a:p>
            <a:pPr marL="0" indent="0">
              <a:lnSpc>
                <a:spcPts val="2750"/>
              </a:lnSpc>
              <a:buNone/>
            </a:pPr>
            <a:r>
              <a:rPr lang="en-US" sz="2200" kern="0" spc="-67">
                <a:solidFill>
                  <a:srgbClr val="2B2E3C"/>
                </a:solidFill>
                <a:latin typeface="Bitter Medium" pitchFamily="34" charset="0"/>
                <a:ea typeface="Bitter Medium" pitchFamily="34" charset="-122"/>
                <a:cs typeface="Bitter Medium" pitchFamily="34" charset="-120"/>
              </a:rPr>
              <a:t>And Outliers</a:t>
            </a:r>
            <a:endParaRPr lang="en-US" sz="2200"/>
          </a:p>
        </p:txBody>
      </p:sp>
      <p:sp>
        <p:nvSpPr>
          <p:cNvPr id="6" name="Shape 4"/>
          <p:cNvSpPr/>
          <p:nvPr/>
        </p:nvSpPr>
        <p:spPr>
          <a:xfrm>
            <a:off x="5216962" y="4163020"/>
            <a:ext cx="510302" cy="510302"/>
          </a:xfrm>
          <a:prstGeom prst="roundRect">
            <a:avLst>
              <a:gd name="adj" fmla="val 18669"/>
            </a:avLst>
          </a:prstGeom>
          <a:solidFill>
            <a:srgbClr val="FCE2CF"/>
          </a:solidFill>
          <a:ln w="7620">
            <a:solidFill>
              <a:srgbClr val="E2C8B5"/>
            </a:solidFill>
            <a:prstDash val="solid"/>
          </a:ln>
        </p:spPr>
        <p:txBody>
          <a:bodyPr/>
          <a:lstStyle/>
          <a:p>
            <a:endParaRPr lang="en-US"/>
          </a:p>
        </p:txBody>
      </p:sp>
      <p:sp>
        <p:nvSpPr>
          <p:cNvPr id="7" name="Text 5"/>
          <p:cNvSpPr/>
          <p:nvPr/>
        </p:nvSpPr>
        <p:spPr>
          <a:xfrm>
            <a:off x="5383649" y="4248031"/>
            <a:ext cx="176927" cy="340281"/>
          </a:xfrm>
          <a:prstGeom prst="rect">
            <a:avLst/>
          </a:prstGeom>
          <a:noFill/>
          <a:ln/>
        </p:spPr>
        <p:txBody>
          <a:bodyPr wrap="none" lIns="0" tIns="0" rIns="0" bIns="0" rtlCol="0" anchor="t"/>
          <a:lstStyle/>
          <a:p>
            <a:pPr marL="0" indent="0" algn="ctr">
              <a:lnSpc>
                <a:spcPts val="2650"/>
              </a:lnSpc>
              <a:buNone/>
            </a:pPr>
            <a:r>
              <a:rPr lang="en-US" sz="2650" kern="0" spc="-80">
                <a:solidFill>
                  <a:srgbClr val="2B2E3C"/>
                </a:solidFill>
                <a:latin typeface="Bitter Medium" pitchFamily="34" charset="0"/>
                <a:ea typeface="Bitter Medium" pitchFamily="34" charset="-122"/>
                <a:cs typeface="Bitter Medium" pitchFamily="34" charset="-120"/>
              </a:rPr>
              <a:t>2</a:t>
            </a:r>
            <a:endParaRPr lang="en-US" sz="2650"/>
          </a:p>
        </p:txBody>
      </p:sp>
      <p:sp>
        <p:nvSpPr>
          <p:cNvPr id="8" name="Text 6"/>
          <p:cNvSpPr/>
          <p:nvPr/>
        </p:nvSpPr>
        <p:spPr>
          <a:xfrm>
            <a:off x="5954078" y="4163020"/>
            <a:ext cx="3459242" cy="708660"/>
          </a:xfrm>
          <a:prstGeom prst="rect">
            <a:avLst/>
          </a:prstGeom>
          <a:noFill/>
          <a:ln/>
        </p:spPr>
        <p:txBody>
          <a:bodyPr wrap="square" lIns="0" tIns="0" rIns="0" bIns="0" rtlCol="0" anchor="t"/>
          <a:lstStyle/>
          <a:p>
            <a:pPr marL="0" indent="0">
              <a:lnSpc>
                <a:spcPts val="2750"/>
              </a:lnSpc>
              <a:buNone/>
            </a:pPr>
            <a:r>
              <a:rPr lang="en-US" sz="2200" kern="0" spc="-67">
                <a:solidFill>
                  <a:srgbClr val="2B2E3C"/>
                </a:solidFill>
                <a:latin typeface="Bitter Medium" pitchFamily="34" charset="0"/>
                <a:ea typeface="Bitter Medium" pitchFamily="34" charset="-122"/>
                <a:cs typeface="Bitter Medium" pitchFamily="34" charset="-120"/>
              </a:rPr>
              <a:t>Applied Filters</a:t>
            </a:r>
            <a:endParaRPr lang="en-US" sz="2200"/>
          </a:p>
        </p:txBody>
      </p:sp>
      <p:sp>
        <p:nvSpPr>
          <p:cNvPr id="9" name="Shape 7"/>
          <p:cNvSpPr/>
          <p:nvPr/>
        </p:nvSpPr>
        <p:spPr>
          <a:xfrm>
            <a:off x="9640133" y="4163020"/>
            <a:ext cx="510302" cy="510302"/>
          </a:xfrm>
          <a:prstGeom prst="roundRect">
            <a:avLst>
              <a:gd name="adj" fmla="val 18669"/>
            </a:avLst>
          </a:prstGeom>
          <a:solidFill>
            <a:srgbClr val="FCE2CF"/>
          </a:solidFill>
          <a:ln w="7620">
            <a:solidFill>
              <a:srgbClr val="E2C8B5"/>
            </a:solidFill>
            <a:prstDash val="solid"/>
          </a:ln>
        </p:spPr>
        <p:txBody>
          <a:bodyPr/>
          <a:lstStyle/>
          <a:p>
            <a:endParaRPr lang="en-US"/>
          </a:p>
        </p:txBody>
      </p:sp>
      <p:sp>
        <p:nvSpPr>
          <p:cNvPr id="10" name="Text 8"/>
          <p:cNvSpPr/>
          <p:nvPr/>
        </p:nvSpPr>
        <p:spPr>
          <a:xfrm>
            <a:off x="9803011" y="4248031"/>
            <a:ext cx="184428" cy="340281"/>
          </a:xfrm>
          <a:prstGeom prst="rect">
            <a:avLst/>
          </a:prstGeom>
          <a:noFill/>
          <a:ln/>
        </p:spPr>
        <p:txBody>
          <a:bodyPr wrap="none" lIns="0" tIns="0" rIns="0" bIns="0" rtlCol="0" anchor="t"/>
          <a:lstStyle/>
          <a:p>
            <a:pPr marL="0" indent="0" algn="ctr">
              <a:lnSpc>
                <a:spcPts val="2650"/>
              </a:lnSpc>
              <a:buNone/>
            </a:pPr>
            <a:r>
              <a:rPr lang="en-US" sz="2650" kern="0" spc="-80">
                <a:solidFill>
                  <a:srgbClr val="2B2E3C"/>
                </a:solidFill>
                <a:latin typeface="Bitter Medium" pitchFamily="34" charset="0"/>
                <a:ea typeface="Bitter Medium" pitchFamily="34" charset="-122"/>
                <a:cs typeface="Bitter Medium" pitchFamily="34" charset="-120"/>
              </a:rPr>
              <a:t>3</a:t>
            </a:r>
            <a:endParaRPr lang="en-US" sz="2650"/>
          </a:p>
        </p:txBody>
      </p:sp>
      <p:sp>
        <p:nvSpPr>
          <p:cNvPr id="11" name="Text 9"/>
          <p:cNvSpPr/>
          <p:nvPr/>
        </p:nvSpPr>
        <p:spPr>
          <a:xfrm>
            <a:off x="10377249" y="4163020"/>
            <a:ext cx="3459242" cy="708660"/>
          </a:xfrm>
          <a:prstGeom prst="rect">
            <a:avLst/>
          </a:prstGeom>
          <a:noFill/>
          <a:ln/>
        </p:spPr>
        <p:txBody>
          <a:bodyPr wrap="square" lIns="0" tIns="0" rIns="0" bIns="0" rtlCol="0" anchor="t"/>
          <a:lstStyle/>
          <a:p>
            <a:pPr marL="0" indent="0">
              <a:lnSpc>
                <a:spcPts val="2750"/>
              </a:lnSpc>
              <a:buNone/>
            </a:pPr>
            <a:r>
              <a:rPr lang="en-US" sz="2200" kern="0" spc="-67">
                <a:solidFill>
                  <a:srgbClr val="2B2E3C"/>
                </a:solidFill>
                <a:latin typeface="Bitter Medium" pitchFamily="34" charset="0"/>
                <a:ea typeface="Bitter Medium" pitchFamily="34" charset="-122"/>
                <a:cs typeface="Bitter Medium" pitchFamily="34" charset="-120"/>
              </a:rPr>
              <a:t>Created Calculated Field</a:t>
            </a:r>
            <a:endParaRPr lang="en-US" sz="2200"/>
          </a:p>
        </p:txBody>
      </p:sp>
      <p:sp>
        <p:nvSpPr>
          <p:cNvPr id="12" name="Text 10"/>
          <p:cNvSpPr/>
          <p:nvPr/>
        </p:nvSpPr>
        <p:spPr>
          <a:xfrm>
            <a:off x="10377249" y="5007769"/>
            <a:ext cx="3459242" cy="362903"/>
          </a:xfrm>
          <a:prstGeom prst="rect">
            <a:avLst/>
          </a:prstGeom>
          <a:noFill/>
          <a:ln/>
        </p:spPr>
        <p:txBody>
          <a:bodyPr wrap="none" lIns="0" tIns="0" rIns="0" bIns="0" rtlCol="0" anchor="t"/>
          <a:lstStyle/>
          <a:p>
            <a:pPr marL="0" indent="0">
              <a:lnSpc>
                <a:spcPts val="2850"/>
              </a:lnSpc>
              <a:buNone/>
            </a:pPr>
            <a:endParaRPr lang="en-US" sz="1750"/>
          </a:p>
        </p:txBody>
      </p:sp>
      <p:pic>
        <p:nvPicPr>
          <p:cNvPr id="14" name="Picture 13">
            <a:extLst>
              <a:ext uri="{FF2B5EF4-FFF2-40B4-BE49-F238E27FC236}">
                <a16:creationId xmlns:a16="http://schemas.microsoft.com/office/drawing/2014/main" id="{F2A74088-C6F6-0AB6-D57D-297AC534E356}"/>
              </a:ext>
            </a:extLst>
          </p:cNvPr>
          <p:cNvPicPr>
            <a:picLocks noChangeAspect="1"/>
          </p:cNvPicPr>
          <p:nvPr/>
        </p:nvPicPr>
        <p:blipFill>
          <a:blip r:embed="rId3"/>
          <a:stretch>
            <a:fillRect/>
          </a:stretch>
        </p:blipFill>
        <p:spPr>
          <a:xfrm>
            <a:off x="12791894" y="7672448"/>
            <a:ext cx="1825062" cy="4661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3402449" y="3625691"/>
            <a:ext cx="7825502" cy="978218"/>
          </a:xfrm>
          <a:prstGeom prst="rect">
            <a:avLst/>
          </a:prstGeom>
          <a:noFill/>
          <a:ln/>
        </p:spPr>
        <p:txBody>
          <a:bodyPr wrap="none" lIns="0" tIns="0" rIns="0" bIns="0" rtlCol="0" anchor="t"/>
          <a:lstStyle/>
          <a:p>
            <a:pPr marL="0" indent="0" algn="ctr">
              <a:lnSpc>
                <a:spcPts val="7700"/>
              </a:lnSpc>
              <a:buNone/>
            </a:pPr>
            <a:r>
              <a:rPr lang="en-US" sz="6150" b="1" kern="0" spc="-185">
                <a:solidFill>
                  <a:srgbClr val="2C3F42"/>
                </a:solidFill>
                <a:latin typeface="Bitter Medium" pitchFamily="34" charset="0"/>
                <a:ea typeface="Bitter Medium" pitchFamily="34" charset="-122"/>
                <a:cs typeface="Bitter Medium" pitchFamily="34" charset="-120"/>
              </a:rPr>
              <a:t>Questions?</a:t>
            </a:r>
            <a:endParaRPr lang="en-US" sz="6150"/>
          </a:p>
        </p:txBody>
      </p:sp>
      <p:pic>
        <p:nvPicPr>
          <p:cNvPr id="4" name="Picture 3">
            <a:extLst>
              <a:ext uri="{FF2B5EF4-FFF2-40B4-BE49-F238E27FC236}">
                <a16:creationId xmlns:a16="http://schemas.microsoft.com/office/drawing/2014/main" id="{F40B88EF-5751-7492-3368-FB119D42D812}"/>
              </a:ext>
            </a:extLst>
          </p:cNvPr>
          <p:cNvPicPr>
            <a:picLocks noChangeAspect="1"/>
          </p:cNvPicPr>
          <p:nvPr/>
        </p:nvPicPr>
        <p:blipFill>
          <a:blip r:embed="rId3"/>
          <a:stretch>
            <a:fillRect/>
          </a:stretch>
        </p:blipFill>
        <p:spPr>
          <a:xfrm>
            <a:off x="12791894" y="7672448"/>
            <a:ext cx="1825062" cy="4661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992749"/>
            <a:ext cx="5670590" cy="708779"/>
          </a:xfrm>
          <a:prstGeom prst="rect">
            <a:avLst/>
          </a:prstGeom>
          <a:noFill/>
          <a:ln/>
        </p:spPr>
        <p:txBody>
          <a:bodyPr wrap="none" lIns="0" tIns="0" rIns="0" bIns="0" rtlCol="0" anchor="t"/>
          <a:lstStyle/>
          <a:p>
            <a:pPr marL="0" indent="0">
              <a:lnSpc>
                <a:spcPts val="5550"/>
              </a:lnSpc>
              <a:buNone/>
            </a:pPr>
            <a:r>
              <a:rPr lang="en-US" sz="4450" kern="0" spc="-134">
                <a:solidFill>
                  <a:srgbClr val="2C3F42"/>
                </a:solidFill>
                <a:latin typeface="Bitter Medium" pitchFamily="34" charset="0"/>
                <a:ea typeface="Bitter Medium" pitchFamily="34" charset="-122"/>
                <a:cs typeface="Bitter Medium" pitchFamily="34" charset="-120"/>
              </a:rPr>
              <a:t>Dataset Overview</a:t>
            </a:r>
            <a:endParaRPr lang="en-US" sz="4450"/>
          </a:p>
        </p:txBody>
      </p:sp>
      <p:sp>
        <p:nvSpPr>
          <p:cNvPr id="3" name="Shape 1"/>
          <p:cNvSpPr/>
          <p:nvPr/>
        </p:nvSpPr>
        <p:spPr>
          <a:xfrm>
            <a:off x="793790" y="3296841"/>
            <a:ext cx="510302" cy="510302"/>
          </a:xfrm>
          <a:prstGeom prst="roundRect">
            <a:avLst>
              <a:gd name="adj" fmla="val 18669"/>
            </a:avLst>
          </a:prstGeom>
          <a:solidFill>
            <a:srgbClr val="FCE2CF"/>
          </a:solidFill>
          <a:ln w="7620">
            <a:solidFill>
              <a:srgbClr val="E2C8B5"/>
            </a:solidFill>
            <a:prstDash val="solid"/>
          </a:ln>
        </p:spPr>
        <p:txBody>
          <a:bodyPr/>
          <a:lstStyle/>
          <a:p>
            <a:endParaRPr lang="en-US"/>
          </a:p>
        </p:txBody>
      </p:sp>
      <p:sp>
        <p:nvSpPr>
          <p:cNvPr id="4" name="Text 2"/>
          <p:cNvSpPr/>
          <p:nvPr/>
        </p:nvSpPr>
        <p:spPr>
          <a:xfrm>
            <a:off x="983456" y="3381851"/>
            <a:ext cx="130969" cy="340281"/>
          </a:xfrm>
          <a:prstGeom prst="rect">
            <a:avLst/>
          </a:prstGeom>
          <a:noFill/>
          <a:ln/>
        </p:spPr>
        <p:txBody>
          <a:bodyPr wrap="none" lIns="0" tIns="0" rIns="0" bIns="0" rtlCol="0" anchor="t"/>
          <a:lstStyle/>
          <a:p>
            <a:pPr marL="0" indent="0" algn="ctr">
              <a:lnSpc>
                <a:spcPts val="2650"/>
              </a:lnSpc>
              <a:buNone/>
            </a:pPr>
            <a:r>
              <a:rPr lang="en-US" sz="2650" kern="0" spc="-80">
                <a:solidFill>
                  <a:srgbClr val="2B2E3C"/>
                </a:solidFill>
                <a:latin typeface="Bitter Medium" pitchFamily="34" charset="0"/>
                <a:ea typeface="Bitter Medium" pitchFamily="34" charset="-122"/>
                <a:cs typeface="Bitter Medium" pitchFamily="34" charset="-120"/>
              </a:rPr>
              <a:t>1</a:t>
            </a:r>
            <a:endParaRPr lang="en-US" sz="2650"/>
          </a:p>
        </p:txBody>
      </p:sp>
      <p:sp>
        <p:nvSpPr>
          <p:cNvPr id="5" name="Text 3"/>
          <p:cNvSpPr/>
          <p:nvPr/>
        </p:nvSpPr>
        <p:spPr>
          <a:xfrm>
            <a:off x="1530906" y="3296841"/>
            <a:ext cx="2893695" cy="354330"/>
          </a:xfrm>
          <a:prstGeom prst="rect">
            <a:avLst/>
          </a:prstGeom>
          <a:noFill/>
          <a:ln/>
        </p:spPr>
        <p:txBody>
          <a:bodyPr wrap="none" lIns="0" tIns="0" rIns="0" bIns="0" rtlCol="0" anchor="t"/>
          <a:lstStyle/>
          <a:p>
            <a:pPr marL="0" indent="0">
              <a:lnSpc>
                <a:spcPts val="2750"/>
              </a:lnSpc>
              <a:buNone/>
            </a:pPr>
            <a:r>
              <a:rPr lang="en-US" sz="2200" kern="0" spc="-67">
                <a:solidFill>
                  <a:srgbClr val="2B2E3C"/>
                </a:solidFill>
                <a:latin typeface="Bitter Medium" pitchFamily="34" charset="0"/>
                <a:ea typeface="Bitter Medium" pitchFamily="34" charset="-122"/>
                <a:cs typeface="Bitter Medium" pitchFamily="34" charset="-120"/>
              </a:rPr>
              <a:t>Comprehensive Source</a:t>
            </a:r>
            <a:endParaRPr lang="en-US" sz="2200"/>
          </a:p>
        </p:txBody>
      </p:sp>
      <p:sp>
        <p:nvSpPr>
          <p:cNvPr id="6" name="Text 4"/>
          <p:cNvSpPr/>
          <p:nvPr/>
        </p:nvSpPr>
        <p:spPr>
          <a:xfrm>
            <a:off x="1530906" y="3787259"/>
            <a:ext cx="3459242" cy="1088708"/>
          </a:xfrm>
          <a:prstGeom prst="rect">
            <a:avLst/>
          </a:prstGeom>
          <a:noFill/>
          <a:ln/>
        </p:spPr>
        <p:txBody>
          <a:bodyPr wrap="square" lIns="0" tIns="0" rIns="0" bIns="0" rtlCol="0" anchor="t"/>
          <a:lstStyle/>
          <a:p>
            <a:pPr marL="0" indent="0">
              <a:lnSpc>
                <a:spcPts val="2850"/>
              </a:lnSpc>
              <a:buNone/>
            </a:pPr>
            <a:r>
              <a:rPr lang="en-US" sz="1750" kern="0" spc="-36">
                <a:solidFill>
                  <a:srgbClr val="2B2E3C"/>
                </a:solidFill>
                <a:latin typeface="Open Sans" pitchFamily="34" charset="0"/>
                <a:ea typeface="Open Sans" pitchFamily="34" charset="-122"/>
                <a:cs typeface="Open Sans" pitchFamily="34" charset="-120"/>
              </a:rPr>
              <a:t>Public crime data from Montgomery County, Maryland, obtained via data.gov.</a:t>
            </a:r>
            <a:endParaRPr lang="en-US" sz="1750"/>
          </a:p>
        </p:txBody>
      </p:sp>
      <p:sp>
        <p:nvSpPr>
          <p:cNvPr id="7" name="Text 5"/>
          <p:cNvSpPr/>
          <p:nvPr/>
        </p:nvSpPr>
        <p:spPr>
          <a:xfrm>
            <a:off x="1530906" y="5012055"/>
            <a:ext cx="3459242" cy="725805"/>
          </a:xfrm>
          <a:prstGeom prst="rect">
            <a:avLst/>
          </a:prstGeom>
          <a:noFill/>
          <a:ln/>
        </p:spPr>
        <p:txBody>
          <a:bodyPr wrap="square" lIns="0" tIns="0" rIns="0" bIns="0" rtlCol="0" anchor="t"/>
          <a:lstStyle/>
          <a:p>
            <a:pPr marL="0" indent="0">
              <a:lnSpc>
                <a:spcPts val="2850"/>
              </a:lnSpc>
              <a:buNone/>
            </a:pPr>
            <a:r>
              <a:rPr lang="en-US" sz="1750" kern="0" spc="-36">
                <a:solidFill>
                  <a:srgbClr val="2B2E3C"/>
                </a:solidFill>
                <a:latin typeface="Open Sans" pitchFamily="34" charset="0"/>
                <a:ea typeface="Open Sans" pitchFamily="34" charset="-122"/>
                <a:cs typeface="Open Sans" pitchFamily="34" charset="-120"/>
              </a:rPr>
              <a:t>Offers detailed insights for analysis and policy-making.</a:t>
            </a:r>
            <a:endParaRPr lang="en-US" sz="1750"/>
          </a:p>
        </p:txBody>
      </p:sp>
      <p:sp>
        <p:nvSpPr>
          <p:cNvPr id="8" name="Shape 6"/>
          <p:cNvSpPr/>
          <p:nvPr/>
        </p:nvSpPr>
        <p:spPr>
          <a:xfrm>
            <a:off x="5216962" y="3296841"/>
            <a:ext cx="510302" cy="510302"/>
          </a:xfrm>
          <a:prstGeom prst="roundRect">
            <a:avLst>
              <a:gd name="adj" fmla="val 18669"/>
            </a:avLst>
          </a:prstGeom>
          <a:solidFill>
            <a:srgbClr val="FCE2CF"/>
          </a:solidFill>
          <a:ln w="7620">
            <a:solidFill>
              <a:srgbClr val="E2C8B5"/>
            </a:solidFill>
            <a:prstDash val="solid"/>
          </a:ln>
        </p:spPr>
        <p:txBody>
          <a:bodyPr/>
          <a:lstStyle/>
          <a:p>
            <a:endParaRPr lang="en-US"/>
          </a:p>
        </p:txBody>
      </p:sp>
      <p:sp>
        <p:nvSpPr>
          <p:cNvPr id="9" name="Text 7"/>
          <p:cNvSpPr/>
          <p:nvPr/>
        </p:nvSpPr>
        <p:spPr>
          <a:xfrm>
            <a:off x="5383649" y="3381851"/>
            <a:ext cx="176927" cy="340281"/>
          </a:xfrm>
          <a:prstGeom prst="rect">
            <a:avLst/>
          </a:prstGeom>
          <a:noFill/>
          <a:ln/>
        </p:spPr>
        <p:txBody>
          <a:bodyPr wrap="none" lIns="0" tIns="0" rIns="0" bIns="0" rtlCol="0" anchor="t"/>
          <a:lstStyle/>
          <a:p>
            <a:pPr marL="0" indent="0" algn="ctr">
              <a:lnSpc>
                <a:spcPts val="2650"/>
              </a:lnSpc>
              <a:buNone/>
            </a:pPr>
            <a:r>
              <a:rPr lang="en-US" sz="2650" kern="0" spc="-80">
                <a:solidFill>
                  <a:srgbClr val="2B2E3C"/>
                </a:solidFill>
                <a:latin typeface="Bitter Medium" pitchFamily="34" charset="0"/>
                <a:ea typeface="Bitter Medium" pitchFamily="34" charset="-122"/>
                <a:cs typeface="Bitter Medium" pitchFamily="34" charset="-120"/>
              </a:rPr>
              <a:t>2</a:t>
            </a:r>
            <a:endParaRPr lang="en-US" sz="2650"/>
          </a:p>
        </p:txBody>
      </p:sp>
      <p:sp>
        <p:nvSpPr>
          <p:cNvPr id="10" name="Text 8"/>
          <p:cNvSpPr/>
          <p:nvPr/>
        </p:nvSpPr>
        <p:spPr>
          <a:xfrm>
            <a:off x="5954078" y="3296841"/>
            <a:ext cx="2835235" cy="354330"/>
          </a:xfrm>
          <a:prstGeom prst="rect">
            <a:avLst/>
          </a:prstGeom>
          <a:noFill/>
          <a:ln/>
        </p:spPr>
        <p:txBody>
          <a:bodyPr wrap="none" lIns="0" tIns="0" rIns="0" bIns="0" rtlCol="0" anchor="t"/>
          <a:lstStyle/>
          <a:p>
            <a:pPr marL="0" indent="0">
              <a:lnSpc>
                <a:spcPts val="2750"/>
              </a:lnSpc>
              <a:buNone/>
            </a:pPr>
            <a:r>
              <a:rPr lang="en-US" sz="2200" kern="0" spc="-67">
                <a:solidFill>
                  <a:srgbClr val="2B2E3C"/>
                </a:solidFill>
                <a:latin typeface="Bitter Medium" pitchFamily="34" charset="0"/>
                <a:ea typeface="Bitter Medium" pitchFamily="34" charset="-122"/>
                <a:cs typeface="Bitter Medium" pitchFamily="34" charset="-120"/>
              </a:rPr>
              <a:t>Dataset Dimensions</a:t>
            </a:r>
            <a:endParaRPr lang="en-US" sz="2200"/>
          </a:p>
        </p:txBody>
      </p:sp>
      <p:sp>
        <p:nvSpPr>
          <p:cNvPr id="11" name="Text 9"/>
          <p:cNvSpPr/>
          <p:nvPr/>
        </p:nvSpPr>
        <p:spPr>
          <a:xfrm>
            <a:off x="5954078" y="3787259"/>
            <a:ext cx="3459242" cy="725805"/>
          </a:xfrm>
          <a:prstGeom prst="rect">
            <a:avLst/>
          </a:prstGeom>
          <a:noFill/>
          <a:ln/>
        </p:spPr>
        <p:txBody>
          <a:bodyPr wrap="square" lIns="0" tIns="0" rIns="0" bIns="0" rtlCol="0" anchor="t"/>
          <a:lstStyle/>
          <a:p>
            <a:pPr marL="0" indent="0">
              <a:lnSpc>
                <a:spcPts val="2850"/>
              </a:lnSpc>
              <a:buNone/>
            </a:pPr>
            <a:r>
              <a:rPr lang="en-US" sz="1750" kern="0" spc="-36">
                <a:solidFill>
                  <a:srgbClr val="2B2E3C"/>
                </a:solidFill>
                <a:latin typeface="Open Sans" pitchFamily="34" charset="0"/>
                <a:ea typeface="Open Sans" pitchFamily="34" charset="-122"/>
                <a:cs typeface="Open Sans" pitchFamily="34" charset="-120"/>
              </a:rPr>
              <a:t>Contains 421,538 rows and 30 columns.</a:t>
            </a:r>
            <a:endParaRPr lang="en-US" sz="1750"/>
          </a:p>
        </p:txBody>
      </p:sp>
      <p:sp>
        <p:nvSpPr>
          <p:cNvPr id="12" name="Text 10"/>
          <p:cNvSpPr/>
          <p:nvPr/>
        </p:nvSpPr>
        <p:spPr>
          <a:xfrm>
            <a:off x="5954078" y="4649153"/>
            <a:ext cx="3459242" cy="1088708"/>
          </a:xfrm>
          <a:prstGeom prst="rect">
            <a:avLst/>
          </a:prstGeom>
          <a:noFill/>
          <a:ln/>
        </p:spPr>
        <p:txBody>
          <a:bodyPr wrap="square" lIns="0" tIns="0" rIns="0" bIns="0" rtlCol="0" anchor="t"/>
          <a:lstStyle/>
          <a:p>
            <a:pPr marL="0" indent="0">
              <a:lnSpc>
                <a:spcPts val="2850"/>
              </a:lnSpc>
              <a:buNone/>
            </a:pPr>
            <a:r>
              <a:rPr lang="en-US" sz="1750" kern="0" spc="-36">
                <a:solidFill>
                  <a:srgbClr val="2B2E3C"/>
                </a:solidFill>
                <a:latin typeface="Open Sans" pitchFamily="34" charset="0"/>
                <a:ea typeface="Open Sans" pitchFamily="34" charset="-122"/>
                <a:cs typeface="Open Sans" pitchFamily="34" charset="-120"/>
              </a:rPr>
              <a:t>Covers temporal, spatial, and categorical data on crime incidents.</a:t>
            </a:r>
            <a:endParaRPr lang="en-US" sz="1750"/>
          </a:p>
        </p:txBody>
      </p:sp>
      <p:sp>
        <p:nvSpPr>
          <p:cNvPr id="13" name="Shape 11"/>
          <p:cNvSpPr/>
          <p:nvPr/>
        </p:nvSpPr>
        <p:spPr>
          <a:xfrm>
            <a:off x="9640133" y="3296841"/>
            <a:ext cx="510302" cy="510302"/>
          </a:xfrm>
          <a:prstGeom prst="roundRect">
            <a:avLst>
              <a:gd name="adj" fmla="val 18669"/>
            </a:avLst>
          </a:prstGeom>
          <a:solidFill>
            <a:srgbClr val="FCE2CF"/>
          </a:solidFill>
          <a:ln w="7620">
            <a:solidFill>
              <a:srgbClr val="E2C8B5"/>
            </a:solidFill>
            <a:prstDash val="solid"/>
          </a:ln>
        </p:spPr>
        <p:txBody>
          <a:bodyPr/>
          <a:lstStyle/>
          <a:p>
            <a:endParaRPr lang="en-US"/>
          </a:p>
        </p:txBody>
      </p:sp>
      <p:sp>
        <p:nvSpPr>
          <p:cNvPr id="14" name="Text 12"/>
          <p:cNvSpPr/>
          <p:nvPr/>
        </p:nvSpPr>
        <p:spPr>
          <a:xfrm>
            <a:off x="9803011" y="3381851"/>
            <a:ext cx="184428" cy="340281"/>
          </a:xfrm>
          <a:prstGeom prst="rect">
            <a:avLst/>
          </a:prstGeom>
          <a:noFill/>
          <a:ln/>
        </p:spPr>
        <p:txBody>
          <a:bodyPr wrap="none" lIns="0" tIns="0" rIns="0" bIns="0" rtlCol="0" anchor="t"/>
          <a:lstStyle/>
          <a:p>
            <a:pPr marL="0" indent="0" algn="ctr">
              <a:lnSpc>
                <a:spcPts val="2650"/>
              </a:lnSpc>
              <a:buNone/>
            </a:pPr>
            <a:r>
              <a:rPr lang="en-US" sz="2650" kern="0" spc="-80">
                <a:solidFill>
                  <a:srgbClr val="2B2E3C"/>
                </a:solidFill>
                <a:latin typeface="Bitter Medium" pitchFamily="34" charset="0"/>
                <a:ea typeface="Bitter Medium" pitchFamily="34" charset="-122"/>
                <a:cs typeface="Bitter Medium" pitchFamily="34" charset="-120"/>
              </a:rPr>
              <a:t>3</a:t>
            </a:r>
            <a:endParaRPr lang="en-US" sz="2650"/>
          </a:p>
        </p:txBody>
      </p:sp>
      <p:sp>
        <p:nvSpPr>
          <p:cNvPr id="15" name="Text 13"/>
          <p:cNvSpPr/>
          <p:nvPr/>
        </p:nvSpPr>
        <p:spPr>
          <a:xfrm>
            <a:off x="10377249" y="3296841"/>
            <a:ext cx="2835235" cy="354330"/>
          </a:xfrm>
          <a:prstGeom prst="rect">
            <a:avLst/>
          </a:prstGeom>
          <a:noFill/>
          <a:ln/>
        </p:spPr>
        <p:txBody>
          <a:bodyPr wrap="none" lIns="0" tIns="0" rIns="0" bIns="0" rtlCol="0" anchor="t"/>
          <a:lstStyle/>
          <a:p>
            <a:pPr marL="0" indent="0">
              <a:lnSpc>
                <a:spcPts val="2750"/>
              </a:lnSpc>
              <a:buNone/>
            </a:pPr>
            <a:r>
              <a:rPr lang="en-US" sz="2200" kern="0" spc="-67">
                <a:solidFill>
                  <a:srgbClr val="2B2E3C"/>
                </a:solidFill>
                <a:latin typeface="Bitter Medium" pitchFamily="34" charset="0"/>
                <a:ea typeface="Bitter Medium" pitchFamily="34" charset="-122"/>
                <a:cs typeface="Bitter Medium" pitchFamily="34" charset="-120"/>
              </a:rPr>
              <a:t>Potential Applications</a:t>
            </a:r>
            <a:endParaRPr lang="en-US" sz="2200"/>
          </a:p>
        </p:txBody>
      </p:sp>
      <p:sp>
        <p:nvSpPr>
          <p:cNvPr id="16" name="Text 14"/>
          <p:cNvSpPr/>
          <p:nvPr/>
        </p:nvSpPr>
        <p:spPr>
          <a:xfrm>
            <a:off x="10377249" y="3787259"/>
            <a:ext cx="3459242" cy="725805"/>
          </a:xfrm>
          <a:prstGeom prst="rect">
            <a:avLst/>
          </a:prstGeom>
          <a:noFill/>
          <a:ln/>
        </p:spPr>
        <p:txBody>
          <a:bodyPr wrap="square" lIns="0" tIns="0" rIns="0" bIns="0" rtlCol="0" anchor="t"/>
          <a:lstStyle/>
          <a:p>
            <a:pPr marL="0" indent="0">
              <a:lnSpc>
                <a:spcPts val="2850"/>
              </a:lnSpc>
              <a:buNone/>
            </a:pPr>
            <a:r>
              <a:rPr lang="en-US" sz="1750" kern="0" spc="-36">
                <a:solidFill>
                  <a:srgbClr val="2B2E3C"/>
                </a:solidFill>
                <a:latin typeface="Open Sans" pitchFamily="34" charset="0"/>
                <a:ea typeface="Open Sans" pitchFamily="34" charset="-122"/>
                <a:cs typeface="Open Sans" pitchFamily="34" charset="-120"/>
              </a:rPr>
              <a:t>Crime trend analysis and pattern recognition​.</a:t>
            </a:r>
            <a:endParaRPr lang="en-US" sz="1750"/>
          </a:p>
        </p:txBody>
      </p:sp>
      <p:sp>
        <p:nvSpPr>
          <p:cNvPr id="17" name="Text 15"/>
          <p:cNvSpPr/>
          <p:nvPr/>
        </p:nvSpPr>
        <p:spPr>
          <a:xfrm>
            <a:off x="10377249" y="4649153"/>
            <a:ext cx="3459242" cy="725805"/>
          </a:xfrm>
          <a:prstGeom prst="rect">
            <a:avLst/>
          </a:prstGeom>
          <a:noFill/>
          <a:ln/>
        </p:spPr>
        <p:txBody>
          <a:bodyPr wrap="square" lIns="0" tIns="0" rIns="0" bIns="0" rtlCol="0" anchor="t"/>
          <a:lstStyle/>
          <a:p>
            <a:pPr marL="0" indent="0">
              <a:lnSpc>
                <a:spcPts val="2850"/>
              </a:lnSpc>
              <a:buNone/>
            </a:pPr>
            <a:r>
              <a:rPr lang="en-US" sz="1750" kern="0" spc="-36">
                <a:solidFill>
                  <a:srgbClr val="2B2E3C"/>
                </a:solidFill>
                <a:latin typeface="Open Sans" pitchFamily="34" charset="0"/>
                <a:ea typeface="Open Sans" pitchFamily="34" charset="-122"/>
                <a:cs typeface="Open Sans" pitchFamily="34" charset="-120"/>
              </a:rPr>
              <a:t>Resource allocation for law enforcement​.</a:t>
            </a:r>
            <a:endParaRPr lang="en-US" sz="1750"/>
          </a:p>
        </p:txBody>
      </p:sp>
      <p:sp>
        <p:nvSpPr>
          <p:cNvPr id="18" name="Text 16"/>
          <p:cNvSpPr/>
          <p:nvPr/>
        </p:nvSpPr>
        <p:spPr>
          <a:xfrm>
            <a:off x="10377249" y="5511046"/>
            <a:ext cx="3459242" cy="725805"/>
          </a:xfrm>
          <a:prstGeom prst="rect">
            <a:avLst/>
          </a:prstGeom>
          <a:noFill/>
          <a:ln/>
        </p:spPr>
        <p:txBody>
          <a:bodyPr wrap="square" lIns="0" tIns="0" rIns="0" bIns="0" rtlCol="0" anchor="t"/>
          <a:lstStyle/>
          <a:p>
            <a:pPr marL="0" indent="0">
              <a:lnSpc>
                <a:spcPts val="2850"/>
              </a:lnSpc>
              <a:buNone/>
            </a:pPr>
            <a:r>
              <a:rPr lang="en-US" sz="1750" kern="0" spc="-36">
                <a:solidFill>
                  <a:srgbClr val="2B2E3C"/>
                </a:solidFill>
                <a:latin typeface="Open Sans" pitchFamily="34" charset="0"/>
                <a:ea typeface="Open Sans" pitchFamily="34" charset="-122"/>
                <a:cs typeface="Open Sans" pitchFamily="34" charset="-120"/>
              </a:rPr>
              <a:t>Urban planning and public safety improvements.</a:t>
            </a:r>
            <a:endParaRPr lang="en-US" sz="1750"/>
          </a:p>
        </p:txBody>
      </p:sp>
      <p:pic>
        <p:nvPicPr>
          <p:cNvPr id="20" name="Picture 19">
            <a:extLst>
              <a:ext uri="{FF2B5EF4-FFF2-40B4-BE49-F238E27FC236}">
                <a16:creationId xmlns:a16="http://schemas.microsoft.com/office/drawing/2014/main" id="{9B94F845-C3ED-5D91-DF4A-2B3C4DF8ED66}"/>
              </a:ext>
            </a:extLst>
          </p:cNvPr>
          <p:cNvPicPr>
            <a:picLocks noChangeAspect="1"/>
          </p:cNvPicPr>
          <p:nvPr/>
        </p:nvPicPr>
        <p:blipFill>
          <a:blip r:embed="rId3"/>
          <a:stretch>
            <a:fillRect/>
          </a:stretch>
        </p:blipFill>
        <p:spPr>
          <a:xfrm>
            <a:off x="12791894" y="7672448"/>
            <a:ext cx="1825062" cy="4661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790825"/>
            <a:ext cx="5670590" cy="708779"/>
          </a:xfrm>
          <a:prstGeom prst="rect">
            <a:avLst/>
          </a:prstGeom>
          <a:noFill/>
          <a:ln/>
        </p:spPr>
        <p:txBody>
          <a:bodyPr wrap="none" lIns="0" tIns="0" rIns="0" bIns="0" rtlCol="0" anchor="t"/>
          <a:lstStyle/>
          <a:p>
            <a:pPr marL="0" indent="0">
              <a:lnSpc>
                <a:spcPts val="5550"/>
              </a:lnSpc>
              <a:buNone/>
            </a:pPr>
            <a:r>
              <a:rPr lang="en-US" sz="4450" kern="0" spc="-134">
                <a:solidFill>
                  <a:srgbClr val="2C3F42"/>
                </a:solidFill>
                <a:latin typeface="Bitter Medium" pitchFamily="34" charset="0"/>
                <a:ea typeface="Bitter Medium" pitchFamily="34" charset="-122"/>
                <a:cs typeface="Bitter Medium" pitchFamily="34" charset="-120"/>
              </a:rPr>
              <a:t>Question 1</a:t>
            </a:r>
            <a:endParaRPr lang="en-US" sz="4450"/>
          </a:p>
        </p:txBody>
      </p:sp>
      <p:sp>
        <p:nvSpPr>
          <p:cNvPr id="3" name="Text 1"/>
          <p:cNvSpPr/>
          <p:nvPr/>
        </p:nvSpPr>
        <p:spPr>
          <a:xfrm>
            <a:off x="1133951" y="4094917"/>
            <a:ext cx="12702659" cy="1088708"/>
          </a:xfrm>
          <a:prstGeom prst="rect">
            <a:avLst/>
          </a:prstGeom>
          <a:noFill/>
          <a:ln/>
        </p:spPr>
        <p:txBody>
          <a:bodyPr wrap="square" lIns="0" tIns="0" rIns="0" bIns="0" rtlCol="0" anchor="t"/>
          <a:lstStyle/>
          <a:p>
            <a:pPr marL="0" indent="0">
              <a:lnSpc>
                <a:spcPts val="2850"/>
              </a:lnSpc>
              <a:buNone/>
            </a:pPr>
            <a:r>
              <a:rPr lang="en-US" sz="1750" kern="0" spc="-36">
                <a:solidFill>
                  <a:srgbClr val="2B2E3C"/>
                </a:solidFill>
                <a:latin typeface="Open Sans" pitchFamily="34" charset="0"/>
                <a:ea typeface="Open Sans" pitchFamily="34" charset="-122"/>
                <a:cs typeface="Open Sans" pitchFamily="34" charset="-120"/>
              </a:rPr>
              <a:t>Which police districts experience the highest levels of crime, and what are the most prevalent crime types within those districts? Furthermore, at what times are these crimes most frequently committed, categorized by crime type?</a:t>
            </a:r>
            <a:endParaRPr lang="en-US" sz="1750"/>
          </a:p>
        </p:txBody>
      </p:sp>
      <p:sp>
        <p:nvSpPr>
          <p:cNvPr id="4" name="Shape 2"/>
          <p:cNvSpPr/>
          <p:nvPr/>
        </p:nvSpPr>
        <p:spPr>
          <a:xfrm>
            <a:off x="793790" y="3839766"/>
            <a:ext cx="30480" cy="1599009"/>
          </a:xfrm>
          <a:prstGeom prst="rect">
            <a:avLst/>
          </a:prstGeom>
          <a:solidFill>
            <a:srgbClr val="D2600F"/>
          </a:solidFill>
          <a:ln/>
        </p:spPr>
        <p:txBody>
          <a:bodyPr/>
          <a:lstStyle/>
          <a:p>
            <a:endParaRPr lang="en-US"/>
          </a:p>
        </p:txBody>
      </p:sp>
      <p:pic>
        <p:nvPicPr>
          <p:cNvPr id="6" name="Picture 5">
            <a:extLst>
              <a:ext uri="{FF2B5EF4-FFF2-40B4-BE49-F238E27FC236}">
                <a16:creationId xmlns:a16="http://schemas.microsoft.com/office/drawing/2014/main" id="{850D9BB2-8728-FFB9-6F45-990317C7AFD0}"/>
              </a:ext>
            </a:extLst>
          </p:cNvPr>
          <p:cNvPicPr>
            <a:picLocks noChangeAspect="1"/>
          </p:cNvPicPr>
          <p:nvPr/>
        </p:nvPicPr>
        <p:blipFill>
          <a:blip r:embed="rId3"/>
          <a:stretch>
            <a:fillRect/>
          </a:stretch>
        </p:blipFill>
        <p:spPr>
          <a:xfrm>
            <a:off x="12780319" y="7672448"/>
            <a:ext cx="1825062" cy="46612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77228" y="533638"/>
            <a:ext cx="6391339" cy="604599"/>
          </a:xfrm>
          <a:prstGeom prst="rect">
            <a:avLst/>
          </a:prstGeom>
          <a:noFill/>
          <a:ln/>
        </p:spPr>
        <p:txBody>
          <a:bodyPr wrap="none" lIns="0" tIns="0" rIns="0" bIns="0" rtlCol="0" anchor="t"/>
          <a:lstStyle/>
          <a:p>
            <a:pPr marL="0" indent="0">
              <a:lnSpc>
                <a:spcPts val="4750"/>
              </a:lnSpc>
              <a:buNone/>
            </a:pPr>
            <a:r>
              <a:rPr lang="en-US" sz="3800" kern="0" spc="-114">
                <a:solidFill>
                  <a:srgbClr val="2C3F42"/>
                </a:solidFill>
                <a:latin typeface="Bitter Medium" pitchFamily="34" charset="0"/>
                <a:ea typeface="Bitter Medium" pitchFamily="34" charset="-122"/>
                <a:cs typeface="Bitter Medium" pitchFamily="34" charset="-120"/>
              </a:rPr>
              <a:t>Crime Count by District</a:t>
            </a:r>
            <a:endParaRPr lang="en-US" sz="3800"/>
          </a:p>
        </p:txBody>
      </p:sp>
      <p:sp>
        <p:nvSpPr>
          <p:cNvPr id="3" name="Text 1"/>
          <p:cNvSpPr/>
          <p:nvPr/>
        </p:nvSpPr>
        <p:spPr>
          <a:xfrm>
            <a:off x="677228" y="1428393"/>
            <a:ext cx="13275945" cy="309563"/>
          </a:xfrm>
          <a:prstGeom prst="rect">
            <a:avLst/>
          </a:prstGeom>
          <a:noFill/>
          <a:ln/>
        </p:spPr>
        <p:txBody>
          <a:bodyPr wrap="none" lIns="0" tIns="0" rIns="0" bIns="0" rtlCol="0" anchor="t"/>
          <a:lstStyle/>
          <a:p>
            <a:pPr marL="0" indent="0">
              <a:lnSpc>
                <a:spcPts val="2400"/>
              </a:lnSpc>
              <a:buNone/>
            </a:pPr>
            <a:endParaRPr lang="en-US" sz="1500"/>
          </a:p>
        </p:txBody>
      </p:sp>
      <p:pic>
        <p:nvPicPr>
          <p:cNvPr id="6" name="Picture 5" descr="A screenshot of a computer&#10;&#10;Description automatically generated">
            <a:extLst>
              <a:ext uri="{FF2B5EF4-FFF2-40B4-BE49-F238E27FC236}">
                <a16:creationId xmlns:a16="http://schemas.microsoft.com/office/drawing/2014/main" id="{0EAC8F9C-5AE7-A30E-B9BB-D8623723DB11}"/>
              </a:ext>
            </a:extLst>
          </p:cNvPr>
          <p:cNvPicPr>
            <a:picLocks noChangeAspect="1"/>
          </p:cNvPicPr>
          <p:nvPr/>
        </p:nvPicPr>
        <p:blipFill>
          <a:blip r:embed="rId3"/>
          <a:srcRect l="14920" t="9231" r="521" b="12337"/>
          <a:stretch/>
        </p:blipFill>
        <p:spPr>
          <a:xfrm>
            <a:off x="1767821" y="1208474"/>
            <a:ext cx="11094758" cy="6420981"/>
          </a:xfrm>
          <a:prstGeom prst="rect">
            <a:avLst/>
          </a:prstGeom>
          <a:effectLst>
            <a:outerShdw blurRad="63500" sx="102000" sy="102000" algn="ctr" rotWithShape="0">
              <a:prstClr val="black">
                <a:alpha val="40000"/>
              </a:prstClr>
            </a:outerShdw>
          </a:effectLst>
        </p:spPr>
      </p:pic>
      <p:pic>
        <p:nvPicPr>
          <p:cNvPr id="5" name="Picture 4">
            <a:extLst>
              <a:ext uri="{FF2B5EF4-FFF2-40B4-BE49-F238E27FC236}">
                <a16:creationId xmlns:a16="http://schemas.microsoft.com/office/drawing/2014/main" id="{CCC29F29-4BE0-A82B-8916-3907D001B0F4}"/>
              </a:ext>
            </a:extLst>
          </p:cNvPr>
          <p:cNvPicPr>
            <a:picLocks noChangeAspect="1"/>
          </p:cNvPicPr>
          <p:nvPr/>
        </p:nvPicPr>
        <p:blipFill>
          <a:blip r:embed="rId4"/>
          <a:stretch>
            <a:fillRect/>
          </a:stretch>
        </p:blipFill>
        <p:spPr>
          <a:xfrm>
            <a:off x="12884490" y="7765045"/>
            <a:ext cx="1686166" cy="4661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94611" y="545783"/>
            <a:ext cx="7030724" cy="620078"/>
          </a:xfrm>
          <a:prstGeom prst="rect">
            <a:avLst/>
          </a:prstGeom>
          <a:noFill/>
          <a:ln/>
        </p:spPr>
        <p:txBody>
          <a:bodyPr wrap="none" lIns="0" tIns="0" rIns="0" bIns="0" rtlCol="0" anchor="t"/>
          <a:lstStyle/>
          <a:p>
            <a:pPr marL="0" indent="0">
              <a:lnSpc>
                <a:spcPts val="4850"/>
              </a:lnSpc>
              <a:buNone/>
            </a:pPr>
            <a:r>
              <a:rPr lang="en-US" sz="3900" kern="0" spc="-117">
                <a:solidFill>
                  <a:srgbClr val="2C3F42"/>
                </a:solidFill>
                <a:latin typeface="Bitter Medium" pitchFamily="34" charset="0"/>
                <a:ea typeface="Bitter Medium" pitchFamily="34" charset="-122"/>
                <a:cs typeface="Bitter Medium" pitchFamily="34" charset="-120"/>
              </a:rPr>
              <a:t>Crime Type Count by District</a:t>
            </a:r>
            <a:endParaRPr lang="en-US" sz="3900"/>
          </a:p>
        </p:txBody>
      </p:sp>
      <p:sp>
        <p:nvSpPr>
          <p:cNvPr id="4" name="Text 1"/>
          <p:cNvSpPr/>
          <p:nvPr/>
        </p:nvSpPr>
        <p:spPr>
          <a:xfrm>
            <a:off x="694611" y="7375684"/>
            <a:ext cx="2480905" cy="310158"/>
          </a:xfrm>
          <a:prstGeom prst="rect">
            <a:avLst/>
          </a:prstGeom>
          <a:noFill/>
          <a:ln/>
        </p:spPr>
        <p:txBody>
          <a:bodyPr wrap="none" lIns="0" tIns="0" rIns="0" bIns="0" rtlCol="0" anchor="t"/>
          <a:lstStyle/>
          <a:p>
            <a:pPr marL="0" indent="0">
              <a:lnSpc>
                <a:spcPts val="2400"/>
              </a:lnSpc>
              <a:buNone/>
            </a:pPr>
            <a:endParaRPr lang="en-US" sz="1950"/>
          </a:p>
        </p:txBody>
      </p:sp>
      <p:pic>
        <p:nvPicPr>
          <p:cNvPr id="6" name="Picture 5" descr="A screenshot of a computer&#10;&#10;Description automatically generated">
            <a:extLst>
              <a:ext uri="{FF2B5EF4-FFF2-40B4-BE49-F238E27FC236}">
                <a16:creationId xmlns:a16="http://schemas.microsoft.com/office/drawing/2014/main" id="{6B78B123-AFC2-ED04-C511-551E45A74F22}"/>
              </a:ext>
            </a:extLst>
          </p:cNvPr>
          <p:cNvPicPr>
            <a:picLocks noChangeAspect="1"/>
          </p:cNvPicPr>
          <p:nvPr/>
        </p:nvPicPr>
        <p:blipFill>
          <a:blip r:embed="rId3"/>
          <a:srcRect l="15022" t="9232" r="470" b="20343"/>
          <a:stretch/>
        </p:blipFill>
        <p:spPr>
          <a:xfrm>
            <a:off x="1415849" y="1425388"/>
            <a:ext cx="11798702" cy="6145306"/>
          </a:xfrm>
          <a:prstGeom prst="rect">
            <a:avLst/>
          </a:prstGeom>
          <a:effectLst>
            <a:outerShdw blurRad="63500" sx="102000" sy="102000" algn="ctr" rotWithShape="0">
              <a:prstClr val="black">
                <a:alpha val="40000"/>
              </a:prstClr>
            </a:outerShdw>
          </a:effectLst>
        </p:spPr>
      </p:pic>
      <p:pic>
        <p:nvPicPr>
          <p:cNvPr id="5" name="Picture 4">
            <a:extLst>
              <a:ext uri="{FF2B5EF4-FFF2-40B4-BE49-F238E27FC236}">
                <a16:creationId xmlns:a16="http://schemas.microsoft.com/office/drawing/2014/main" id="{038DF3B2-D1BE-FD3B-2A25-DA7CD4ACB72C}"/>
              </a:ext>
            </a:extLst>
          </p:cNvPr>
          <p:cNvPicPr>
            <a:picLocks noChangeAspect="1"/>
          </p:cNvPicPr>
          <p:nvPr/>
        </p:nvPicPr>
        <p:blipFill>
          <a:blip r:embed="rId4"/>
          <a:stretch>
            <a:fillRect/>
          </a:stretch>
        </p:blipFill>
        <p:spPr>
          <a:xfrm>
            <a:off x="12791894" y="7672448"/>
            <a:ext cx="1825062" cy="4661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D9136-F615-05EB-86D5-F6BEE7F967EF}"/>
            </a:ext>
          </a:extLst>
        </p:cNvPr>
        <p:cNvGrpSpPr/>
        <p:nvPr/>
      </p:nvGrpSpPr>
      <p:grpSpPr>
        <a:xfrm>
          <a:off x="0" y="0"/>
          <a:ext cx="0" cy="0"/>
          <a:chOff x="0" y="0"/>
          <a:chExt cx="0" cy="0"/>
        </a:xfrm>
      </p:grpSpPr>
      <p:sp>
        <p:nvSpPr>
          <p:cNvPr id="6" name="Text 0">
            <a:extLst>
              <a:ext uri="{FF2B5EF4-FFF2-40B4-BE49-F238E27FC236}">
                <a16:creationId xmlns:a16="http://schemas.microsoft.com/office/drawing/2014/main" id="{3F01C012-E438-4D86-25C0-8A251AB0472B}"/>
              </a:ext>
            </a:extLst>
          </p:cNvPr>
          <p:cNvSpPr/>
          <p:nvPr/>
        </p:nvSpPr>
        <p:spPr>
          <a:xfrm>
            <a:off x="694611" y="545783"/>
            <a:ext cx="7030724" cy="620078"/>
          </a:xfrm>
          <a:prstGeom prst="rect">
            <a:avLst/>
          </a:prstGeom>
          <a:noFill/>
          <a:ln/>
        </p:spPr>
        <p:txBody>
          <a:bodyPr wrap="none" lIns="0" tIns="0" rIns="0" bIns="0" rtlCol="0" anchor="t"/>
          <a:lstStyle/>
          <a:p>
            <a:pPr marL="0" indent="0">
              <a:lnSpc>
                <a:spcPts val="4850"/>
              </a:lnSpc>
              <a:buNone/>
            </a:pPr>
            <a:r>
              <a:rPr lang="en-US" sz="3900" kern="0" spc="-117" dirty="0">
                <a:solidFill>
                  <a:srgbClr val="2C3F42"/>
                </a:solidFill>
                <a:latin typeface="Bitter Medium" pitchFamily="34" charset="0"/>
                <a:ea typeface="Bitter Medium" pitchFamily="34" charset="-122"/>
                <a:cs typeface="Bitter Medium" pitchFamily="34" charset="-120"/>
              </a:rPr>
              <a:t>Start Time by Crime Type</a:t>
            </a:r>
            <a:endParaRPr lang="en-US" sz="3900" dirty="0"/>
          </a:p>
        </p:txBody>
      </p:sp>
      <p:pic>
        <p:nvPicPr>
          <p:cNvPr id="3" name="Picture 2" descr="A screen shot of a graph&#10;&#10;Description automatically generated">
            <a:extLst>
              <a:ext uri="{FF2B5EF4-FFF2-40B4-BE49-F238E27FC236}">
                <a16:creationId xmlns:a16="http://schemas.microsoft.com/office/drawing/2014/main" id="{CE1F64F7-C5A4-94BC-332B-3F75D9275A80}"/>
              </a:ext>
            </a:extLst>
          </p:cNvPr>
          <p:cNvPicPr>
            <a:picLocks noChangeAspect="1"/>
          </p:cNvPicPr>
          <p:nvPr/>
        </p:nvPicPr>
        <p:blipFill>
          <a:blip r:embed="rId3"/>
          <a:srcRect l="1951" t="9151" r="418" b="11438"/>
          <a:stretch/>
        </p:blipFill>
        <p:spPr>
          <a:xfrm>
            <a:off x="1260648" y="1389037"/>
            <a:ext cx="12109104" cy="6155884"/>
          </a:xfrm>
          <a:prstGeom prst="rect">
            <a:avLst/>
          </a:prstGeom>
          <a:effectLst>
            <a:outerShdw blurRad="63500" sx="102000" sy="102000" algn="ctr" rotWithShape="0">
              <a:prstClr val="black">
                <a:alpha val="40000"/>
              </a:prstClr>
            </a:outerShdw>
          </a:effectLst>
        </p:spPr>
      </p:pic>
      <p:pic>
        <p:nvPicPr>
          <p:cNvPr id="4" name="Picture 3">
            <a:extLst>
              <a:ext uri="{FF2B5EF4-FFF2-40B4-BE49-F238E27FC236}">
                <a16:creationId xmlns:a16="http://schemas.microsoft.com/office/drawing/2014/main" id="{6287F3C2-A5DD-C22B-8947-ACDE8727F24B}"/>
              </a:ext>
            </a:extLst>
          </p:cNvPr>
          <p:cNvPicPr>
            <a:picLocks noChangeAspect="1"/>
          </p:cNvPicPr>
          <p:nvPr/>
        </p:nvPicPr>
        <p:blipFill>
          <a:blip r:embed="rId4"/>
          <a:stretch>
            <a:fillRect/>
          </a:stretch>
        </p:blipFill>
        <p:spPr>
          <a:xfrm>
            <a:off x="12791894" y="7672448"/>
            <a:ext cx="1825062" cy="466122"/>
          </a:xfrm>
          <a:prstGeom prst="rect">
            <a:avLst/>
          </a:prstGeom>
        </p:spPr>
      </p:pic>
    </p:spTree>
    <p:extLst>
      <p:ext uri="{BB962C8B-B14F-4D97-AF65-F5344CB8AC3E}">
        <p14:creationId xmlns:p14="http://schemas.microsoft.com/office/powerpoint/2010/main" val="361739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B30492CA-F5A8-4835-03C7-3023465E3803}"/>
              </a:ext>
            </a:extLst>
          </p:cNvPr>
          <p:cNvPicPr>
            <a:picLocks noChangeAspect="1"/>
          </p:cNvPicPr>
          <p:nvPr/>
        </p:nvPicPr>
        <p:blipFill>
          <a:blip r:embed="rId3"/>
          <a:srcRect l="10529" r="13490" b="6944"/>
          <a:stretch/>
        </p:blipFill>
        <p:spPr>
          <a:xfrm>
            <a:off x="3044078" y="1426420"/>
            <a:ext cx="8542244" cy="6538721"/>
          </a:xfrm>
          <a:prstGeom prst="rect">
            <a:avLst/>
          </a:prstGeom>
          <a:effectLst>
            <a:outerShdw blurRad="63500" sx="102000" sy="102000" algn="ctr" rotWithShape="0">
              <a:prstClr val="black">
                <a:alpha val="40000"/>
              </a:prstClr>
            </a:outerShdw>
          </a:effectLst>
        </p:spPr>
      </p:pic>
      <p:sp>
        <p:nvSpPr>
          <p:cNvPr id="6" name="Text 0">
            <a:extLst>
              <a:ext uri="{FF2B5EF4-FFF2-40B4-BE49-F238E27FC236}">
                <a16:creationId xmlns:a16="http://schemas.microsoft.com/office/drawing/2014/main" id="{CA219045-4F84-F0BE-0AF3-E8714D0EE2CF}"/>
              </a:ext>
            </a:extLst>
          </p:cNvPr>
          <p:cNvSpPr/>
          <p:nvPr/>
        </p:nvSpPr>
        <p:spPr>
          <a:xfrm>
            <a:off x="694611" y="545783"/>
            <a:ext cx="7030724" cy="620078"/>
          </a:xfrm>
          <a:prstGeom prst="rect">
            <a:avLst/>
          </a:prstGeom>
          <a:noFill/>
          <a:ln/>
        </p:spPr>
        <p:txBody>
          <a:bodyPr wrap="none" lIns="0" tIns="0" rIns="0" bIns="0" rtlCol="0" anchor="t"/>
          <a:lstStyle/>
          <a:p>
            <a:pPr marL="0" indent="0">
              <a:lnSpc>
                <a:spcPts val="4850"/>
              </a:lnSpc>
              <a:buNone/>
            </a:pPr>
            <a:r>
              <a:rPr lang="en-US" sz="3900" kern="0" spc="-117">
                <a:solidFill>
                  <a:srgbClr val="2C3F42"/>
                </a:solidFill>
                <a:latin typeface="Bitter Medium" pitchFamily="34" charset="0"/>
                <a:ea typeface="Bitter Medium" pitchFamily="34" charset="-122"/>
                <a:cs typeface="Bitter Medium" pitchFamily="34" charset="-120"/>
              </a:rPr>
              <a:t>Start Time vs. Dispatch Time</a:t>
            </a:r>
            <a:endParaRPr lang="en-US" sz="3900"/>
          </a:p>
        </p:txBody>
      </p:sp>
      <p:sp>
        <p:nvSpPr>
          <p:cNvPr id="8" name="Arrow: Right 7">
            <a:extLst>
              <a:ext uri="{FF2B5EF4-FFF2-40B4-BE49-F238E27FC236}">
                <a16:creationId xmlns:a16="http://schemas.microsoft.com/office/drawing/2014/main" id="{363B37D1-83EA-1F74-B5A0-990200C26C4F}"/>
              </a:ext>
            </a:extLst>
          </p:cNvPr>
          <p:cNvSpPr/>
          <p:nvPr/>
        </p:nvSpPr>
        <p:spPr>
          <a:xfrm>
            <a:off x="7493000" y="2203450"/>
            <a:ext cx="780794" cy="432547"/>
          </a:xfrm>
          <a:prstGeom prst="righ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E2ABFD92-3CA7-5874-6728-B3668F97ABD3}"/>
              </a:ext>
            </a:extLst>
          </p:cNvPr>
          <p:cNvSpPr/>
          <p:nvPr/>
        </p:nvSpPr>
        <p:spPr>
          <a:xfrm>
            <a:off x="4991100" y="5403850"/>
            <a:ext cx="780794" cy="432547"/>
          </a:xfrm>
          <a:prstGeom prst="righ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5B7FAE7-EC8D-98D5-AB2C-07EBF2E7A87A}"/>
              </a:ext>
            </a:extLst>
          </p:cNvPr>
          <p:cNvPicPr>
            <a:picLocks noChangeAspect="1"/>
          </p:cNvPicPr>
          <p:nvPr/>
        </p:nvPicPr>
        <p:blipFill>
          <a:blip r:embed="rId4"/>
          <a:stretch>
            <a:fillRect/>
          </a:stretch>
        </p:blipFill>
        <p:spPr>
          <a:xfrm>
            <a:off x="12791894" y="7672448"/>
            <a:ext cx="1825062" cy="4661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2222421"/>
            <a:ext cx="6575198" cy="708779"/>
          </a:xfrm>
          <a:prstGeom prst="rect">
            <a:avLst/>
          </a:prstGeom>
          <a:noFill/>
          <a:ln/>
        </p:spPr>
        <p:txBody>
          <a:bodyPr wrap="none" lIns="0" tIns="0" rIns="0" bIns="0" rtlCol="0" anchor="t"/>
          <a:lstStyle/>
          <a:p>
            <a:pPr marL="0" indent="0">
              <a:lnSpc>
                <a:spcPts val="5550"/>
              </a:lnSpc>
              <a:buNone/>
            </a:pPr>
            <a:r>
              <a:rPr lang="en-US" sz="4450" kern="0" spc="-134">
                <a:solidFill>
                  <a:srgbClr val="2C3F42"/>
                </a:solidFill>
                <a:latin typeface="Bitter Medium" pitchFamily="34" charset="0"/>
                <a:ea typeface="Bitter Medium" pitchFamily="34" charset="-122"/>
                <a:cs typeface="Bitter Medium" pitchFamily="34" charset="-120"/>
              </a:rPr>
              <a:t>Analysis and Importance</a:t>
            </a:r>
            <a:endParaRPr lang="en-US" sz="4450"/>
          </a:p>
        </p:txBody>
      </p:sp>
      <p:sp>
        <p:nvSpPr>
          <p:cNvPr id="8" name="Text 4"/>
          <p:cNvSpPr/>
          <p:nvPr/>
        </p:nvSpPr>
        <p:spPr>
          <a:xfrm>
            <a:off x="793789" y="3325162"/>
            <a:ext cx="12485181" cy="1845231"/>
          </a:xfrm>
          <a:prstGeom prst="rect">
            <a:avLst/>
          </a:prstGeom>
          <a:noFill/>
          <a:ln/>
        </p:spPr>
        <p:txBody>
          <a:bodyPr wrap="square" lIns="0" tIns="0" rIns="0" bIns="0" rtlCol="0" anchor="t"/>
          <a:lstStyle/>
          <a:p>
            <a:pPr marL="0" indent="0" algn="l">
              <a:lnSpc>
                <a:spcPts val="2850"/>
              </a:lnSpc>
              <a:buNone/>
            </a:pPr>
            <a:r>
              <a:rPr lang="en-US" sz="2000" kern="0" spc="-36">
                <a:solidFill>
                  <a:srgbClr val="2B2E3C"/>
                </a:solidFill>
                <a:latin typeface="Open Sans" pitchFamily="34" charset="0"/>
                <a:ea typeface="Open Sans" pitchFamily="34" charset="-122"/>
                <a:cs typeface="Open Sans" pitchFamily="34" charset="-120"/>
              </a:rPr>
              <a:t>Identifying which districts experience the most crime, the most prevalent types of crime in those districts, and the times at which these crimes occur and require police dispatch allows authorities to effectively </a:t>
            </a:r>
            <a:r>
              <a:rPr lang="en-US" sz="2000" b="1" kern="0" spc="-36">
                <a:solidFill>
                  <a:srgbClr val="2B2E3C"/>
                </a:solidFill>
                <a:latin typeface="Open Sans" pitchFamily="34" charset="0"/>
                <a:ea typeface="Open Sans" pitchFamily="34" charset="-122"/>
                <a:cs typeface="Open Sans" pitchFamily="34" charset="-120"/>
              </a:rPr>
              <a:t>evaluate</a:t>
            </a:r>
            <a:r>
              <a:rPr lang="en-US" sz="2000" kern="0" spc="-36">
                <a:solidFill>
                  <a:srgbClr val="2B2E3C"/>
                </a:solidFill>
                <a:latin typeface="Open Sans" pitchFamily="34" charset="0"/>
                <a:ea typeface="Open Sans" pitchFamily="34" charset="-122"/>
                <a:cs typeface="Open Sans" pitchFamily="34" charset="-120"/>
              </a:rPr>
              <a:t> and </a:t>
            </a:r>
            <a:r>
              <a:rPr lang="en-US" sz="2000" b="1" kern="0" spc="-36">
                <a:solidFill>
                  <a:srgbClr val="2B2E3C"/>
                </a:solidFill>
                <a:latin typeface="Open Sans" pitchFamily="34" charset="0"/>
                <a:ea typeface="Open Sans" pitchFamily="34" charset="-122"/>
                <a:cs typeface="Open Sans" pitchFamily="34" charset="-120"/>
              </a:rPr>
              <a:t>deploy resources</a:t>
            </a:r>
            <a:r>
              <a:rPr lang="en-US" sz="2000" kern="0" spc="-36">
                <a:solidFill>
                  <a:srgbClr val="2B2E3C"/>
                </a:solidFill>
                <a:latin typeface="Open Sans" pitchFamily="34" charset="0"/>
                <a:ea typeface="Open Sans" pitchFamily="34" charset="-122"/>
                <a:cs typeface="Open Sans" pitchFamily="34" charset="-120"/>
              </a:rPr>
              <a:t>, including </a:t>
            </a:r>
            <a:r>
              <a:rPr lang="en-US" sz="2000" b="1" kern="0" spc="-36">
                <a:solidFill>
                  <a:srgbClr val="2B2E3C"/>
                </a:solidFill>
                <a:latin typeface="Open Sans" pitchFamily="34" charset="0"/>
                <a:ea typeface="Open Sans" pitchFamily="34" charset="-122"/>
                <a:cs typeface="Open Sans" pitchFamily="34" charset="-120"/>
              </a:rPr>
              <a:t>personnel</a:t>
            </a:r>
            <a:r>
              <a:rPr lang="en-US" sz="2000" kern="0" spc="-36">
                <a:solidFill>
                  <a:srgbClr val="2B2E3C"/>
                </a:solidFill>
                <a:latin typeface="Open Sans" pitchFamily="34" charset="0"/>
                <a:ea typeface="Open Sans" pitchFamily="34" charset="-122"/>
                <a:cs typeface="Open Sans" pitchFamily="34" charset="-120"/>
              </a:rPr>
              <a:t> and </a:t>
            </a:r>
            <a:r>
              <a:rPr lang="en-US" sz="2000" b="1" kern="0" spc="-36">
                <a:solidFill>
                  <a:srgbClr val="2B2E3C"/>
                </a:solidFill>
                <a:latin typeface="Open Sans" pitchFamily="34" charset="0"/>
                <a:ea typeface="Open Sans" pitchFamily="34" charset="-122"/>
                <a:cs typeface="Open Sans" pitchFamily="34" charset="-120"/>
              </a:rPr>
              <a:t>preventative measures </a:t>
            </a:r>
            <a:r>
              <a:rPr lang="en-US" sz="2000" kern="0" spc="-36">
                <a:solidFill>
                  <a:srgbClr val="2B2E3C"/>
                </a:solidFill>
                <a:latin typeface="Open Sans" pitchFamily="34" charset="0"/>
                <a:ea typeface="Open Sans" pitchFamily="34" charset="-122"/>
                <a:cs typeface="Open Sans" pitchFamily="34" charset="-120"/>
              </a:rPr>
              <a:t>like lighting and security cameras.</a:t>
            </a:r>
            <a:endParaRPr lang="en-US" sz="2000"/>
          </a:p>
        </p:txBody>
      </p:sp>
      <p:pic>
        <p:nvPicPr>
          <p:cNvPr id="18" name="Graphic 17" descr="Shield Cross outline">
            <a:extLst>
              <a:ext uri="{FF2B5EF4-FFF2-40B4-BE49-F238E27FC236}">
                <a16:creationId xmlns:a16="http://schemas.microsoft.com/office/drawing/2014/main" id="{D43BFDB4-62EE-9C3E-2448-CAC24FBBC556}"/>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128942" y="5673455"/>
            <a:ext cx="1307592" cy="1307592"/>
          </a:xfrm>
          <a:prstGeom prst="rect">
            <a:avLst/>
          </a:prstGeom>
        </p:spPr>
      </p:pic>
      <p:pic>
        <p:nvPicPr>
          <p:cNvPr id="19" name="Graphic 18" descr="Marker outline">
            <a:extLst>
              <a:ext uri="{FF2B5EF4-FFF2-40B4-BE49-F238E27FC236}">
                <a16:creationId xmlns:a16="http://schemas.microsoft.com/office/drawing/2014/main" id="{6EA8A07C-1231-DD29-E404-83098B9B043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193654" y="5673455"/>
            <a:ext cx="1308020" cy="1308020"/>
          </a:xfrm>
          <a:prstGeom prst="rect">
            <a:avLst/>
          </a:prstGeom>
        </p:spPr>
      </p:pic>
      <p:pic>
        <p:nvPicPr>
          <p:cNvPr id="4" name="Picture 3">
            <a:extLst>
              <a:ext uri="{FF2B5EF4-FFF2-40B4-BE49-F238E27FC236}">
                <a16:creationId xmlns:a16="http://schemas.microsoft.com/office/drawing/2014/main" id="{02AFE3C5-6425-4431-A0D4-D50B23699074}"/>
              </a:ext>
            </a:extLst>
          </p:cNvPr>
          <p:cNvPicPr>
            <a:picLocks noChangeAspect="1"/>
          </p:cNvPicPr>
          <p:nvPr/>
        </p:nvPicPr>
        <p:blipFill>
          <a:blip r:embed="rId7"/>
          <a:stretch>
            <a:fillRect/>
          </a:stretch>
        </p:blipFill>
        <p:spPr>
          <a:xfrm>
            <a:off x="12791894" y="7672448"/>
            <a:ext cx="1825062" cy="4661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3227427"/>
            <a:ext cx="5670590" cy="708779"/>
          </a:xfrm>
          <a:prstGeom prst="rect">
            <a:avLst/>
          </a:prstGeom>
          <a:noFill/>
          <a:ln/>
        </p:spPr>
        <p:txBody>
          <a:bodyPr wrap="none" lIns="0" tIns="0" rIns="0" bIns="0" rtlCol="0" anchor="t"/>
          <a:lstStyle/>
          <a:p>
            <a:pPr marL="0" indent="0">
              <a:lnSpc>
                <a:spcPts val="5550"/>
              </a:lnSpc>
              <a:buNone/>
            </a:pPr>
            <a:r>
              <a:rPr lang="en-US" sz="4450" kern="0" spc="-134">
                <a:solidFill>
                  <a:srgbClr val="2C3F42"/>
                </a:solidFill>
                <a:latin typeface="Bitter Medium" pitchFamily="34" charset="0"/>
                <a:ea typeface="Bitter Medium" pitchFamily="34" charset="-122"/>
                <a:cs typeface="Bitter Medium" pitchFamily="34" charset="-120"/>
              </a:rPr>
              <a:t>Question 2</a:t>
            </a:r>
            <a:endParaRPr lang="en-US" sz="4450"/>
          </a:p>
        </p:txBody>
      </p:sp>
      <p:sp>
        <p:nvSpPr>
          <p:cNvPr id="3" name="Text 1"/>
          <p:cNvSpPr/>
          <p:nvPr/>
        </p:nvSpPr>
        <p:spPr>
          <a:xfrm>
            <a:off x="793790" y="4276368"/>
            <a:ext cx="13042821" cy="725805"/>
          </a:xfrm>
          <a:prstGeom prst="rect">
            <a:avLst/>
          </a:prstGeom>
          <a:noFill/>
          <a:ln/>
        </p:spPr>
        <p:txBody>
          <a:bodyPr wrap="square" lIns="0" tIns="0" rIns="0" bIns="0" rtlCol="0" anchor="t"/>
          <a:lstStyle/>
          <a:p>
            <a:pPr marL="0" indent="0">
              <a:lnSpc>
                <a:spcPts val="2850"/>
              </a:lnSpc>
              <a:buNone/>
            </a:pPr>
            <a:r>
              <a:rPr lang="en-US" sz="2000" kern="0" spc="-36">
                <a:solidFill>
                  <a:srgbClr val="2B2E3C"/>
                </a:solidFill>
                <a:latin typeface="Open Sans" pitchFamily="34" charset="0"/>
                <a:ea typeface="Open Sans" pitchFamily="34" charset="-122"/>
                <a:cs typeface="Open Sans" pitchFamily="34" charset="-120"/>
              </a:rPr>
              <a:t>Within each police agency, which beats are the most efficient responders? In other words, which beats have the quickest average response time?</a:t>
            </a:r>
            <a:endParaRPr lang="en-US" sz="2000"/>
          </a:p>
        </p:txBody>
      </p:sp>
      <p:pic>
        <p:nvPicPr>
          <p:cNvPr id="5" name="Picture 4">
            <a:extLst>
              <a:ext uri="{FF2B5EF4-FFF2-40B4-BE49-F238E27FC236}">
                <a16:creationId xmlns:a16="http://schemas.microsoft.com/office/drawing/2014/main" id="{3807A8DA-07A1-FACB-604E-155FC6B71140}"/>
              </a:ext>
            </a:extLst>
          </p:cNvPr>
          <p:cNvPicPr>
            <a:picLocks noChangeAspect="1"/>
          </p:cNvPicPr>
          <p:nvPr/>
        </p:nvPicPr>
        <p:blipFill>
          <a:blip r:embed="rId3"/>
          <a:stretch>
            <a:fillRect/>
          </a:stretch>
        </p:blipFill>
        <p:spPr>
          <a:xfrm>
            <a:off x="12791894" y="7672448"/>
            <a:ext cx="1825062" cy="46612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642</Words>
  <Application>Microsoft Office PowerPoint</Application>
  <PresentationFormat>Custom</PresentationFormat>
  <Paragraphs>74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Open Sans</vt:lpstr>
      <vt:lpstr>Bitter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Campbell Durbin</cp:lastModifiedBy>
  <cp:revision>1</cp:revision>
  <dcterms:created xsi:type="dcterms:W3CDTF">2024-11-22T03:43:02Z</dcterms:created>
  <dcterms:modified xsi:type="dcterms:W3CDTF">2024-11-26T01:04:48Z</dcterms:modified>
</cp:coreProperties>
</file>