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8" autoAdjust="0"/>
    <p:restoredTop sz="94660"/>
  </p:normalViewPr>
  <p:slideViewPr>
    <p:cSldViewPr snapToGrid="0">
      <p:cViewPr>
        <p:scale>
          <a:sx n="70" d="100"/>
          <a:sy n="70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30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6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518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367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57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566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079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87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974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3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5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ilymail.co.uk/sciencetech/article-3442022/Major-breakthrough-hunt-gravitational-waves-announced-today-Discovery-finally-prove-Einstein-s-100-year-old-theory-ripples-space-time.html" TargetMode="External"/><Relationship Id="rId5" Type="http://schemas.openxmlformats.org/officeDocument/2006/relationships/hyperlink" Target="https://losc.ligo.org/s/events/GW150914/GW150914_tutorial.html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gif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09855"/>
            <a:ext cx="9418320" cy="249053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>
                <a:latin typeface="Arial Black" panose="020B0A04020102020204" pitchFamily="34" charset="0"/>
              </a:rPr>
              <a:t>An Orbit of </a:t>
            </a:r>
            <a:br>
              <a:rPr lang="en-US" sz="6600" dirty="0" smtClean="0">
                <a:latin typeface="Arial Black" panose="020B0A04020102020204" pitchFamily="34" charset="0"/>
              </a:rPr>
            </a:br>
            <a:r>
              <a:rPr lang="en-US" sz="6600" dirty="0" err="1" smtClean="0">
                <a:latin typeface="Arial Black" panose="020B0A04020102020204" pitchFamily="34" charset="0"/>
              </a:rPr>
              <a:t>Jupyter</a:t>
            </a:r>
            <a:r>
              <a:rPr lang="en-US" sz="6600" dirty="0" smtClean="0">
                <a:latin typeface="Arial Black" panose="020B0A04020102020204" pitchFamily="34" charset="0"/>
              </a:rPr>
              <a:t> Notebooks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48728"/>
            <a:ext cx="9418320" cy="169164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Brian Smith</a:t>
            </a:r>
          </a:p>
          <a:p>
            <a:pPr algn="ctr"/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Co-Organizer for </a:t>
            </a:r>
            <a:r>
              <a:rPr lang="en-US" sz="3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PyData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Indy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71" y="2947731"/>
            <a:ext cx="2057400" cy="19214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90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A Little About Me.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Brian Smith</a:t>
            </a:r>
          </a:p>
          <a:p>
            <a:pPr lvl="1"/>
            <a:r>
              <a:rPr lang="en-US" sz="2400" dirty="0" smtClean="0">
                <a:latin typeface="Arial Black" panose="020B0A04020102020204" pitchFamily="34" charset="0"/>
              </a:rPr>
              <a:t>Agile Systems Developer</a:t>
            </a:r>
          </a:p>
          <a:p>
            <a:pPr lvl="1"/>
            <a:r>
              <a:rPr lang="en-US" sz="2400" dirty="0" smtClean="0">
                <a:latin typeface="Arial Black" panose="020B0A04020102020204" pitchFamily="34" charset="0"/>
              </a:rPr>
              <a:t>Department of Defense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MA Public Admin &amp; BS Finance</a:t>
            </a:r>
          </a:p>
          <a:p>
            <a:pPr lvl="1"/>
            <a:r>
              <a:rPr lang="en-US" sz="2600" dirty="0" smtClean="0">
                <a:latin typeface="Arial Black" panose="020B0A04020102020204" pitchFamily="34" charset="0"/>
              </a:rPr>
              <a:t>Ball State University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Husband, Dad, </a:t>
            </a:r>
            <a:r>
              <a:rPr lang="en-US" sz="2800" dirty="0" smtClean="0">
                <a:latin typeface="Arial Black" panose="020B0A04020102020204" pitchFamily="34" charset="0"/>
              </a:rPr>
              <a:t>Tailgater</a:t>
            </a:r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600" dirty="0" smtClean="0">
                <a:latin typeface="Arial Black" panose="020B0A04020102020204" pitchFamily="34" charset="0"/>
              </a:rPr>
              <a:t>Python enthusiast since </a:t>
            </a:r>
            <a:r>
              <a:rPr lang="en-US" sz="2600" dirty="0" smtClean="0">
                <a:latin typeface="Arial Black" panose="020B0A04020102020204" pitchFamily="34" charset="0"/>
              </a:rPr>
              <a:t>2013</a:t>
            </a:r>
            <a:endParaRPr lang="en-US" dirty="0" smtClean="0">
              <a:latin typeface="Arial Black" panose="020B0A04020102020204" pitchFamily="34" charset="0"/>
            </a:endParaRPr>
          </a:p>
        </p:txBody>
      </p:sp>
      <p:pic>
        <p:nvPicPr>
          <p:cNvPr id="1030" name="Picture 6" descr="https://scontent-iad3-1.xx.fbcdn.net/hphotos-xpa1/v/t1.0-9/12373406_10103141455939118_7616289907386014984_n.jpg?oh=5e88c1c579abccb78bf04a4b576a1bc2&amp;oe=575DAA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301" y="2531544"/>
            <a:ext cx="2014510" cy="2014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721069" y="474674"/>
            <a:ext cx="2295525" cy="1190491"/>
            <a:chOff x="8364462" y="4804347"/>
            <a:chExt cx="2295525" cy="1190491"/>
          </a:xfrm>
        </p:grpSpPr>
        <p:pic>
          <p:nvPicPr>
            <p:cNvPr id="10" name="Picture 2" descr="https://raw.githubusercontent.com/donnemartin/dev-setup-resources/master/res/py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4462" y="4804347"/>
              <a:ext cx="22955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964116" y="5625506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Indianapolis</a:t>
              </a:r>
              <a:endParaRPr lang="en-US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8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Our Focus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Project </a:t>
            </a:r>
            <a:r>
              <a:rPr lang="en-US" sz="2800" dirty="0" err="1" smtClean="0">
                <a:latin typeface="Arial Black" panose="020B0A04020102020204" pitchFamily="34" charset="0"/>
              </a:rPr>
              <a:t>Jupyter</a:t>
            </a:r>
            <a:r>
              <a:rPr lang="en-US" sz="2800" dirty="0" smtClean="0">
                <a:latin typeface="Arial Black" panose="020B0A04020102020204" pitchFamily="34" charset="0"/>
              </a:rPr>
              <a:t> Overview</a:t>
            </a:r>
          </a:p>
          <a:p>
            <a:pPr lvl="1"/>
            <a:r>
              <a:rPr lang="en-US" sz="2600" dirty="0" smtClean="0">
                <a:latin typeface="Arial Black" panose="020B0A04020102020204" pitchFamily="34" charset="0"/>
              </a:rPr>
              <a:t>Documentation, Extensions, &amp; Uses 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Analysis &amp; Visualization</a:t>
            </a:r>
          </a:p>
          <a:p>
            <a:pPr lvl="1"/>
            <a:r>
              <a:rPr lang="en-US" sz="2600" dirty="0" smtClean="0">
                <a:latin typeface="Arial Black" panose="020B0A04020102020204" pitchFamily="34" charset="0"/>
              </a:rPr>
              <a:t>Proving Einstein w/ </a:t>
            </a:r>
            <a:r>
              <a:rPr lang="en-US" sz="2600" dirty="0" err="1" smtClean="0">
                <a:latin typeface="Arial Black" panose="020B0A04020102020204" pitchFamily="34" charset="0"/>
              </a:rPr>
              <a:t>Numpy</a:t>
            </a:r>
            <a:r>
              <a:rPr lang="en-US" sz="2600" dirty="0" smtClean="0">
                <a:latin typeface="Arial Black" panose="020B0A04020102020204" pitchFamily="34" charset="0"/>
              </a:rPr>
              <a:t>, </a:t>
            </a:r>
            <a:r>
              <a:rPr lang="en-US" sz="2600" dirty="0" err="1" smtClean="0">
                <a:latin typeface="Arial Black" panose="020B0A04020102020204" pitchFamily="34" charset="0"/>
              </a:rPr>
              <a:t>SciPy</a:t>
            </a:r>
            <a:r>
              <a:rPr lang="en-US" sz="2600" dirty="0" smtClean="0">
                <a:latin typeface="Arial Black" panose="020B0A04020102020204" pitchFamily="34" charset="0"/>
              </a:rPr>
              <a:t>, </a:t>
            </a:r>
            <a:r>
              <a:rPr lang="en-US" sz="2600" dirty="0" err="1" smtClean="0">
                <a:latin typeface="Arial Black" panose="020B0A04020102020204" pitchFamily="34" charset="0"/>
              </a:rPr>
              <a:t>Matplotlib</a:t>
            </a:r>
            <a:endParaRPr lang="en-US" sz="2600" dirty="0" smtClean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 Black" panose="020B0A04020102020204" pitchFamily="34" charset="0"/>
              </a:rPr>
              <a:t>Web Scrape </a:t>
            </a:r>
            <a:r>
              <a:rPr lang="en-US" sz="2800" dirty="0" err="1">
                <a:latin typeface="Arial Black" panose="020B0A04020102020204" pitchFamily="34" charset="0"/>
              </a:rPr>
              <a:t>Wunderground</a:t>
            </a:r>
            <a:r>
              <a:rPr lang="en-US" sz="2800" dirty="0">
                <a:latin typeface="Arial Black" panose="020B0A04020102020204" pitchFamily="34" charset="0"/>
              </a:rPr>
              <a:t> Data</a:t>
            </a:r>
          </a:p>
          <a:p>
            <a:pPr lvl="1"/>
            <a:r>
              <a:rPr lang="en-US" sz="2600" dirty="0" err="1" smtClean="0">
                <a:latin typeface="Arial Black" panose="020B0A04020102020204" pitchFamily="34" charset="0"/>
              </a:rPr>
              <a:t>Urlib</a:t>
            </a:r>
            <a:r>
              <a:rPr lang="en-US" sz="2600" dirty="0" smtClean="0">
                <a:latin typeface="Arial Black" panose="020B0A04020102020204" pitchFamily="34" charset="0"/>
              </a:rPr>
              <a:t>, </a:t>
            </a:r>
            <a:r>
              <a:rPr lang="en-US" sz="2600" dirty="0" err="1" smtClean="0">
                <a:latin typeface="Arial Black" panose="020B0A04020102020204" pitchFamily="34" charset="0"/>
              </a:rPr>
              <a:t>BeatifulSoup</a:t>
            </a:r>
            <a:r>
              <a:rPr lang="en-US" sz="2600" dirty="0" smtClean="0">
                <a:latin typeface="Arial Black" panose="020B0A04020102020204" pitchFamily="34" charset="0"/>
              </a:rPr>
              <a:t>, &amp; Pandas</a:t>
            </a:r>
            <a:endParaRPr lang="en-US" sz="2800" dirty="0" smtClean="0">
              <a:latin typeface="Arial Black" panose="020B0A04020102020204" pitchFamily="34" charset="0"/>
            </a:endParaRPr>
          </a:p>
          <a:p>
            <a:r>
              <a:rPr lang="en-US" sz="2800" dirty="0" smtClean="0">
                <a:latin typeface="Arial Black" panose="020B0A04020102020204" pitchFamily="34" charset="0"/>
              </a:rPr>
              <a:t>Resources</a:t>
            </a:r>
            <a:endParaRPr lang="en-US" sz="2800" dirty="0" smtClean="0">
              <a:latin typeface="Arial Black" panose="020B0A04020102020204" pitchFamily="34" charset="0"/>
            </a:endParaRPr>
          </a:p>
          <a:p>
            <a:pPr lvl="1"/>
            <a:r>
              <a:rPr lang="en-US" sz="2600" dirty="0" smtClean="0">
                <a:latin typeface="Arial Black" panose="020B0A04020102020204" pitchFamily="34" charset="0"/>
              </a:rPr>
              <a:t>GitHub</a:t>
            </a:r>
          </a:p>
          <a:p>
            <a:pPr lvl="1"/>
            <a:r>
              <a:rPr lang="en-US" sz="2600" dirty="0" smtClean="0">
                <a:latin typeface="Arial Black" panose="020B0A04020102020204" pitchFamily="34" charset="0"/>
              </a:rPr>
              <a:t>More About @</a:t>
            </a:r>
            <a:r>
              <a:rPr lang="en-US" sz="2600" dirty="0" err="1" smtClean="0">
                <a:latin typeface="Arial Black" panose="020B0A04020102020204" pitchFamily="34" charset="0"/>
              </a:rPr>
              <a:t>PyDataIndy</a:t>
            </a:r>
            <a:r>
              <a:rPr lang="en-US" sz="2600" dirty="0" smtClean="0">
                <a:latin typeface="Arial Black" panose="020B0A04020102020204" pitchFamily="34" charset="0"/>
              </a:rPr>
              <a:t> &amp; Upcoming </a:t>
            </a:r>
            <a:r>
              <a:rPr lang="en-US" sz="2600" dirty="0" smtClean="0">
                <a:latin typeface="Arial Black" panose="020B0A04020102020204" pitchFamily="34" charset="0"/>
              </a:rPr>
              <a:t>Schedule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721069" y="474674"/>
            <a:ext cx="2295525" cy="1190491"/>
            <a:chOff x="8364462" y="4804347"/>
            <a:chExt cx="2295525" cy="1190491"/>
          </a:xfrm>
        </p:grpSpPr>
        <p:pic>
          <p:nvPicPr>
            <p:cNvPr id="6" name="Picture 2" descr="https://raw.githubusercontent.com/donnemartin/dev-setup-resources/master/res/pydat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4462" y="4804347"/>
              <a:ext cx="22955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8964116" y="5625506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Indianapolis</a:t>
              </a:r>
              <a:endParaRPr lang="en-US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Project </a:t>
            </a:r>
            <a:r>
              <a:rPr lang="en-US" sz="4000" dirty="0" err="1" smtClean="0">
                <a:latin typeface="Arial Black" panose="020B0A04020102020204" pitchFamily="34" charset="0"/>
              </a:rPr>
              <a:t>Jupyter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Arial Black" panose="020B0A04020102020204" pitchFamily="34" charset="0"/>
              </a:rPr>
              <a:t>Open Source</a:t>
            </a:r>
          </a:p>
          <a:p>
            <a:r>
              <a:rPr lang="en-US" sz="2200" dirty="0" smtClean="0">
                <a:latin typeface="Arial Black" panose="020B0A04020102020204" pitchFamily="34" charset="0"/>
              </a:rPr>
              <a:t>Derived from </a:t>
            </a:r>
            <a:r>
              <a:rPr lang="en-US" sz="2200" dirty="0" err="1" smtClean="0">
                <a:latin typeface="Arial Black" panose="020B0A04020102020204" pitchFamily="34" charset="0"/>
              </a:rPr>
              <a:t>IPython</a:t>
            </a:r>
            <a:r>
              <a:rPr lang="en-US" sz="2200" dirty="0" smtClean="0">
                <a:latin typeface="Arial Black" panose="020B0A04020102020204" pitchFamily="34" charset="0"/>
              </a:rPr>
              <a:t> Notebook</a:t>
            </a:r>
          </a:p>
          <a:p>
            <a:r>
              <a:rPr lang="en-US" sz="2200" dirty="0" smtClean="0">
                <a:latin typeface="Arial Black" panose="020B0A04020102020204" pitchFamily="34" charset="0"/>
              </a:rPr>
              <a:t>Interactive &amp; Collaborative</a:t>
            </a:r>
          </a:p>
          <a:p>
            <a:r>
              <a:rPr lang="en-US" sz="2200" dirty="0" smtClean="0">
                <a:latin typeface="Arial Black" panose="020B0A04020102020204" pitchFamily="34" charset="0"/>
              </a:rPr>
              <a:t>Documented Record of Analysis</a:t>
            </a:r>
          </a:p>
          <a:p>
            <a:r>
              <a:rPr lang="en-US" sz="2200" dirty="0">
                <a:latin typeface="Arial Black" panose="020B0A04020102020204" pitchFamily="34" charset="0"/>
              </a:rPr>
              <a:t>K</a:t>
            </a:r>
            <a:r>
              <a:rPr lang="en-US" sz="2200" dirty="0" smtClean="0">
                <a:latin typeface="Arial Black" panose="020B0A04020102020204" pitchFamily="34" charset="0"/>
              </a:rPr>
              <a:t>ernels for Python, R, Julia, Ruby, </a:t>
            </a:r>
            <a:r>
              <a:rPr lang="en-US" sz="2200" dirty="0" smtClean="0">
                <a:solidFill>
                  <a:schemeClr val="accent2"/>
                </a:solidFill>
                <a:latin typeface="Arial Black" panose="020B0A04020102020204" pitchFamily="34" charset="0"/>
                <a:hlinkClick r:id="rId2"/>
              </a:rPr>
              <a:t>more...</a:t>
            </a:r>
            <a:endParaRPr lang="en-US" sz="2200" dirty="0" smtClean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r>
              <a:rPr lang="en-US" sz="2200" dirty="0" smtClean="0">
                <a:latin typeface="Arial Black" panose="020B0A04020102020204" pitchFamily="34" charset="0"/>
              </a:rPr>
              <a:t>Types of Cells for </a:t>
            </a:r>
            <a:r>
              <a:rPr lang="en-US" sz="2200" dirty="0" err="1" smtClean="0">
                <a:latin typeface="Arial Black" panose="020B0A04020102020204" pitchFamily="34" charset="0"/>
              </a:rPr>
              <a:t>Jupyter</a:t>
            </a:r>
            <a:r>
              <a:rPr lang="en-US" sz="2200" dirty="0" smtClean="0">
                <a:latin typeface="Arial Black" panose="020B0A04020102020204" pitchFamily="34" charset="0"/>
              </a:rPr>
              <a:t> Notebooks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 Black" panose="020B0A04020102020204" pitchFamily="34" charset="0"/>
              </a:rPr>
              <a:t>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 Black" panose="020B0A04020102020204" pitchFamily="34" charset="0"/>
              </a:rPr>
              <a:t>Markdown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 Black" panose="020B0A04020102020204" pitchFamily="34" charset="0"/>
              </a:rPr>
              <a:t>Raw </a:t>
            </a:r>
            <a:r>
              <a:rPr lang="en-US" dirty="0" err="1" smtClean="0">
                <a:latin typeface="Arial Black" panose="020B0A04020102020204" pitchFamily="34" charset="0"/>
              </a:rPr>
              <a:t>NBConvert</a:t>
            </a:r>
            <a:r>
              <a:rPr lang="en-US" dirty="0" smtClean="0">
                <a:latin typeface="Arial Black" panose="020B0A04020102020204" pitchFamily="34" charset="0"/>
              </a:rPr>
              <a:t> (ex. </a:t>
            </a:r>
            <a:r>
              <a:rPr lang="en-US" dirty="0" err="1" smtClean="0">
                <a:latin typeface="Arial Black" panose="020B0A04020102020204" pitchFamily="34" charset="0"/>
              </a:rPr>
              <a:t>LaTeX</a:t>
            </a:r>
            <a:r>
              <a:rPr lang="en-US" dirty="0" smtClean="0">
                <a:latin typeface="Arial Black" panose="020B0A04020102020204" pitchFamily="34" charset="0"/>
              </a:rPr>
              <a:t>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87" y="10033"/>
            <a:ext cx="3810000" cy="1905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364512" y="1647341"/>
            <a:ext cx="2413416" cy="4755318"/>
            <a:chOff x="8364512" y="1647341"/>
            <a:chExt cx="2413416" cy="4755318"/>
          </a:xfrm>
        </p:grpSpPr>
        <p:sp>
          <p:nvSpPr>
            <p:cNvPr id="8" name="Rounded Rectangle 7"/>
            <p:cNvSpPr/>
            <p:nvPr/>
          </p:nvSpPr>
          <p:spPr>
            <a:xfrm>
              <a:off x="8364512" y="1647341"/>
              <a:ext cx="2413416" cy="47553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9866" y="1886117"/>
              <a:ext cx="1821514" cy="228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Rounded Rectangle 8"/>
            <p:cNvSpPr/>
            <p:nvPr/>
          </p:nvSpPr>
          <p:spPr>
            <a:xfrm>
              <a:off x="8589906" y="4340556"/>
              <a:ext cx="1980141" cy="18395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91162" y="4504169"/>
              <a:ext cx="177762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Fernando Perez</a:t>
              </a:r>
            </a:p>
            <a:p>
              <a:pPr algn="ctr"/>
              <a:r>
                <a:rPr lang="en-US" sz="1400" i="1" dirty="0" smtClean="0"/>
                <a:t>Staff Scientist (PhD)</a:t>
              </a:r>
            </a:p>
            <a:p>
              <a:endParaRPr lang="en-US" sz="1400" dirty="0"/>
            </a:p>
            <a:p>
              <a:pPr algn="ctr"/>
              <a:r>
                <a:rPr lang="en-US" sz="1400" dirty="0" smtClean="0"/>
                <a:t>Berkeley Institute for Data Science</a:t>
              </a:r>
            </a:p>
            <a:p>
              <a:pPr algn="ctr"/>
              <a:r>
                <a:rPr lang="en-US" sz="1400" dirty="0" smtClean="0"/>
                <a:t>(BIDS)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838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Analysis &amp; </a:t>
            </a:r>
            <a:br>
              <a:rPr lang="en-US" sz="4000" dirty="0" smtClean="0">
                <a:latin typeface="Arial Black" panose="020B0A04020102020204" pitchFamily="34" charset="0"/>
              </a:rPr>
            </a:br>
            <a:r>
              <a:rPr lang="en-US" sz="4000" dirty="0" smtClean="0">
                <a:latin typeface="Arial Black" panose="020B0A04020102020204" pitchFamily="34" charset="0"/>
              </a:rPr>
              <a:t>Visualization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87" y="10033"/>
            <a:ext cx="3810000" cy="1905000"/>
          </a:xfrm>
          <a:prstGeom prst="rect">
            <a:avLst/>
          </a:prstGeom>
        </p:spPr>
      </p:pic>
      <p:pic>
        <p:nvPicPr>
          <p:cNvPr id="2056" name="Picture 8" descr="http://static.seattletimes.com/wp-content/uploads/2016/02/Wave-photo-BIG-1020x5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61" y="2180500"/>
            <a:ext cx="6365314" cy="35793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767196" y="1870062"/>
            <a:ext cx="5318812" cy="3046711"/>
            <a:chOff x="782186" y="1735152"/>
            <a:chExt cx="5318812" cy="3046711"/>
          </a:xfrm>
        </p:grpSpPr>
        <p:pic>
          <p:nvPicPr>
            <p:cNvPr id="2054" name="Picture 6" descr="http://www.albanydailystar.com/wp-content/uploads/2016/02/proofing-of-albert-einstein-famous-general-theory-of-relativity-is-a-milestone-for-science.jp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86" y="1735152"/>
              <a:ext cx="5318812" cy="304671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948289" y="3748214"/>
              <a:ext cx="497283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AND THEN I WAS ALL LIKE… </a:t>
              </a:r>
            </a:p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“SPACE IS FABRIC, YO.”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55180" y="5651291"/>
            <a:ext cx="6245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LIGO – Gravitational Waves (Signal Processing)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6"/>
              </a:rPr>
              <a:t>Daily Mail: “…Scientists Detect Gravitational Waves…”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Web Scrape </a:t>
            </a:r>
            <a:br>
              <a:rPr lang="en-US" sz="4000" dirty="0" smtClean="0">
                <a:latin typeface="Arial Black" panose="020B0A04020102020204" pitchFamily="34" charset="0"/>
              </a:rPr>
            </a:br>
            <a:r>
              <a:rPr lang="en-US" sz="4000" dirty="0" err="1" smtClean="0">
                <a:latin typeface="Arial Black" panose="020B0A04020102020204" pitchFamily="34" charset="0"/>
              </a:rPr>
              <a:t>Wunderground</a:t>
            </a:r>
            <a:r>
              <a:rPr lang="en-US" sz="4000" dirty="0" smtClean="0">
                <a:latin typeface="Arial Black" panose="020B0A04020102020204" pitchFamily="34" charset="0"/>
              </a:rPr>
              <a:t> Data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87" y="10033"/>
            <a:ext cx="3810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8431" y="5171609"/>
            <a:ext cx="61173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entury Gothic" panose="020B0502020202020204" pitchFamily="34" charset="0"/>
              </a:rPr>
              <a:t>GitHub </a:t>
            </a:r>
            <a:r>
              <a:rPr lang="en-US" sz="4400" dirty="0" smtClean="0">
                <a:latin typeface="Century Gothic" panose="020B0502020202020204" pitchFamily="34" charset="0"/>
              </a:rPr>
              <a:t>| </a:t>
            </a:r>
            <a:r>
              <a:rPr lang="en-US" sz="4400" dirty="0" err="1" smtClean="0">
                <a:latin typeface="Century Gothic" panose="020B0502020202020204" pitchFamily="34" charset="0"/>
              </a:rPr>
              <a:t>PyData</a:t>
            </a:r>
            <a:r>
              <a:rPr lang="en-US" sz="4400" dirty="0" smtClean="0">
                <a:latin typeface="Century Gothic" panose="020B0502020202020204" pitchFamily="34" charset="0"/>
              </a:rPr>
              <a:t> Indy</a:t>
            </a:r>
            <a:endParaRPr lang="en-US" sz="4400" dirty="0">
              <a:latin typeface="Century Gothic" panose="020B0502020202020204" pitchFamily="34" charset="0"/>
            </a:endParaRPr>
          </a:p>
        </p:txBody>
      </p:sp>
      <p:pic>
        <p:nvPicPr>
          <p:cNvPr id="4100" name="Picture 4" descr="http://icons.wxug.com/logos/PNG/wundergroundLogo_4c_rev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258" y="2194775"/>
            <a:ext cx="460257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1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/>
          <a:lstStyle/>
          <a:p>
            <a:r>
              <a:rPr lang="en-US" sz="4000" dirty="0" smtClean="0">
                <a:latin typeface="Arial Black" panose="020B0A04020102020204" pitchFamily="34" charset="0"/>
              </a:rPr>
              <a:t>Some </a:t>
            </a:r>
            <a:r>
              <a:rPr lang="en-US" sz="4000" dirty="0" smtClean="0">
                <a:latin typeface="Arial Black" panose="020B0A04020102020204" pitchFamily="34" charset="0"/>
              </a:rPr>
              <a:t>Recommends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http://pandas.pydata.org/_static/pydata_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204" y="1831439"/>
            <a:ext cx="1715892" cy="225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akamaicovers.oreilly.com/images/0636920034391/ca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912" y="1833114"/>
            <a:ext cx="1714500" cy="2247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ebastianraschka.com/images/blog/2015/writing-pymle/pymle_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40" y="2199198"/>
            <a:ext cx="2206326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cx.images-amazon.com/images/I/51Cf7c2AlpL._SX379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43" y="3889854"/>
            <a:ext cx="1718512" cy="225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ecx.images-amazon.com/images/I/51FucQEH4zL._SX379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252" y="3889854"/>
            <a:ext cx="1714500" cy="2245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882694" y="11504193"/>
            <a:ext cx="2865129" cy="5137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233825">
            <a:off x="7033386" y="4894197"/>
            <a:ext cx="978408" cy="3333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http://ecx.images-amazon.com/images/I/51h5zRQrwkL._SX379_BO1,204,203,200_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912" y="4223387"/>
            <a:ext cx="1715891" cy="2247322"/>
          </a:xfrm>
          <a:prstGeom prst="rect">
            <a:avLst/>
          </a:prstGeom>
          <a:ln w="28575">
            <a:solidFill>
              <a:srgbClr val="C00000"/>
            </a:solidFill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Science at the Command L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204" y="4222808"/>
            <a:ext cx="1702818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>
          <a:xfrm>
            <a:off x="3971497" y="5036024"/>
            <a:ext cx="3295021" cy="1728944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Python Data Science Handbook</a:t>
            </a:r>
          </a:p>
          <a:p>
            <a:pPr algn="ctr"/>
            <a:r>
              <a:rPr lang="en-US" sz="1500" dirty="0" smtClean="0"/>
              <a:t>Jake </a:t>
            </a:r>
            <a:r>
              <a:rPr lang="en-US" sz="1500" dirty="0" err="1"/>
              <a:t>VanderPlas</a:t>
            </a:r>
            <a:endParaRPr lang="en-US" sz="1500" dirty="0" smtClean="0"/>
          </a:p>
          <a:p>
            <a:pPr algn="ctr"/>
            <a:r>
              <a:rPr lang="en-US" sz="1500" i="1" dirty="0" smtClean="0">
                <a:solidFill>
                  <a:schemeClr val="accent2"/>
                </a:solidFill>
              </a:rPr>
              <a:t>(Due Out June 2016)</a:t>
            </a:r>
            <a:endParaRPr lang="en-US" sz="15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Black" panose="020B0A04020102020204" pitchFamily="34" charset="0"/>
              </a:rPr>
              <a:t>Upcoming Events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Saturday, March 26</a:t>
            </a:r>
            <a:r>
              <a:rPr lang="en-US" baseline="30000" dirty="0" smtClean="0"/>
              <a:t>th</a:t>
            </a:r>
            <a:r>
              <a:rPr lang="en-US" dirty="0" smtClean="0"/>
              <a:t> at 2:00 PM</a:t>
            </a:r>
          </a:p>
          <a:p>
            <a:pPr lvl="1"/>
            <a:r>
              <a:rPr lang="en-US" dirty="0" smtClean="0"/>
              <a:t>Python Saturday 101</a:t>
            </a:r>
          </a:p>
          <a:p>
            <a:pPr lvl="1"/>
            <a:r>
              <a:rPr lang="en-US" dirty="0" smtClean="0"/>
              <a:t>Indianapolis Public Library – College Avenue Branch</a:t>
            </a:r>
          </a:p>
          <a:p>
            <a:r>
              <a:rPr lang="en-US" dirty="0" smtClean="0"/>
              <a:t>Thursday, March 31</a:t>
            </a:r>
            <a:r>
              <a:rPr lang="en-US" baseline="30000" dirty="0" smtClean="0"/>
              <a:t>st</a:t>
            </a:r>
            <a:r>
              <a:rPr lang="en-US" dirty="0" smtClean="0"/>
              <a:t> at 6:30 PM</a:t>
            </a:r>
          </a:p>
          <a:p>
            <a:pPr lvl="1"/>
            <a:r>
              <a:rPr lang="en-US" dirty="0" err="1" smtClean="0"/>
              <a:t>PyData</a:t>
            </a:r>
            <a:r>
              <a:rPr lang="en-US" dirty="0" smtClean="0"/>
              <a:t> Happy Hour (Informal)</a:t>
            </a:r>
          </a:p>
          <a:p>
            <a:pPr lvl="1"/>
            <a:r>
              <a:rPr lang="en-US" dirty="0" smtClean="0"/>
              <a:t>Tomlinson Tap Room, City Market (Downtown)</a:t>
            </a:r>
            <a:endParaRPr lang="en-US" dirty="0" smtClean="0"/>
          </a:p>
          <a:p>
            <a:r>
              <a:rPr lang="en-US" dirty="0" smtClean="0"/>
              <a:t>Saturday, April 23</a:t>
            </a:r>
            <a:r>
              <a:rPr lang="en-US" baseline="30000" dirty="0" smtClean="0"/>
              <a:t>rd</a:t>
            </a:r>
            <a:r>
              <a:rPr lang="en-US" dirty="0" smtClean="0"/>
              <a:t> at 2:00 PM</a:t>
            </a:r>
          </a:p>
          <a:p>
            <a:pPr lvl="1"/>
            <a:r>
              <a:rPr lang="en-US" dirty="0" err="1" smtClean="0"/>
              <a:t>PyData</a:t>
            </a:r>
            <a:r>
              <a:rPr lang="en-US" dirty="0" smtClean="0"/>
              <a:t> </a:t>
            </a:r>
            <a:r>
              <a:rPr lang="en-US" dirty="0"/>
              <a:t>Saturday, </a:t>
            </a:r>
            <a:r>
              <a:rPr lang="en-US" dirty="0" smtClean="0"/>
              <a:t>Data Analysis &amp; Visualization</a:t>
            </a:r>
            <a:endParaRPr lang="en-US" dirty="0"/>
          </a:p>
          <a:p>
            <a:pPr lvl="1"/>
            <a:r>
              <a:rPr lang="en-US" dirty="0"/>
              <a:t>Indianapolis Public Library – </a:t>
            </a:r>
            <a:r>
              <a:rPr lang="en-US" dirty="0" smtClean="0"/>
              <a:t>Spades Park Branch</a:t>
            </a:r>
            <a:endParaRPr lang="en-US" dirty="0" smtClean="0"/>
          </a:p>
          <a:p>
            <a:r>
              <a:rPr lang="en-US" dirty="0" smtClean="0"/>
              <a:t>Saturday, May 14</a:t>
            </a:r>
            <a:r>
              <a:rPr lang="en-US" baseline="30000" dirty="0" smtClean="0"/>
              <a:t>th</a:t>
            </a:r>
            <a:r>
              <a:rPr lang="en-US" dirty="0" smtClean="0"/>
              <a:t> at 2:00 PM</a:t>
            </a:r>
          </a:p>
          <a:p>
            <a:pPr lvl="1"/>
            <a:r>
              <a:rPr lang="en-US" dirty="0" err="1" smtClean="0"/>
              <a:t>PyData</a:t>
            </a:r>
            <a:r>
              <a:rPr lang="en-US" dirty="0" smtClean="0"/>
              <a:t> Saturday</a:t>
            </a:r>
            <a:r>
              <a:rPr lang="en-US" dirty="0"/>
              <a:t>, </a:t>
            </a:r>
            <a:r>
              <a:rPr lang="en-US" dirty="0" smtClean="0"/>
              <a:t>Case Studies for Statistical Models</a:t>
            </a:r>
            <a:endParaRPr lang="en-US" dirty="0"/>
          </a:p>
          <a:p>
            <a:pPr lvl="1"/>
            <a:r>
              <a:rPr lang="en-US" dirty="0"/>
              <a:t>Indianapolis Public Library – Spades Park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93495" y="6136107"/>
            <a:ext cx="8013031" cy="5775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Additional Events May Added : Check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Meetup</a:t>
            </a:r>
            <a:r>
              <a:rPr lang="en-US" i="1" dirty="0" smtClean="0"/>
              <a:t> For Latest Updates.</a:t>
            </a:r>
            <a:endParaRPr lang="en-US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721069" y="474674"/>
            <a:ext cx="2295525" cy="1190491"/>
            <a:chOff x="8364462" y="4804347"/>
            <a:chExt cx="2295525" cy="1190491"/>
          </a:xfrm>
        </p:grpSpPr>
        <p:pic>
          <p:nvPicPr>
            <p:cNvPr id="7" name="Picture 2" descr="https://raw.githubusercontent.com/donnemartin/dev-setup-resources/master/res/pydat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4462" y="4804347"/>
              <a:ext cx="22955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964116" y="5625506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Indianapolis</a:t>
              </a:r>
              <a:endParaRPr lang="en-US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7952881" y="2153649"/>
            <a:ext cx="3068054" cy="33888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Sponsorships &amp; Leadership </a:t>
            </a:r>
            <a:r>
              <a:rPr lang="en-US" b="1" u="sng" dirty="0" smtClean="0"/>
              <a:t>Opportunities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Please see me or email us if you would like to become involved with the </a:t>
            </a:r>
            <a:r>
              <a:rPr lang="en-US" dirty="0" err="1" smtClean="0"/>
              <a:t>PyData</a:t>
            </a:r>
            <a:r>
              <a:rPr lang="en-US" dirty="0" smtClean="0"/>
              <a:t> Indy team.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PyDataIndy@gmail.com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31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9983</TotalTime>
  <Words>314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Century Gothic</vt:lpstr>
      <vt:lpstr>Century Schoolbook</vt:lpstr>
      <vt:lpstr>Courier New</vt:lpstr>
      <vt:lpstr>Wingdings 2</vt:lpstr>
      <vt:lpstr>View</vt:lpstr>
      <vt:lpstr>An Orbit of  Jupyter Notebooks</vt:lpstr>
      <vt:lpstr>A Little About Me.</vt:lpstr>
      <vt:lpstr>Our Focus</vt:lpstr>
      <vt:lpstr>Project Jupyter</vt:lpstr>
      <vt:lpstr>Analysis &amp;  Visualization</vt:lpstr>
      <vt:lpstr>Web Scrape  Wunderground Data</vt:lpstr>
      <vt:lpstr>Some Recommends</vt:lpstr>
      <vt:lpstr>Upcoming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Orbit of  Jupyter Notebooks</dc:title>
  <dc:creator>Brian Smith</dc:creator>
  <cp:lastModifiedBy>Brian Smith</cp:lastModifiedBy>
  <cp:revision>39</cp:revision>
  <dcterms:created xsi:type="dcterms:W3CDTF">2016-02-29T15:18:11Z</dcterms:created>
  <dcterms:modified xsi:type="dcterms:W3CDTF">2016-03-08T13:05:18Z</dcterms:modified>
</cp:coreProperties>
</file>