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75" r:id="rId3"/>
    <p:sldId id="274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92" y="-154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7AA1E-A2A0-4C7A-8E3D-28048FF9D17E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ABAA-23CB-4426-B5DB-8C19FD65B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2FB98-B84B-4E18-BD65-B3F64340BBA2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2F04B-5A75-47C4-AF05-79FEADB4C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0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Documents and Settings\zhangjin.RS120W\桌面\东方日升ppt首页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" y="0"/>
            <a:ext cx="915352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 descr="C:\Documents and Settings\zhangjin.RS120W\桌面\东方日升图标、英标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9124" y="4214824"/>
            <a:ext cx="1514964" cy="52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C:\Documents and Settings\zhangjin.RS120W\桌面\34.jpg"/>
          <p:cNvPicPr>
            <a:picLocks noChangeAspect="1" noChangeArrowheads="1"/>
          </p:cNvPicPr>
          <p:nvPr userDrawn="1"/>
        </p:nvPicPr>
        <p:blipFill>
          <a:blip r:embed="rId4" cstate="print"/>
          <a:srcRect l="552" t="21220" b="18573"/>
          <a:stretch>
            <a:fillRect/>
          </a:stretch>
        </p:blipFill>
        <p:spPr bwMode="auto">
          <a:xfrm>
            <a:off x="-3174" y="5001821"/>
            <a:ext cx="9150349" cy="14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EC8E-33E2-459D-9976-D03C984902B9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079A-372B-4D89-B775-5F9B5F40F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3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EC8E-33E2-459D-9976-D03C984902B9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079A-372B-4D89-B775-5F9B5F40F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zhangjin.RS120W\桌面\东方日升ppt扉页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" y="0"/>
            <a:ext cx="9147175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8" descr="C:\Documents and Settings\zhangjin.RS120W\桌面\东方日升图标、英标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67494"/>
            <a:ext cx="1244582" cy="44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89552"/>
            <a:ext cx="8286808" cy="69523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91634"/>
            <a:ext cx="8286808" cy="3102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EC8E-33E2-459D-9976-D03C984902B9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079A-372B-4D89-B775-5F9B5F40F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EC8E-33E2-459D-9976-D03C984902B9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079A-372B-4D89-B775-5F9B5F40F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EC8E-33E2-459D-9976-D03C984902B9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079A-372B-4D89-B775-5F9B5F40F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EC8E-33E2-459D-9976-D03C984902B9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079A-372B-4D89-B775-5F9B5F40F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EC8E-33E2-459D-9976-D03C984902B9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079A-372B-4D89-B775-5F9B5F40F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EC8E-33E2-459D-9976-D03C984902B9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079A-372B-4D89-B775-5F9B5F40F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EC8E-33E2-459D-9976-D03C984902B9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079A-372B-4D89-B775-5F9B5F40F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EC8E-33E2-459D-9976-D03C984902B9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079A-372B-4D89-B775-5F9B5F40F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EC8E-33E2-459D-9976-D03C984902B9}" type="datetimeFigureOut">
              <a:rPr lang="zh-CN" altLang="en-US" smtClean="0"/>
              <a:pPr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2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079A-372B-4D89-B775-5F9B5F40FE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85801" y="1232292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开发接口设计规范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588224" y="3749311"/>
            <a:ext cx="2555776" cy="478623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报告人：丁建勋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报告日期：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20272" y="228371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--- </a:t>
            </a:r>
            <a:r>
              <a:rPr lang="zh-CN" altLang="en-US" b="1" dirty="0">
                <a:solidFill>
                  <a:schemeClr val="bg1"/>
                </a:solidFill>
              </a:rPr>
              <a:t>开发组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763688" y="70883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A24B1C7-D5DB-4C77-B907-54688CB427CD}"/>
              </a:ext>
            </a:extLst>
          </p:cNvPr>
          <p:cNvSpPr txBox="1"/>
          <p:nvPr/>
        </p:nvSpPr>
        <p:spPr>
          <a:xfrm>
            <a:off x="1619672" y="33950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、请求参数规范：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3FDA512-4A9B-48A2-BE23-67E12990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49969"/>
              </p:ext>
            </p:extLst>
          </p:nvPr>
        </p:nvGraphicFramePr>
        <p:xfrm>
          <a:off x="639352" y="1051362"/>
          <a:ext cx="6596944" cy="3608616"/>
        </p:xfrm>
        <a:graphic>
          <a:graphicData uri="http://schemas.openxmlformats.org/drawingml/2006/table">
            <a:tbl>
              <a:tblPr/>
              <a:tblGrid>
                <a:gridCol w="2308930">
                  <a:extLst>
                    <a:ext uri="{9D8B030D-6E8A-4147-A177-3AD203B41FA5}">
                      <a16:colId xmlns:a16="http://schemas.microsoft.com/office/drawing/2014/main" val="653064467"/>
                    </a:ext>
                  </a:extLst>
                </a:gridCol>
                <a:gridCol w="4288014">
                  <a:extLst>
                    <a:ext uri="{9D8B030D-6E8A-4147-A177-3AD203B41FA5}">
                      <a16:colId xmlns:a16="http://schemas.microsoft.com/office/drawing/2014/main" val="283014318"/>
                    </a:ext>
                  </a:extLst>
                </a:gridCol>
              </a:tblGrid>
              <a:tr h="538949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日志追踪扩展字段</a:t>
                      </a:r>
                    </a:p>
                  </a:txBody>
                  <a:tcPr marL="11430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在请求报文中，添加Http标头用于传递日志追踪扩展字段，便于进行日志记录与双方问题排查：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01109"/>
                  </a:ext>
                </a:extLst>
              </a:tr>
              <a:tr h="2929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</a:rPr>
                        <a:t>ReqId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单次交易唯一id，建议使用UUID，长度不超过50位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400905"/>
                  </a:ext>
                </a:extLst>
              </a:tr>
              <a:tr h="843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</a:rPr>
                        <a:t>ReqFrom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请求方系统编码：根据实际系统进行编码</a:t>
                      </a:r>
                      <a:b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参考：[区域]-[系统]-[识别码]</a:t>
                      </a:r>
                      <a:b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例如：CZ-MES-102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387494"/>
                  </a:ext>
                </a:extLst>
              </a:tr>
              <a:tr h="585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</a:rPr>
                        <a:t>ReqTime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调用段发出的请求时间格式：yyyy-MM-dd hh24:mi:ss如：2017-07-20 08:09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72289"/>
                  </a:ext>
                </a:extLst>
              </a:tr>
              <a:tr h="269475"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参数规范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请求参数规范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21991"/>
                  </a:ext>
                </a:extLst>
              </a:tr>
              <a:tr h="53894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业务字段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如果参数小于</a:t>
                      </a:r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个，建议采用业务字段进行区别，采用驼峰式命名。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512427"/>
                  </a:ext>
                </a:extLst>
              </a:tr>
              <a:tr h="53894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message/requestBoby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如果参数大于</a:t>
                      </a:r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个，则建议通过</a:t>
                      </a:r>
                      <a:r>
                        <a:rPr lang="en-US" altLang="zh-CN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message</a:t>
                      </a:r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字段，或着</a:t>
                      </a:r>
                      <a:r>
                        <a:rPr lang="en-US" altLang="zh-CN" sz="105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requestBody</a:t>
                      </a:r>
                      <a:r>
                        <a:rPr lang="zh-CN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  <a:cs typeface="+mn-cs"/>
                        </a:rPr>
                        <a:t>进行提交。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55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8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763688" y="70883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A24B1C7-D5DB-4C77-B907-54688CB427CD}"/>
              </a:ext>
            </a:extLst>
          </p:cNvPr>
          <p:cNvSpPr txBox="1"/>
          <p:nvPr/>
        </p:nvSpPr>
        <p:spPr>
          <a:xfrm>
            <a:off x="1619672" y="33950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2</a:t>
            </a:r>
            <a:r>
              <a:rPr lang="zh-CN" altLang="en-US" dirty="0">
                <a:sym typeface="Arial" panose="020B0604020202020204" pitchFamily="34" charset="0"/>
              </a:rPr>
              <a:t>、</a:t>
            </a:r>
            <a:r>
              <a:rPr lang="zh-CN" altLang="en-US" dirty="0"/>
              <a:t>响应参数规范：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AB1C3A-AABB-40D6-AA12-E39E46AE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41631"/>
              </p:ext>
            </p:extLst>
          </p:nvPr>
        </p:nvGraphicFramePr>
        <p:xfrm>
          <a:off x="611560" y="1078165"/>
          <a:ext cx="7929300" cy="3077744"/>
        </p:xfrm>
        <a:graphic>
          <a:graphicData uri="http://schemas.openxmlformats.org/drawingml/2006/table">
            <a:tbl>
              <a:tblPr/>
              <a:tblGrid>
                <a:gridCol w="1801224">
                  <a:extLst>
                    <a:ext uri="{9D8B030D-6E8A-4147-A177-3AD203B41FA5}">
                      <a16:colId xmlns:a16="http://schemas.microsoft.com/office/drawing/2014/main" val="2363501561"/>
                    </a:ext>
                  </a:extLst>
                </a:gridCol>
                <a:gridCol w="6128076">
                  <a:extLst>
                    <a:ext uri="{9D8B030D-6E8A-4147-A177-3AD203B41FA5}">
                      <a16:colId xmlns:a16="http://schemas.microsoft.com/office/drawing/2014/main" val="1852890216"/>
                    </a:ext>
                  </a:extLst>
                </a:gridCol>
              </a:tblGrid>
              <a:tr h="540367">
                <a:tc>
                  <a:txBody>
                    <a:bodyPr/>
                    <a:lstStyle/>
                    <a:p>
                      <a:pPr algn="ctr" fontAlgn="b"/>
                      <a:r>
                        <a:rPr 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响应参数规范：</a:t>
                      </a:r>
                    </a:p>
                  </a:txBody>
                  <a:tcPr marL="11747" marR="11747" marT="11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sz="1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对于功能性集成的接口，如创建采购订单接口，应反馈接收请求后的处理结果</a:t>
                      </a:r>
                    </a:p>
                  </a:txBody>
                  <a:tcPr marL="11747" marR="11747" marT="117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17662"/>
                  </a:ext>
                </a:extLst>
              </a:tr>
              <a:tr h="84579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</a:rPr>
                        <a:t>success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等线" panose="02010600030101010101" pitchFamily="2" charset="-122"/>
                      </a:endParaRP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响应代码：</a:t>
                      </a:r>
                      <a:br>
                        <a:rPr 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：表示处理成功</a:t>
                      </a:r>
                      <a:br>
                        <a:rPr 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false</a:t>
                      </a:r>
                      <a:r>
                        <a:rPr 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：表示处理失败</a:t>
                      </a: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28627"/>
                  </a:ext>
                </a:extLst>
              </a:tr>
              <a:tr h="28193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</a:rPr>
                        <a:t>rtn</a:t>
                      </a:r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</a:rPr>
                        <a:t>Code</a:t>
                      </a: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根据实际反馈结果类型编码</a:t>
                      </a: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54110"/>
                  </a:ext>
                </a:extLst>
              </a:tr>
              <a:tr h="281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</a:rPr>
                        <a:t>rtnMsg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等线" panose="02010600030101010101" pitchFamily="2" charset="-122"/>
                      </a:endParaRP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处理失败原因，可以是发生异常的堆栈信息</a:t>
                      </a: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60463"/>
                  </a:ext>
                </a:extLst>
              </a:tr>
              <a:tr h="281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</a:rPr>
                        <a:t>rtnData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等线" panose="02010600030101010101" pitchFamily="2" charset="-122"/>
                      </a:endParaRP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如果返回结果集为对象，则添加在此节点下。</a:t>
                      </a: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97712"/>
                  </a:ext>
                </a:extLst>
              </a:tr>
              <a:tr h="2819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</a:rPr>
                        <a:t>rtnList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等线" panose="02010600030101010101" pitchFamily="2" charset="-122"/>
                      </a:endParaRP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返回列表结果集为列表，则添加在此节点下。</a:t>
                      </a: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33953"/>
                  </a:ext>
                </a:extLst>
              </a:tr>
              <a:tr h="5638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等线" panose="02010600030101010101" pitchFamily="2" charset="-122"/>
                        </a:rPr>
                        <a:t>rtnTotalCount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等线" panose="02010600030101010101" pitchFamily="2" charset="-122"/>
                      </a:endParaRP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返回列表结果集为列表，则该字段为列表总行数，在分页情况下，该列表为记录查询记录总行数。</a:t>
                      </a:r>
                    </a:p>
                  </a:txBody>
                  <a:tcPr marL="11747" marR="11747" marT="117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2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5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298</Words>
  <Application>Microsoft Office PowerPoint</Application>
  <PresentationFormat>全屏显示(16:9)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Book Antiqua</vt:lpstr>
      <vt:lpstr>Calibri</vt:lpstr>
      <vt:lpstr>Office 主题</vt:lpstr>
      <vt:lpstr>开发接口设计规范</vt:lpstr>
      <vt:lpstr>PowerPoint 演示文稿</vt:lpstr>
      <vt:lpstr>PowerPoint 演示文稿</vt:lpstr>
    </vt:vector>
  </TitlesOfParts>
  <Company>中国石油大学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zhangjin</dc:creator>
  <cp:lastModifiedBy>丁建勋</cp:lastModifiedBy>
  <cp:revision>216</cp:revision>
  <dcterms:created xsi:type="dcterms:W3CDTF">2011-12-05T05:21:50Z</dcterms:created>
  <dcterms:modified xsi:type="dcterms:W3CDTF">2020-03-05T07:03:38Z</dcterms:modified>
</cp:coreProperties>
</file>