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4"/>
  </p:sldMasterIdLst>
  <p:notesMasterIdLst>
    <p:notesMasterId r:id="rId27"/>
  </p:notesMasterIdLst>
  <p:handoutMasterIdLst>
    <p:handoutMasterId r:id="rId28"/>
  </p:handoutMasterIdLst>
  <p:sldIdLst>
    <p:sldId id="256" r:id="rId15"/>
    <p:sldId id="258" r:id="rId16"/>
    <p:sldId id="286" r:id="rId17"/>
    <p:sldId id="257" r:id="rId18"/>
    <p:sldId id="292" r:id="rId19"/>
    <p:sldId id="287" r:id="rId20"/>
    <p:sldId id="290" r:id="rId21"/>
    <p:sldId id="291" r:id="rId22"/>
    <p:sldId id="260" r:id="rId23"/>
    <p:sldId id="288" r:id="rId24"/>
    <p:sldId id="289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002136"/>
    <a:srgbClr val="103350"/>
    <a:srgbClr val="0C4360"/>
    <a:srgbClr val="1B6872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handoutMaster" Target="handoutMasters/handout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t>20/12/2018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t>20/12/2018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80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newsassistantwiki" TargetMode="External"/><Relationship Id="rId2" Type="http://schemas.openxmlformats.org/officeDocument/2006/relationships/hyperlink" Target="http://bit.ly/newsassistan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newsassistant.herokuapp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.xml"/><Relationship Id="rId3" Type="http://schemas.openxmlformats.org/officeDocument/2006/relationships/customXml" Target="../../customXml/item7.xml"/><Relationship Id="rId7" Type="http://schemas.openxmlformats.org/officeDocument/2006/relationships/customXml" Target="../../customXml/item9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Relationship Id="rId6" Type="http://schemas.openxmlformats.org/officeDocument/2006/relationships/customXml" Target="../../customXml/item10.xml"/><Relationship Id="rId11" Type="http://schemas.openxmlformats.org/officeDocument/2006/relationships/image" Target="../media/image3.emf"/><Relationship Id="rId5" Type="http://schemas.openxmlformats.org/officeDocument/2006/relationships/customXml" Target="../../customXml/item11.xml"/><Relationship Id="rId10" Type="http://schemas.openxmlformats.org/officeDocument/2006/relationships/image" Target="../media/image2.emf"/><Relationship Id="rId4" Type="http://schemas.openxmlformats.org/officeDocument/2006/relationships/customXml" Target="../../customXml/item5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6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2395" y="1184857"/>
            <a:ext cx="7077456" cy="1867436"/>
          </a:xfrm>
        </p:spPr>
        <p:txBody>
          <a:bodyPr/>
          <a:lstStyle/>
          <a:p>
            <a:pPr algn="ctr"/>
            <a:r>
              <a:rPr lang="en-US" dirty="0" smtClean="0"/>
              <a:t>Chat Based</a:t>
            </a:r>
            <a:br>
              <a:rPr lang="en-US" dirty="0" smtClean="0"/>
            </a:br>
            <a:r>
              <a:rPr lang="en-US" dirty="0" smtClean="0"/>
              <a:t>News </a:t>
            </a:r>
            <a:r>
              <a:rPr lang="en-US" dirty="0"/>
              <a:t>Assistant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2395" y="4467080"/>
            <a:ext cx="7494989" cy="1672195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Chandni Shah, </a:t>
            </a:r>
            <a:r>
              <a:rPr lang="en-US" i="1" dirty="0" err="1"/>
              <a:t>Kinnari</a:t>
            </a:r>
            <a:r>
              <a:rPr lang="en-US" i="1" dirty="0"/>
              <a:t> </a:t>
            </a:r>
            <a:r>
              <a:rPr lang="en-US" i="1" dirty="0" err="1" smtClean="0"/>
              <a:t>Jasoliya</a:t>
            </a:r>
            <a:r>
              <a:rPr lang="en-US" i="1" dirty="0" smtClean="0"/>
              <a:t>, Pradeep </a:t>
            </a:r>
            <a:r>
              <a:rPr lang="en-US" i="1" dirty="0"/>
              <a:t>Prakash, Guannan Zou &amp; Longyuan Chu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GB" dirty="0"/>
              <a:t>Guided by: </a:t>
            </a:r>
            <a:r>
              <a:rPr lang="en-GB" dirty="0" smtClean="0"/>
              <a:t>Professor </a:t>
            </a:r>
            <a:r>
              <a:rPr lang="en-GB" dirty="0"/>
              <a:t>Henry Wong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 txBox="1">
            <a:spLocks/>
          </p:cNvSpPr>
          <p:nvPr/>
        </p:nvSpPr>
        <p:spPr>
          <a:xfrm>
            <a:off x="2452395" y="2599644"/>
            <a:ext cx="7077456" cy="12435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S</a:t>
            </a:r>
            <a:r>
              <a:rPr lang="en-US" sz="3600" dirty="0" smtClean="0">
                <a:solidFill>
                  <a:schemeClr val="bg1"/>
                </a:solidFill>
              </a:rPr>
              <a:t>print 4 Status Presentation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E5B47E-6739-8442-B856-C5648E34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Future Scope</a:t>
            </a:r>
            <a:endParaRPr lang="en-US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11D251B-4916-9D46-92A1-158894A9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A5CBE1A-F2F4-2847-B2D4-3B286AB8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4" y="1825625"/>
            <a:ext cx="1080883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Ability to provide suggestions based on Contextual Awareness of location, time of day, trending stories </a:t>
            </a:r>
            <a:r>
              <a:rPr lang="en-US" sz="2000" dirty="0" smtClean="0"/>
              <a:t>on social media.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Suggest news </a:t>
            </a:r>
            <a:r>
              <a:rPr lang="en-US" sz="2000" dirty="0"/>
              <a:t>based on user </a:t>
            </a:r>
            <a:r>
              <a:rPr lang="en-US" sz="2000" dirty="0" smtClean="0"/>
              <a:t>preferences like topics of interest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Desktop </a:t>
            </a:r>
            <a:r>
              <a:rPr lang="en-US" sz="2000" dirty="0" smtClean="0"/>
              <a:t>notifications – alert user whenever trending </a:t>
            </a:r>
            <a:r>
              <a:rPr lang="en-US" sz="2000" dirty="0"/>
              <a:t>news is found </a:t>
            </a:r>
            <a:r>
              <a:rPr lang="en-US" sz="2000" dirty="0" smtClean="0"/>
              <a:t>from user-preferred categories &amp; topics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Voice Input via speech recognition and </a:t>
            </a:r>
            <a:r>
              <a:rPr lang="en-IN" sz="2000" dirty="0" err="1" smtClean="0"/>
              <a:t>chatbot</a:t>
            </a:r>
            <a:r>
              <a:rPr lang="en-IN" sz="2000" dirty="0" smtClean="0"/>
              <a:t> responses using Text to Speech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179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3672D9-B35B-6C4E-8F7F-C1A948E4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Project Links</a:t>
            </a:r>
            <a:endParaRPr lang="en-US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CCCD201-6D63-D845-A52E-F6C1DCAC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022FB35-155F-0E43-A13A-657E7DFB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25789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Github</a:t>
            </a:r>
            <a:r>
              <a:rPr lang="en-US" dirty="0"/>
              <a:t> code</a:t>
            </a:r>
            <a:r>
              <a:rPr lang="en-US" dirty="0" smtClean="0"/>
              <a:t>: 		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://bit.ly/newsassistant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wiki</a:t>
            </a:r>
            <a:r>
              <a:rPr lang="en-US" dirty="0" smtClean="0"/>
              <a:t>:			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bit.ly/newsassistantwiki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Cloud-hosted app </a:t>
            </a:r>
            <a:r>
              <a:rPr lang="en-US" dirty="0"/>
              <a:t>link</a:t>
            </a:r>
            <a:r>
              <a:rPr lang="en-US" dirty="0" smtClean="0"/>
              <a:t>: 	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://newsassistant.herokuapp.com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364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8862" y="2900965"/>
            <a:ext cx="4316344" cy="124358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Project </a:t>
            </a:r>
            <a:r>
              <a:rPr lang="en-US" u="sng" dirty="0" smtClean="0"/>
              <a:t>Objectives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40942"/>
            <a:ext cx="8300256" cy="87119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</a:t>
            </a:r>
            <a:r>
              <a:rPr lang="en-IN" sz="2000" dirty="0"/>
              <a:t>o design a </a:t>
            </a:r>
            <a:r>
              <a:rPr lang="en-IN" sz="2000" dirty="0" smtClean="0"/>
              <a:t>web application that </a:t>
            </a:r>
            <a:r>
              <a:rPr lang="en-IN" sz="2000" dirty="0"/>
              <a:t>combines functionality </a:t>
            </a:r>
            <a:r>
              <a:rPr lang="en-IN" sz="2000" dirty="0" smtClean="0"/>
              <a:t>of:</a:t>
            </a:r>
            <a:endParaRPr lang="en-IN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43" y="2781837"/>
            <a:ext cx="6281313" cy="3533238"/>
          </a:xfrm>
          <a:prstGeom prst="rect">
            <a:avLst/>
          </a:prstGeom>
        </p:spPr>
      </p:pic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430994" y="1902308"/>
            <a:ext cx="4829041" cy="3532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000" i="1" dirty="0" smtClean="0"/>
              <a:t>Providing News</a:t>
            </a:r>
            <a:r>
              <a:rPr lang="en-IN" sz="2000" dirty="0" smtClean="0"/>
              <a:t> content  aggregated from various sources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Interactivity of communicating with virtual agent via </a:t>
            </a:r>
            <a:r>
              <a:rPr lang="en-IN" sz="2000" i="1" dirty="0" err="1" smtClean="0"/>
              <a:t>Chatbot</a:t>
            </a:r>
            <a:r>
              <a:rPr lang="en-IN" sz="2000" dirty="0" smtClean="0"/>
              <a:t> interface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Components</a:t>
            </a:r>
            <a:endParaRPr lang="en-GB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92649" y="2127521"/>
            <a:ext cx="2736582" cy="103862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2000" dirty="0" smtClean="0"/>
              <a:t>Floating </a:t>
            </a:r>
            <a:r>
              <a:rPr lang="en-IN" sz="2000" dirty="0"/>
              <a:t>Window </a:t>
            </a:r>
            <a:r>
              <a:rPr lang="en-IN" sz="2000" dirty="0" smtClean="0"/>
              <a:t>with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000" dirty="0" err="1" smtClean="0"/>
              <a:t>chatbot</a:t>
            </a:r>
            <a:r>
              <a:rPr lang="en-IN" sz="2000" dirty="0" smtClean="0"/>
              <a:t> </a:t>
            </a:r>
            <a:r>
              <a:rPr lang="en-IN" sz="2000" dirty="0"/>
              <a:t>integration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6" name="Picture 5"/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1366576" y="3654988"/>
            <a:ext cx="1541960" cy="1518530"/>
          </a:xfrm>
          <a:prstGeom prst="rect">
            <a:avLst/>
          </a:prstGeom>
        </p:spPr>
      </p:pic>
      <p:sp>
        <p:nvSpPr>
          <p:cNvPr id="8" name="Freeform 93"/>
          <p:cNvSpPr>
            <a:spLocks/>
          </p:cNvSpPr>
          <p:nvPr>
            <p:custDataLst>
              <p:custData r:id="rId2"/>
              <p:custData r:id="rId3"/>
            </p:custDataLst>
          </p:nvPr>
        </p:nvSpPr>
        <p:spPr bwMode="black">
          <a:xfrm>
            <a:off x="3718069" y="4215207"/>
            <a:ext cx="393156" cy="398089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28"/>
          <p:cNvSpPr>
            <a:spLocks noEditPoints="1"/>
          </p:cNvSpPr>
          <p:nvPr>
            <p:custDataLst>
              <p:custData r:id="rId4"/>
              <p:custData r:id="rId5"/>
            </p:custDataLst>
          </p:nvPr>
        </p:nvSpPr>
        <p:spPr bwMode="black">
          <a:xfrm>
            <a:off x="5121828" y="3867243"/>
            <a:ext cx="1584433" cy="1306275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3"/>
          <p:cNvSpPr>
            <a:spLocks/>
          </p:cNvSpPr>
          <p:nvPr>
            <p:custDataLst>
              <p:custData r:id="rId6"/>
              <p:custData r:id="rId7"/>
            </p:custDataLst>
          </p:nvPr>
        </p:nvSpPr>
        <p:spPr bwMode="black">
          <a:xfrm>
            <a:off x="7712372" y="4215208"/>
            <a:ext cx="393156" cy="398089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 preferRelativeResize="0">
            <a:picLocks/>
          </p:cNvPicPr>
          <p:nvPr>
            <p:custDataLst>
              <p:custData r:id="rId8"/>
            </p:custDataLst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8919553" y="3848502"/>
            <a:ext cx="1237802" cy="1220875"/>
          </a:xfrm>
          <a:prstGeom prst="rect">
            <a:avLst/>
          </a:prstGeom>
        </p:spPr>
      </p:pic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545285" y="2372121"/>
            <a:ext cx="3553061" cy="794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Web based news application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4324882" y="2043747"/>
            <a:ext cx="2778972" cy="1206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IN" sz="2000" dirty="0" smtClean="0"/>
              <a:t>Aggregate news from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000" dirty="0" smtClean="0"/>
              <a:t>different news sites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3922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Sprint </a:t>
            </a:r>
            <a:r>
              <a:rPr lang="en-US" u="sng" dirty="0" smtClean="0"/>
              <a:t>4 Changes</a:t>
            </a:r>
            <a:endParaRPr lang="en-GB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444499" y="1240942"/>
            <a:ext cx="8300256" cy="22878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Improved </a:t>
            </a:r>
            <a:r>
              <a:rPr lang="en-US" sz="20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chatbot</a:t>
            </a:r>
            <a:r>
              <a:rPr lang="en-U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 training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Added category-based and custom topic news search to </a:t>
            </a:r>
            <a:r>
              <a:rPr lang="en-IN" sz="20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chatbot</a:t>
            </a:r>
            <a:endParaRPr lang="en-IN" sz="20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Worked on deploying the web application to </a:t>
            </a:r>
            <a:r>
              <a:rPr lang="en-IN" sz="20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Heroku</a:t>
            </a:r>
            <a:r>
              <a:rPr lang="en-IN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 cloud</a:t>
            </a:r>
            <a:endParaRPr lang="en-IN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CS 692 Sprints </a:t>
            </a:r>
            <a:r>
              <a:rPr lang="en-US" u="sng" dirty="0"/>
              <a:t>Overview</a:t>
            </a:r>
            <a:endParaRPr lang="en-GB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Arrow: Notched Right 4">
            <a:extLst>
              <a:ext uri="{FF2B5EF4-FFF2-40B4-BE49-F238E27FC236}">
                <a16:creationId xmlns="" xmlns:a16="http://schemas.microsoft.com/office/drawing/2014/main" id="{20BFDE4B-A236-FF46-A932-7E42CC15F4F9}"/>
              </a:ext>
            </a:extLst>
          </p:cNvPr>
          <p:cNvSpPr/>
          <p:nvPr/>
        </p:nvSpPr>
        <p:spPr>
          <a:xfrm>
            <a:off x="984814" y="1940307"/>
            <a:ext cx="1631066" cy="1069111"/>
          </a:xfrm>
          <a:prstGeom prst="notchedRightArrow">
            <a:avLst/>
          </a:prstGeom>
          <a:solidFill>
            <a:srgbClr val="63B7C6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SPRINT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Arrow: Notched Right 4">
            <a:extLst>
              <a:ext uri="{FF2B5EF4-FFF2-40B4-BE49-F238E27FC236}">
                <a16:creationId xmlns="" xmlns:a16="http://schemas.microsoft.com/office/drawing/2014/main" id="{5D5319C8-CE54-C547-9A91-98A68342F220}"/>
              </a:ext>
            </a:extLst>
          </p:cNvPr>
          <p:cNvSpPr/>
          <p:nvPr/>
        </p:nvSpPr>
        <p:spPr>
          <a:xfrm>
            <a:off x="1069533" y="4199300"/>
            <a:ext cx="1631066" cy="1069111"/>
          </a:xfrm>
          <a:prstGeom prst="notchedRightArrow">
            <a:avLst/>
          </a:prstGeom>
          <a:solidFill>
            <a:srgbClr val="63B7C6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SPRINT 2</a:t>
            </a:r>
          </a:p>
        </p:txBody>
      </p:sp>
      <p:sp>
        <p:nvSpPr>
          <p:cNvPr id="10" name="Rectangle: Rounded Corners 5">
            <a:extLst>
              <a:ext uri="{FF2B5EF4-FFF2-40B4-BE49-F238E27FC236}">
                <a16:creationId xmlns="" xmlns:a16="http://schemas.microsoft.com/office/drawing/2014/main" id="{D52DFB5B-64AB-564D-85BC-E9361A854A96}"/>
              </a:ext>
            </a:extLst>
          </p:cNvPr>
          <p:cNvSpPr/>
          <p:nvPr/>
        </p:nvSpPr>
        <p:spPr>
          <a:xfrm>
            <a:off x="3582364" y="1750962"/>
            <a:ext cx="7162800" cy="1447800"/>
          </a:xfrm>
          <a:prstGeom prst="roundRect">
            <a:avLst/>
          </a:prstGeom>
          <a:solidFill>
            <a:srgbClr val="63B7C6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Static news articles displayed from the database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Redesigned basic UI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Designed database 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9">
            <a:extLst>
              <a:ext uri="{FF2B5EF4-FFF2-40B4-BE49-F238E27FC236}">
                <a16:creationId xmlns="" xmlns:a16="http://schemas.microsoft.com/office/drawing/2014/main" id="{4F73BB3D-759C-A54F-A808-4E4B3C8F8068}"/>
              </a:ext>
            </a:extLst>
          </p:cNvPr>
          <p:cNvSpPr/>
          <p:nvPr/>
        </p:nvSpPr>
        <p:spPr>
          <a:xfrm>
            <a:off x="3582364" y="3933755"/>
            <a:ext cx="7162800" cy="1600200"/>
          </a:xfrm>
          <a:prstGeom prst="roundRect">
            <a:avLst/>
          </a:prstGeom>
          <a:solidFill>
            <a:srgbClr val="63B7C6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User registration implemented with database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RSS feed gathered from different websites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Worked on improvising UI pages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4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CS </a:t>
            </a:r>
            <a:r>
              <a:rPr lang="en-US" u="sng" dirty="0" smtClean="0"/>
              <a:t>692 Sprints </a:t>
            </a:r>
            <a:r>
              <a:rPr lang="en-US" u="sng" dirty="0"/>
              <a:t>Overview</a:t>
            </a:r>
            <a:endParaRPr lang="en-GB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Arrow: Notched Right 4">
            <a:extLst>
              <a:ext uri="{FF2B5EF4-FFF2-40B4-BE49-F238E27FC236}">
                <a16:creationId xmlns="" xmlns:a16="http://schemas.microsoft.com/office/drawing/2014/main" id="{20BFDE4B-A236-FF46-A932-7E42CC15F4F9}"/>
              </a:ext>
            </a:extLst>
          </p:cNvPr>
          <p:cNvSpPr/>
          <p:nvPr/>
        </p:nvSpPr>
        <p:spPr>
          <a:xfrm>
            <a:off x="984814" y="1940307"/>
            <a:ext cx="1631066" cy="1069111"/>
          </a:xfrm>
          <a:prstGeom prst="notchedRightArrow">
            <a:avLst/>
          </a:prstGeom>
          <a:solidFill>
            <a:srgbClr val="63B7C6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SPRINT 3</a:t>
            </a:r>
          </a:p>
        </p:txBody>
      </p:sp>
      <p:sp>
        <p:nvSpPr>
          <p:cNvPr id="9" name="Arrow: Notched Right 4">
            <a:extLst>
              <a:ext uri="{FF2B5EF4-FFF2-40B4-BE49-F238E27FC236}">
                <a16:creationId xmlns="" xmlns:a16="http://schemas.microsoft.com/office/drawing/2014/main" id="{5D5319C8-CE54-C547-9A91-98A68342F220}"/>
              </a:ext>
            </a:extLst>
          </p:cNvPr>
          <p:cNvSpPr/>
          <p:nvPr/>
        </p:nvSpPr>
        <p:spPr>
          <a:xfrm>
            <a:off x="1069533" y="4199300"/>
            <a:ext cx="1631066" cy="1069111"/>
          </a:xfrm>
          <a:prstGeom prst="notchedRightArrow">
            <a:avLst/>
          </a:prstGeom>
          <a:solidFill>
            <a:srgbClr val="63B7C6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SPRINT 4</a:t>
            </a:r>
          </a:p>
        </p:txBody>
      </p:sp>
      <p:sp>
        <p:nvSpPr>
          <p:cNvPr id="10" name="Rectangle: Rounded Corners 5">
            <a:extLst>
              <a:ext uri="{FF2B5EF4-FFF2-40B4-BE49-F238E27FC236}">
                <a16:creationId xmlns="" xmlns:a16="http://schemas.microsoft.com/office/drawing/2014/main" id="{D52DFB5B-64AB-564D-85BC-E9361A854A96}"/>
              </a:ext>
            </a:extLst>
          </p:cNvPr>
          <p:cNvSpPr/>
          <p:nvPr/>
        </p:nvSpPr>
        <p:spPr>
          <a:xfrm>
            <a:off x="3582364" y="1750962"/>
            <a:ext cx="7162800" cy="1447800"/>
          </a:xfrm>
          <a:prstGeom prst="roundRect">
            <a:avLst/>
          </a:prstGeom>
          <a:solidFill>
            <a:srgbClr val="63B7C6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Dynamic news feed using </a:t>
            </a:r>
            <a:r>
              <a:rPr lang="en-US" sz="2000" dirty="0" err="1">
                <a:solidFill>
                  <a:schemeClr val="tx1"/>
                </a:solidFill>
              </a:rPr>
              <a:t>NewsAPI.org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Improved UI pages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Integrated chatbot UI with frontend pages</a:t>
            </a:r>
          </a:p>
        </p:txBody>
      </p:sp>
      <p:sp>
        <p:nvSpPr>
          <p:cNvPr id="11" name="Rectangle: Rounded Corners 9">
            <a:extLst>
              <a:ext uri="{FF2B5EF4-FFF2-40B4-BE49-F238E27FC236}">
                <a16:creationId xmlns="" xmlns:a16="http://schemas.microsoft.com/office/drawing/2014/main" id="{4F73BB3D-759C-A54F-A808-4E4B3C8F8068}"/>
              </a:ext>
            </a:extLst>
          </p:cNvPr>
          <p:cNvSpPr/>
          <p:nvPr/>
        </p:nvSpPr>
        <p:spPr>
          <a:xfrm>
            <a:off x="3582364" y="3933755"/>
            <a:ext cx="7162800" cy="1600200"/>
          </a:xfrm>
          <a:prstGeom prst="roundRect">
            <a:avLst/>
          </a:prstGeom>
          <a:solidFill>
            <a:srgbClr val="63B7C6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Deploying WebApp on Heroku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Worked on Chatbot training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Tried to deploy chatbot backend on cloud</a:t>
            </a:r>
          </a:p>
        </p:txBody>
      </p:sp>
    </p:spTree>
    <p:extLst>
      <p:ext uri="{BB962C8B-B14F-4D97-AF65-F5344CB8AC3E}">
        <p14:creationId xmlns:p14="http://schemas.microsoft.com/office/powerpoint/2010/main" val="49496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B1E122-FF35-0C44-93D8-032F393C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CS 692 Changes</a:t>
            </a:r>
            <a:endParaRPr lang="en-US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3810077-36C1-4D42-95AE-6D86C607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27" y="1608138"/>
            <a:ext cx="2625748" cy="4931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59" y="1608138"/>
            <a:ext cx="2604080" cy="49707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8286" y="1143242"/>
            <a:ext cx="1506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spc="-7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CS 691</a:t>
            </a:r>
            <a:endParaRPr lang="en-US" sz="2000" b="1" spc="-7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44884" y="1143242"/>
            <a:ext cx="1506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spc="-7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CS 692</a:t>
            </a:r>
            <a:endParaRPr lang="en-US" sz="2000" b="1" spc="-7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reeform 99"/>
          <p:cNvSpPr>
            <a:spLocks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5381471" y="3736066"/>
            <a:ext cx="737892" cy="675898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B1E122-FF35-0C44-93D8-032F393C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Architectural changes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3810077-36C1-4D42-95AE-6D86C607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34096" y="1751527"/>
            <a:ext cx="10637949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u="sng" dirty="0">
                <a:solidFill>
                  <a:schemeClr val="bg1"/>
                </a:solidFill>
                <a:cs typeface="Arial" panose="020B0604020202020204" pitchFamily="34" charset="0"/>
              </a:rPr>
              <a:t>Business Logic Framework</a:t>
            </a:r>
            <a:r>
              <a:rPr lang="en-IN" sz="2000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cs typeface="Arial" panose="020B0604020202020204" pitchFamily="34" charset="0"/>
              </a:rPr>
              <a:t>From Django(Python) to </a:t>
            </a:r>
            <a:r>
              <a:rPr lang="en-IN" sz="2000" dirty="0" err="1">
                <a:solidFill>
                  <a:schemeClr val="bg1"/>
                </a:solidFill>
                <a:cs typeface="Arial" panose="020B0604020202020204" pitchFamily="34" charset="0"/>
              </a:rPr>
              <a:t>Laravel</a:t>
            </a:r>
            <a:r>
              <a:rPr lang="en-IN" sz="2000" dirty="0">
                <a:solidFill>
                  <a:schemeClr val="bg1"/>
                </a:solidFill>
                <a:cs typeface="Arial" panose="020B0604020202020204" pitchFamily="34" charset="0"/>
              </a:rPr>
              <a:t>(PHP) – Due to difficulties in working with Django template and routing UI pages</a:t>
            </a:r>
          </a:p>
          <a:p>
            <a:pPr>
              <a:lnSpc>
                <a:spcPct val="150000"/>
              </a:lnSpc>
            </a:pPr>
            <a:r>
              <a:rPr lang="en-IN" sz="2000" u="sng" dirty="0" err="1">
                <a:solidFill>
                  <a:schemeClr val="bg1"/>
                </a:solidFill>
                <a:cs typeface="Arial" panose="020B0604020202020204" pitchFamily="34" charset="0"/>
              </a:rPr>
              <a:t>Chatbot</a:t>
            </a:r>
            <a:r>
              <a:rPr lang="en-IN" sz="2000" u="sng" dirty="0">
                <a:solidFill>
                  <a:schemeClr val="bg1"/>
                </a:solidFill>
                <a:cs typeface="Arial" panose="020B0604020202020204" pitchFamily="34" charset="0"/>
              </a:rPr>
              <a:t> Framework Logic</a:t>
            </a:r>
            <a:r>
              <a:rPr lang="en-IN" sz="2000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cs typeface="Arial" panose="020B0604020202020204" pitchFamily="34" charset="0"/>
              </a:rPr>
              <a:t>From Chatterbot to Rasa – for more robust machine learning training and custom response templating</a:t>
            </a:r>
          </a:p>
          <a:p>
            <a:pPr>
              <a:lnSpc>
                <a:spcPct val="150000"/>
              </a:lnSpc>
            </a:pPr>
            <a:r>
              <a:rPr lang="en-IN" sz="2000" u="sng" dirty="0">
                <a:solidFill>
                  <a:schemeClr val="bg1"/>
                </a:solidFill>
                <a:cs typeface="Arial" panose="020B0604020202020204" pitchFamily="34" charset="0"/>
              </a:rPr>
              <a:t>Database</a:t>
            </a:r>
            <a:r>
              <a:rPr lang="en-IN" sz="2000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cs typeface="Arial" panose="020B0604020202020204" pitchFamily="34" charset="0"/>
              </a:rPr>
              <a:t>From PostgreSQL to MySQL – for better compatibility with </a:t>
            </a:r>
            <a:r>
              <a:rPr lang="en-IN" sz="2000" dirty="0" err="1">
                <a:solidFill>
                  <a:schemeClr val="bg1"/>
                </a:solidFill>
                <a:cs typeface="Arial" panose="020B0604020202020204" pitchFamily="34" charset="0"/>
              </a:rPr>
              <a:t>Laravel</a:t>
            </a:r>
            <a:endParaRPr lang="en-U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Technical </a:t>
            </a:r>
            <a:r>
              <a:rPr lang="en-GB" u="sng" dirty="0" smtClean="0"/>
              <a:t>Details</a:t>
            </a:r>
            <a:endParaRPr lang="en-GB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720" y="1208696"/>
            <a:ext cx="4289546" cy="5261551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/>
              <a:t>Front End</a:t>
            </a:r>
            <a:r>
              <a:rPr lang="en-US" sz="2000" dirty="0"/>
              <a:t>:</a:t>
            </a:r>
          </a:p>
          <a:p>
            <a:pPr lvl="1"/>
            <a:r>
              <a:rPr lang="en-GB" sz="1800" dirty="0" smtClean="0"/>
              <a:t>HTML, CSS &amp; </a:t>
            </a:r>
            <a:r>
              <a:rPr lang="en-GB" sz="1800" dirty="0" err="1" smtClean="0"/>
              <a:t>Javascript</a:t>
            </a:r>
            <a:endParaRPr lang="en-GB" sz="1800" dirty="0"/>
          </a:p>
          <a:p>
            <a:pPr marL="0" indent="0">
              <a:buNone/>
            </a:pPr>
            <a:r>
              <a:rPr lang="en-GB" sz="2000" u="sng" dirty="0" smtClean="0"/>
              <a:t>Business Logic</a:t>
            </a:r>
            <a:r>
              <a:rPr lang="en-GB" sz="2000" dirty="0" smtClean="0"/>
              <a:t>:</a:t>
            </a:r>
          </a:p>
          <a:p>
            <a:pPr marL="457200" lvl="1" indent="0">
              <a:buNone/>
            </a:pPr>
            <a:r>
              <a:rPr lang="en-GB" sz="1800" dirty="0" err="1" smtClean="0"/>
              <a:t>Chatbot</a:t>
            </a:r>
            <a:r>
              <a:rPr lang="en-GB" sz="1800" dirty="0" smtClean="0"/>
              <a:t>:</a:t>
            </a:r>
            <a:endParaRPr lang="en-GB" sz="1800" dirty="0"/>
          </a:p>
          <a:p>
            <a:pPr lvl="2"/>
            <a:r>
              <a:rPr lang="en-GB" sz="1600" dirty="0"/>
              <a:t>RASA </a:t>
            </a:r>
            <a:r>
              <a:rPr lang="en-GB" sz="1600" dirty="0" smtClean="0"/>
              <a:t>NLU &amp; </a:t>
            </a:r>
            <a:r>
              <a:rPr lang="en-GB" sz="1600" dirty="0"/>
              <a:t>RASA </a:t>
            </a:r>
            <a:r>
              <a:rPr lang="en-GB" sz="1600" dirty="0" smtClean="0"/>
              <a:t>Core</a:t>
            </a:r>
            <a:endParaRPr lang="en-GB" sz="1600" dirty="0"/>
          </a:p>
          <a:p>
            <a:pPr marL="457200" lvl="1" indent="0">
              <a:buNone/>
            </a:pPr>
            <a:r>
              <a:rPr lang="en-GB" sz="1800" dirty="0"/>
              <a:t>Machine </a:t>
            </a:r>
            <a:r>
              <a:rPr lang="en-GB" sz="1800" dirty="0" smtClean="0"/>
              <a:t>Learning</a:t>
            </a:r>
            <a:r>
              <a:rPr lang="en-GB" sz="1800" dirty="0"/>
              <a:t>:</a:t>
            </a:r>
          </a:p>
          <a:p>
            <a:pPr lvl="2"/>
            <a:r>
              <a:rPr lang="en-GB" sz="1600" dirty="0" err="1"/>
              <a:t>Keras</a:t>
            </a:r>
            <a:endParaRPr lang="en-GB" sz="1600" dirty="0"/>
          </a:p>
          <a:p>
            <a:pPr lvl="2"/>
            <a:r>
              <a:rPr lang="en-GB" sz="1600" dirty="0" err="1" smtClean="0"/>
              <a:t>Tensorflow</a:t>
            </a:r>
            <a:endParaRPr lang="en-GB" sz="1600" dirty="0"/>
          </a:p>
          <a:p>
            <a:pPr marL="457200" lvl="1" indent="0">
              <a:buNone/>
            </a:pPr>
            <a:r>
              <a:rPr lang="en-GB" sz="1800" dirty="0" smtClean="0"/>
              <a:t>News:</a:t>
            </a:r>
          </a:p>
          <a:p>
            <a:pPr lvl="2"/>
            <a:r>
              <a:rPr lang="en-GB" sz="1600" dirty="0" smtClean="0"/>
              <a:t>NewsAPI.org</a:t>
            </a:r>
            <a:endParaRPr lang="en-GB" sz="1600" dirty="0"/>
          </a:p>
          <a:p>
            <a:pPr marL="0" indent="0">
              <a:buNone/>
            </a:pPr>
            <a:r>
              <a:rPr lang="en-GB" sz="2000" u="sng" dirty="0"/>
              <a:t>Back End</a:t>
            </a:r>
            <a:r>
              <a:rPr lang="en-GB" sz="2000" dirty="0"/>
              <a:t>:</a:t>
            </a:r>
          </a:p>
          <a:p>
            <a:pPr lvl="1"/>
            <a:r>
              <a:rPr lang="en-GB" sz="1800" dirty="0" err="1"/>
              <a:t>Laravel</a:t>
            </a:r>
            <a:r>
              <a:rPr lang="en-GB" sz="1800" dirty="0"/>
              <a:t> </a:t>
            </a:r>
            <a:r>
              <a:rPr lang="en-GB" sz="1800" dirty="0" smtClean="0"/>
              <a:t>Framework</a:t>
            </a:r>
          </a:p>
          <a:p>
            <a:pPr lvl="1"/>
            <a:r>
              <a:rPr lang="en-GB" sz="1800" dirty="0" smtClean="0"/>
              <a:t>MySQL database</a:t>
            </a:r>
            <a:endParaRPr lang="en-GB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152E199-DC3B-D347-9F22-A14E65A0AB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183" y="1203022"/>
            <a:ext cx="99060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360D412-F5C1-5D46-BE42-1CBFBB86B1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211" y="1247309"/>
            <a:ext cx="990600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6C15E2E-4473-4042-AC94-2CB94CFD1A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582" y="2237908"/>
            <a:ext cx="787400" cy="1102360"/>
          </a:xfrm>
          <a:prstGeom prst="rect">
            <a:avLst/>
          </a:prstGeom>
        </p:spPr>
      </p:pic>
      <p:pic>
        <p:nvPicPr>
          <p:cNvPr id="9" name="Picture 4" descr="Image result for rasa core png image">
            <a:extLst>
              <a:ext uri="{FF2B5EF4-FFF2-40B4-BE49-F238E27FC236}">
                <a16:creationId xmlns="" xmlns:a16="http://schemas.microsoft.com/office/drawing/2014/main" id="{31D09CAC-4F79-614F-B401-05A5D7247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483" y="3882704"/>
            <a:ext cx="4343399" cy="230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4" id="{4EEF56C3-EEFC-48A7-8548-6C1D4240D170}" vid="{CAB35229-5F5E-4461-A564-673784692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1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1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4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5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9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91F042FE-604C-43EE-A3D6-14E275FBDF1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BD82F0B-CCF9-4E89-9652-4708F8F26DD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EB2515A-E9B0-49CD-B99D-0B6E3308833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B121AFB-E015-4E96-A31E-6F20414A806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C622F8-50D2-4D8D-961D-892B54D8BC7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F53D5A2-1C13-4609-A575-018E4B12F76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8CEEC1F-3BC7-435E-BC94-A3206ABF9C8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26617C1-3A00-4B64-855E-189A8C0A1CD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0B057A5-56BC-4F21-B0E8-03327674831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8992231-163D-4428-A2B8-DA1FE0274129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9.xml><?xml version="1.0" encoding="utf-8"?>
<ds:datastoreItem xmlns:ds="http://schemas.openxmlformats.org/officeDocument/2006/customXml" ds:itemID="{DF7957FA-FA1F-4091-91BA-2FA758FDB55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TF66687569 (1)</Template>
  <TotalTime>0</TotalTime>
  <Words>345</Words>
  <Application>Microsoft Office PowerPoint</Application>
  <PresentationFormat>Widescreen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Tahoma</vt:lpstr>
      <vt:lpstr>Trade Gothic LT Pro</vt:lpstr>
      <vt:lpstr>Trebuchet MS</vt:lpstr>
      <vt:lpstr>Wingdings</vt:lpstr>
      <vt:lpstr>Office Theme</vt:lpstr>
      <vt:lpstr>Chat Based News Assistant</vt:lpstr>
      <vt:lpstr>Project Objectives</vt:lpstr>
      <vt:lpstr>Components</vt:lpstr>
      <vt:lpstr>Sprint 4 Changes</vt:lpstr>
      <vt:lpstr>CS 692 Sprints Overview</vt:lpstr>
      <vt:lpstr>CS 692 Sprints Overview</vt:lpstr>
      <vt:lpstr>CS 692 Changes</vt:lpstr>
      <vt:lpstr>Architectural changes</vt:lpstr>
      <vt:lpstr>Technical Details</vt:lpstr>
      <vt:lpstr>Future Scope</vt:lpstr>
      <vt:lpstr>Project Links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2018-12-18T05:25:55Z</dcterms:created>
  <dcterms:modified xsi:type="dcterms:W3CDTF">2018-12-21T02:24:22Z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Tfs.IsStoryboard">
    <vt:bool>true</vt:bool>
  </property>
</Properties>
</file>