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8" r:id="rId2"/>
    <p:sldId id="260" r:id="rId3"/>
    <p:sldId id="259" r:id="rId4"/>
    <p:sldId id="262" r:id="rId5"/>
    <p:sldId id="263" r:id="rId6"/>
    <p:sldId id="268"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119" autoAdjust="0"/>
  </p:normalViewPr>
  <p:slideViewPr>
    <p:cSldViewPr>
      <p:cViewPr varScale="1">
        <p:scale>
          <a:sx n="98" d="100"/>
          <a:sy n="98" d="100"/>
        </p:scale>
        <p:origin x="20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11/5/22</a:t>
            </a:fld>
            <a:endParaRPr lang="en-US" dirty="0"/>
          </a:p>
        </p:txBody>
      </p:sp>
      <p:sp>
        <p:nvSpPr>
          <p:cNvPr id="5" name="Footer Placeholder 4"/>
          <p:cNvSpPr>
            <a:spLocks noGrp="1"/>
          </p:cNvSpPr>
          <p:nvPr>
            <p:ph type="ftr" sz="quarter" idx="11"/>
          </p:nvPr>
        </p:nvSpPr>
        <p:spPr>
          <a:xfrm>
            <a:off x="1443490" y="329308"/>
            <a:ext cx="3719283" cy="309201"/>
          </a:xfrm>
        </p:spPr>
        <p:txBody>
          <a:bodyPr/>
          <a:lstStyle/>
          <a:p>
            <a:endParaRPr lang="en-US" dirty="0"/>
          </a:p>
        </p:txBody>
      </p:sp>
      <p:sp>
        <p:nvSpPr>
          <p:cNvPr id="6" name="Slide Number Placeholder 5"/>
          <p:cNvSpPr>
            <a:spLocks noGrp="1"/>
          </p:cNvSpPr>
          <p:nvPr>
            <p:ph type="sldNum" sz="quarter" idx="12"/>
          </p:nvPr>
        </p:nvSpPr>
        <p:spPr>
          <a:xfrm>
            <a:off x="477760" y="798973"/>
            <a:ext cx="802005" cy="503578"/>
          </a:xfrm>
        </p:spPr>
        <p:txBody>
          <a:bodyPr/>
          <a:lstStyle/>
          <a:p>
            <a:fld id="{1918C386-7518-43EF-A489-01125262A5D9}" type="slidenum">
              <a:rPr lang="en-US" smtClean="0"/>
              <a:pPr/>
              <a:t>‹#›</a:t>
            </a:fld>
            <a:endParaRPr lang="en-US"/>
          </a:p>
        </p:txBody>
      </p:sp>
    </p:spTree>
    <p:extLst>
      <p:ext uri="{BB962C8B-B14F-4D97-AF65-F5344CB8AC3E}">
        <p14:creationId xmlns:p14="http://schemas.microsoft.com/office/powerpoint/2010/main" val="303386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18C386-7518-43EF-A489-01125262A5D9}" type="slidenum">
              <a:rPr lang="en-US" smtClean="0"/>
              <a:pPr/>
              <a:t>‹#›</a:t>
            </a:fld>
            <a:endParaRPr lang="en-US"/>
          </a:p>
        </p:txBody>
      </p:sp>
    </p:spTree>
    <p:extLst>
      <p:ext uri="{BB962C8B-B14F-4D97-AF65-F5344CB8AC3E}">
        <p14:creationId xmlns:p14="http://schemas.microsoft.com/office/powerpoint/2010/main" val="253438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18C386-7518-43EF-A489-01125262A5D9}" type="slidenum">
              <a:rPr lang="en-US" smtClean="0"/>
              <a:pPr/>
              <a:t>‹#›</a:t>
            </a:fld>
            <a:endParaRPr lang="en-US"/>
          </a:p>
        </p:txBody>
      </p:sp>
    </p:spTree>
    <p:extLst>
      <p:ext uri="{BB962C8B-B14F-4D97-AF65-F5344CB8AC3E}">
        <p14:creationId xmlns:p14="http://schemas.microsoft.com/office/powerpoint/2010/main" val="618211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8"/>
        <p:cNvGrpSpPr/>
        <p:nvPr/>
      </p:nvGrpSpPr>
      <p:grpSpPr>
        <a:xfrm>
          <a:off x="0" y="0"/>
          <a:ext cx="0" cy="0"/>
          <a:chOff x="0" y="0"/>
          <a:chExt cx="0" cy="0"/>
        </a:xfrm>
      </p:grpSpPr>
      <p:sp>
        <p:nvSpPr>
          <p:cNvPr id="220" name="Google Shape;220;p4"/>
          <p:cNvSpPr txBox="1">
            <a:spLocks noGrp="1"/>
          </p:cNvSpPr>
          <p:nvPr>
            <p:ph type="body" idx="1"/>
          </p:nvPr>
        </p:nvSpPr>
        <p:spPr>
          <a:xfrm>
            <a:off x="1669850" y="2476000"/>
            <a:ext cx="5804400" cy="36556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pPr lvl="0"/>
            <a:r>
              <a:rPr lang="en-US"/>
              <a:t>Click to edit Master text styles</a:t>
            </a:r>
          </a:p>
        </p:txBody>
      </p:sp>
      <p:sp>
        <p:nvSpPr>
          <p:cNvPr id="221" name="Google Shape;221;p4"/>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18C386-7518-43EF-A489-01125262A5D9}" type="slidenum">
              <a:rPr lang="en-US" smtClean="0"/>
              <a:pPr/>
              <a:t>‹#›</a:t>
            </a:fld>
            <a:endParaRPr lang="en-US"/>
          </a:p>
        </p:txBody>
      </p:sp>
    </p:spTree>
    <p:extLst>
      <p:ext uri="{BB962C8B-B14F-4D97-AF65-F5344CB8AC3E}">
        <p14:creationId xmlns:p14="http://schemas.microsoft.com/office/powerpoint/2010/main" val="2709155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3"/>
        <p:cNvGrpSpPr/>
        <p:nvPr/>
      </p:nvGrpSpPr>
      <p:grpSpPr>
        <a:xfrm>
          <a:off x="0" y="0"/>
          <a:ext cx="0" cy="0"/>
          <a:chOff x="0" y="0"/>
          <a:chExt cx="0" cy="0"/>
        </a:xfrm>
      </p:grpSpPr>
      <p:sp>
        <p:nvSpPr>
          <p:cNvPr id="225" name="Google Shape;225;p5"/>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18C386-7518-43EF-A489-01125262A5D9}" type="slidenum">
              <a:rPr lang="en-US" smtClean="0"/>
              <a:pPr/>
              <a:t>‹#›</a:t>
            </a:fld>
            <a:endParaRPr lang="en-US"/>
          </a:p>
        </p:txBody>
      </p:sp>
      <p:sp>
        <p:nvSpPr>
          <p:cNvPr id="328" name="Google Shape;328;p5"/>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r>
              <a:rPr lang="en-US"/>
              <a:t>Click to edit Master title style</a:t>
            </a:r>
            <a:endParaRPr/>
          </a:p>
        </p:txBody>
      </p:sp>
      <p:sp>
        <p:nvSpPr>
          <p:cNvPr id="329" name="Google Shape;329;p5"/>
          <p:cNvSpPr txBox="1">
            <a:spLocks noGrp="1"/>
          </p:cNvSpPr>
          <p:nvPr>
            <p:ph type="body" idx="1"/>
          </p:nvPr>
        </p:nvSpPr>
        <p:spPr>
          <a:xfrm>
            <a:off x="739680" y="1536704"/>
            <a:ext cx="7686000" cy="41312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2781829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3"/>
        <p:cNvGrpSpPr/>
        <p:nvPr/>
      </p:nvGrpSpPr>
      <p:grpSpPr>
        <a:xfrm>
          <a:off x="0" y="0"/>
          <a:ext cx="0" cy="0"/>
          <a:chOff x="0" y="0"/>
          <a:chExt cx="0" cy="0"/>
        </a:xfrm>
      </p:grpSpPr>
      <p:sp>
        <p:nvSpPr>
          <p:cNvPr id="547" name="Google Shape;547;p8"/>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48" name="Google Shape;548;p8"/>
          <p:cNvSpPr txBox="1">
            <a:spLocks noGrp="1"/>
          </p:cNvSpPr>
          <p:nvPr>
            <p:ph type="body" idx="1"/>
          </p:nvPr>
        </p:nvSpPr>
        <p:spPr>
          <a:xfrm>
            <a:off x="739675" y="1647831"/>
            <a:ext cx="2477400" cy="3757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549" name="Google Shape;549;p8"/>
          <p:cNvSpPr txBox="1">
            <a:spLocks noGrp="1"/>
          </p:cNvSpPr>
          <p:nvPr>
            <p:ph type="body" idx="2"/>
          </p:nvPr>
        </p:nvSpPr>
        <p:spPr>
          <a:xfrm>
            <a:off x="3344038" y="1647831"/>
            <a:ext cx="2477400" cy="3757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550" name="Google Shape;550;p8"/>
          <p:cNvSpPr txBox="1">
            <a:spLocks noGrp="1"/>
          </p:cNvSpPr>
          <p:nvPr>
            <p:ph type="body" idx="3"/>
          </p:nvPr>
        </p:nvSpPr>
        <p:spPr>
          <a:xfrm>
            <a:off x="5948402" y="1647831"/>
            <a:ext cx="2477400" cy="3757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551" name="Google Shape;551;p8"/>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18C386-7518-43EF-A489-01125262A5D9}" type="slidenum">
              <a:rPr lang="en-US" smtClean="0"/>
              <a:pPr/>
              <a:t>‹#›</a:t>
            </a:fld>
            <a:endParaRPr lang="en-US"/>
          </a:p>
        </p:txBody>
      </p:sp>
    </p:spTree>
    <p:extLst>
      <p:ext uri="{BB962C8B-B14F-4D97-AF65-F5344CB8AC3E}">
        <p14:creationId xmlns:p14="http://schemas.microsoft.com/office/powerpoint/2010/main" val="44788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18C386-7518-43EF-A489-01125262A5D9}" type="slidenum">
              <a:rPr lang="en-US" smtClean="0"/>
              <a:pPr/>
              <a:t>‹#›</a:t>
            </a:fld>
            <a:endParaRPr lang="en-US"/>
          </a:p>
        </p:txBody>
      </p:sp>
    </p:spTree>
    <p:extLst>
      <p:ext uri="{BB962C8B-B14F-4D97-AF65-F5344CB8AC3E}">
        <p14:creationId xmlns:p14="http://schemas.microsoft.com/office/powerpoint/2010/main" val="76464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18C386-7518-43EF-A489-01125262A5D9}" type="slidenum">
              <a:rPr lang="en-US" smtClean="0"/>
              <a:pPr/>
              <a:t>‹#›</a:t>
            </a:fld>
            <a:endParaRPr lang="en-US"/>
          </a:p>
        </p:txBody>
      </p:sp>
    </p:spTree>
    <p:extLst>
      <p:ext uri="{BB962C8B-B14F-4D97-AF65-F5344CB8AC3E}">
        <p14:creationId xmlns:p14="http://schemas.microsoft.com/office/powerpoint/2010/main" val="295154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18C386-7518-43EF-A489-01125262A5D9}" type="slidenum">
              <a:rPr lang="en-US" smtClean="0"/>
              <a:pPr/>
              <a:t>‹#›</a:t>
            </a:fld>
            <a:endParaRPr lang="en-US"/>
          </a:p>
        </p:txBody>
      </p:sp>
    </p:spTree>
    <p:extLst>
      <p:ext uri="{BB962C8B-B14F-4D97-AF65-F5344CB8AC3E}">
        <p14:creationId xmlns:p14="http://schemas.microsoft.com/office/powerpoint/2010/main" val="200515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18C386-7518-43EF-A489-01125262A5D9}" type="slidenum">
              <a:rPr lang="en-US" smtClean="0"/>
              <a:pPr/>
              <a:t>‹#›</a:t>
            </a:fld>
            <a:endParaRPr lang="en-US"/>
          </a:p>
        </p:txBody>
      </p:sp>
    </p:spTree>
    <p:extLst>
      <p:ext uri="{BB962C8B-B14F-4D97-AF65-F5344CB8AC3E}">
        <p14:creationId xmlns:p14="http://schemas.microsoft.com/office/powerpoint/2010/main" val="224721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18C386-7518-43EF-A489-01125262A5D9}" type="slidenum">
              <a:rPr lang="en-US" smtClean="0"/>
              <a:pPr/>
              <a:t>‹#›</a:t>
            </a:fld>
            <a:endParaRPr lang="en-US"/>
          </a:p>
        </p:txBody>
      </p:sp>
    </p:spTree>
    <p:extLst>
      <p:ext uri="{BB962C8B-B14F-4D97-AF65-F5344CB8AC3E}">
        <p14:creationId xmlns:p14="http://schemas.microsoft.com/office/powerpoint/2010/main" val="193225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18C386-7518-43EF-A489-01125262A5D9}" type="slidenum">
              <a:rPr lang="en-US" smtClean="0"/>
              <a:pPr/>
              <a:t>‹#›</a:t>
            </a:fld>
            <a:endParaRPr lang="en-US"/>
          </a:p>
        </p:txBody>
      </p:sp>
    </p:spTree>
    <p:extLst>
      <p:ext uri="{BB962C8B-B14F-4D97-AF65-F5344CB8AC3E}">
        <p14:creationId xmlns:p14="http://schemas.microsoft.com/office/powerpoint/2010/main" val="56441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18C386-7518-43EF-A489-01125262A5D9}" type="slidenum">
              <a:rPr lang="en-US" smtClean="0"/>
              <a:pPr/>
              <a:t>‹#›</a:t>
            </a:fld>
            <a:endParaRPr lang="en-US"/>
          </a:p>
        </p:txBody>
      </p:sp>
    </p:spTree>
    <p:extLst>
      <p:ext uri="{BB962C8B-B14F-4D97-AF65-F5344CB8AC3E}">
        <p14:creationId xmlns:p14="http://schemas.microsoft.com/office/powerpoint/2010/main" val="59911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48A87A34-81AB-432B-8DAE-1953F412C126}" type="datetimeFigureOut">
              <a:rPr lang="en-US" smtClean="0"/>
              <a:pPr/>
              <a:t>11/5/22</a:t>
            </a:fld>
            <a:endParaRPr lang="en-US" dirty="0"/>
          </a:p>
        </p:txBody>
      </p:sp>
      <p:sp>
        <p:nvSpPr>
          <p:cNvPr id="6" name="Footer Placeholder 5"/>
          <p:cNvSpPr>
            <a:spLocks noGrp="1"/>
          </p:cNvSpPr>
          <p:nvPr>
            <p:ph type="ftr" sz="quarter" idx="11"/>
          </p:nvPr>
        </p:nvSpPr>
        <p:spPr>
          <a:xfrm>
            <a:off x="1437530" y="318641"/>
            <a:ext cx="3082083" cy="320931"/>
          </a:xfrm>
        </p:spPr>
        <p:txBody>
          <a:bodyPr/>
          <a:lstStyle/>
          <a:p>
            <a:endParaRPr lang="en-US" dirty="0"/>
          </a:p>
        </p:txBody>
      </p:sp>
      <p:sp>
        <p:nvSpPr>
          <p:cNvPr id="7" name="Slide Number Placeholder 6"/>
          <p:cNvSpPr>
            <a:spLocks noGrp="1"/>
          </p:cNvSpPr>
          <p:nvPr>
            <p:ph type="sldNum" sz="quarter" idx="12"/>
          </p:nvPr>
        </p:nvSpPr>
        <p:spPr/>
        <p:txBody>
          <a:bodyPr/>
          <a:lstStyle/>
          <a:p>
            <a:fld id="{1918C386-7518-43EF-A489-01125262A5D9}" type="slidenum">
              <a:rPr lang="en-US" smtClean="0"/>
              <a:pPr/>
              <a:t>‹#›</a:t>
            </a:fld>
            <a:endParaRPr lang="en-US"/>
          </a:p>
        </p:txBody>
      </p:sp>
    </p:spTree>
    <p:extLst>
      <p:ext uri="{BB962C8B-B14F-4D97-AF65-F5344CB8AC3E}">
        <p14:creationId xmlns:p14="http://schemas.microsoft.com/office/powerpoint/2010/main" val="259443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6">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11/5/22</a:t>
            </a:fld>
            <a:endParaRPr lang="en-US" dirty="0"/>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1918C386-7518-43EF-A489-01125262A5D9}" type="slidenum">
              <a:rPr lang="en-US" smtClean="0"/>
              <a:pPr/>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020912"/>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Lst>
  <p:transition>
    <p:fade thruBlk="1"/>
  </p:transition>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ink.springer.com/chapter/10.1007/978-3-030-02131-3_52"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bstract/document/8546944" TargetMode="External"/><Relationship Id="rId2" Type="http://schemas.openxmlformats.org/officeDocument/2006/relationships/hyperlink" Target="https://link.springer.com/chapter/10.1007/978-3-030-02131-3_52" TargetMode="External"/><Relationship Id="rId1" Type="http://schemas.openxmlformats.org/officeDocument/2006/relationships/slideLayout" Target="../slideLayouts/slideLayout13.xml"/><Relationship Id="rId5" Type="http://schemas.openxmlformats.org/officeDocument/2006/relationships/hyperlink" Target="https://www.sciencedirect.com/science/article/abs/pii/S0378437119317546" TargetMode="External"/><Relationship Id="rId4" Type="http://schemas.openxmlformats.org/officeDocument/2006/relationships/hyperlink" Target="https://iopscience.iop.org/article/10.1088/1757-899X/1099/1/0120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4300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09548" y="3276600"/>
            <a:ext cx="4634452" cy="3581400"/>
          </a:xfrm>
        </p:spPr>
        <p:txBody>
          <a:bodyPr/>
          <a:lstStyle/>
          <a:p>
            <a:pPr algn="l">
              <a:buNone/>
            </a:pPr>
            <a:r>
              <a:rPr lang="en-US" sz="2000" b="1" u="sng" dirty="0">
                <a:latin typeface="+mj-lt"/>
              </a:rPr>
              <a:t>TEAM MEMBERS:</a:t>
            </a:r>
          </a:p>
          <a:p>
            <a:pPr algn="l">
              <a:buFont typeface="Wingdings" pitchFamily="2" charset="2"/>
              <a:buChar char="Ø"/>
            </a:pPr>
            <a:r>
              <a:rPr lang="en-US" sz="2000" dirty="0" err="1">
                <a:latin typeface="+mj-lt"/>
              </a:rPr>
              <a:t>Chandan</a:t>
            </a:r>
            <a:r>
              <a:rPr lang="en-US" sz="2000" dirty="0">
                <a:latin typeface="+mj-lt"/>
              </a:rPr>
              <a:t> Kumar Roy.</a:t>
            </a:r>
          </a:p>
          <a:p>
            <a:pPr algn="l">
              <a:buFont typeface="Wingdings" pitchFamily="2" charset="2"/>
              <a:buChar char="Ø"/>
            </a:pPr>
            <a:r>
              <a:rPr lang="en-US" sz="2000" dirty="0">
                <a:latin typeface="+mj-lt"/>
              </a:rPr>
              <a:t>Prabal </a:t>
            </a:r>
            <a:r>
              <a:rPr lang="en-US" sz="2000" dirty="0" err="1">
                <a:latin typeface="+mj-lt"/>
              </a:rPr>
              <a:t>Dhar</a:t>
            </a:r>
            <a:r>
              <a:rPr lang="en-US" sz="2000" dirty="0">
                <a:latin typeface="+mj-lt"/>
              </a:rPr>
              <a:t>.</a:t>
            </a:r>
          </a:p>
          <a:p>
            <a:pPr algn="l">
              <a:buFont typeface="Wingdings" pitchFamily="2" charset="2"/>
              <a:buChar char="Ø"/>
            </a:pPr>
            <a:r>
              <a:rPr lang="en-US" sz="2000" dirty="0" err="1">
                <a:latin typeface="+mj-lt"/>
              </a:rPr>
              <a:t>Sajjad</a:t>
            </a:r>
            <a:r>
              <a:rPr lang="en-US" sz="2000" dirty="0">
                <a:latin typeface="+mj-lt"/>
              </a:rPr>
              <a:t> Ali </a:t>
            </a:r>
            <a:r>
              <a:rPr lang="en-US" sz="2000" dirty="0" err="1">
                <a:latin typeface="+mj-lt"/>
              </a:rPr>
              <a:t>Dhuniya</a:t>
            </a:r>
            <a:r>
              <a:rPr lang="en-US" sz="2000" dirty="0">
                <a:latin typeface="+mj-lt"/>
              </a:rPr>
              <a:t>.</a:t>
            </a:r>
          </a:p>
          <a:p>
            <a:pPr algn="l">
              <a:buFont typeface="Wingdings" pitchFamily="2" charset="2"/>
              <a:buChar char="Ø"/>
            </a:pPr>
            <a:r>
              <a:rPr lang="en-US" sz="2000" dirty="0">
                <a:latin typeface="+mj-lt"/>
              </a:rPr>
              <a:t>Amen </a:t>
            </a:r>
            <a:r>
              <a:rPr lang="en-US" sz="2000" dirty="0" err="1">
                <a:latin typeface="+mj-lt"/>
              </a:rPr>
              <a:t>Habtamu</a:t>
            </a:r>
            <a:r>
              <a:rPr lang="en-US" sz="2000" dirty="0">
                <a:latin typeface="+mj-lt"/>
              </a:rPr>
              <a:t> </a:t>
            </a:r>
            <a:r>
              <a:rPr lang="en-US" sz="2000" dirty="0" err="1">
                <a:latin typeface="+mj-lt"/>
              </a:rPr>
              <a:t>Asfaw</a:t>
            </a:r>
            <a:r>
              <a:rPr lang="en-US" sz="2000" dirty="0">
                <a:latin typeface="+mj-lt"/>
              </a:rPr>
              <a:t>.</a:t>
            </a:r>
          </a:p>
          <a:p>
            <a:pPr algn="l">
              <a:buFont typeface="Wingdings" pitchFamily="2" charset="2"/>
              <a:buChar char="Ø"/>
            </a:pPr>
            <a:r>
              <a:rPr lang="en-US" sz="2000" dirty="0" err="1">
                <a:latin typeface="+mj-lt"/>
              </a:rPr>
              <a:t>Yogendra</a:t>
            </a:r>
            <a:r>
              <a:rPr lang="en-US" sz="2000" dirty="0">
                <a:latin typeface="+mj-lt"/>
              </a:rPr>
              <a:t> Naidu.</a:t>
            </a:r>
          </a:p>
        </p:txBody>
      </p:sp>
      <p:sp>
        <p:nvSpPr>
          <p:cNvPr id="4" name="Title 3"/>
          <p:cNvSpPr>
            <a:spLocks noGrp="1"/>
          </p:cNvSpPr>
          <p:nvPr>
            <p:ph type="ctrTitle" idx="4294967295"/>
          </p:nvPr>
        </p:nvSpPr>
        <p:spPr>
          <a:xfrm>
            <a:off x="0" y="381000"/>
            <a:ext cx="9144000" cy="1676400"/>
          </a:xfrm>
          <a:noFill/>
          <a:ln>
            <a:noFill/>
          </a:ln>
        </p:spPr>
        <p:style>
          <a:lnRef idx="0">
            <a:scrgbClr r="0" g="0" b="0"/>
          </a:lnRef>
          <a:fillRef idx="0">
            <a:scrgbClr r="0" g="0" b="0"/>
          </a:fillRef>
          <a:effectRef idx="0">
            <a:scrgbClr r="0" g="0" b="0"/>
          </a:effectRef>
          <a:fontRef idx="minor">
            <a:schemeClr val="accent1"/>
          </a:fontRef>
        </p:style>
        <p:txBody>
          <a:bodyPr anchor="ctr" anchorCtr="1">
            <a:noAutofit/>
          </a:bodyPr>
          <a:lstStyle/>
          <a:p>
            <a:pPr algn="ctr"/>
            <a:r>
              <a:rPr lang="en-US" sz="4000" b="1" u="sng" dirty="0">
                <a:effectLst>
                  <a:outerShdw blurRad="50800" dist="50800" dir="5400000" algn="ctr" rotWithShape="0">
                    <a:srgbClr val="000000">
                      <a:alpha val="77000"/>
                    </a:srgbClr>
                  </a:outerShdw>
                  <a:reflection endPos="3000" dist="50800" dir="5400000" sy="-100000" algn="bl" rotWithShape="0"/>
                </a:effectLst>
                <a:cs typeface="Aharoni" pitchFamily="2" charset="-79"/>
              </a:rPr>
              <a:t>FAKE NEWS DETECTION USING MACHINE LEARNING.</a:t>
            </a:r>
            <a:br>
              <a:rPr lang="en-US" sz="4400" b="1" u="sng" dirty="0">
                <a:effectLst>
                  <a:outerShdw blurRad="50800" dist="50800" dir="5400000" algn="ctr" rotWithShape="0">
                    <a:srgbClr val="000000">
                      <a:alpha val="77000"/>
                    </a:srgbClr>
                  </a:outerShdw>
                  <a:reflection endPos="3000" dist="50800" dir="5400000" sy="-100000" algn="bl" rotWithShape="0"/>
                </a:effectLst>
                <a:cs typeface="Aharoni" pitchFamily="2" charset="-79"/>
              </a:rPr>
            </a:br>
            <a:endParaRPr lang="en-US" sz="4400" b="1" u="sng" dirty="0">
              <a:effectLst>
                <a:outerShdw blurRad="50800" dist="50800" dir="5400000" algn="ctr" rotWithShape="0">
                  <a:srgbClr val="000000">
                    <a:alpha val="77000"/>
                  </a:srgbClr>
                </a:outerShdw>
                <a:reflection endPos="3000" dist="50800" dir="5400000" sy="-100000" algn="bl" rotWithShape="0"/>
              </a:effectLst>
              <a:cs typeface="Aharoni" pitchFamily="2" charset="-79"/>
            </a:endParaRPr>
          </a:p>
        </p:txBody>
      </p:sp>
      <p:cxnSp>
        <p:nvCxnSpPr>
          <p:cNvPr id="6" name="Straight Arrow Connector 5"/>
          <p:cNvCxnSpPr/>
          <p:nvPr/>
        </p:nvCxnSpPr>
        <p:spPr>
          <a:xfrm>
            <a:off x="838200" y="1828800"/>
            <a:ext cx="7239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0" y="0"/>
            <a:ext cx="9144000" cy="6858000"/>
          </a:xfrm>
        </p:spPr>
        <p:txBody>
          <a:bodyPr anchor="ctr"/>
          <a:lstStyle/>
          <a:p>
            <a:pPr>
              <a:buNone/>
            </a:pPr>
            <a:r>
              <a:rPr lang="en-US" sz="9600" dirty="0">
                <a:latin typeface="+mn-lt"/>
                <a:cs typeface="Vijaya"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304800"/>
            <a:ext cx="6251303" cy="1049235"/>
          </a:xfrm>
        </p:spPr>
        <p:txBody>
          <a:bodyPr anchor="ctr"/>
          <a:lstStyle/>
          <a:p>
            <a:pPr marL="457200" indent="-457200" algn="just">
              <a:buFont typeface="Wingdings" panose="05000000000000000000" pitchFamily="2" charset="2"/>
              <a:buChar char="v"/>
            </a:pPr>
            <a:r>
              <a:rPr lang="en-IN" b="1" dirty="0"/>
              <a:t>outline</a:t>
            </a:r>
            <a:endParaRPr lang="en-IN" sz="3600" b="1" dirty="0"/>
          </a:p>
        </p:txBody>
      </p:sp>
      <p:sp>
        <p:nvSpPr>
          <p:cNvPr id="6" name="Text Placeholder 5"/>
          <p:cNvSpPr>
            <a:spLocks noGrp="1"/>
          </p:cNvSpPr>
          <p:nvPr>
            <p:ph idx="1"/>
          </p:nvPr>
        </p:nvSpPr>
        <p:spPr>
          <a:xfrm>
            <a:off x="990600" y="2133600"/>
            <a:ext cx="6251303" cy="3470667"/>
          </a:xfrm>
        </p:spPr>
        <p:txBody>
          <a:bodyPr>
            <a:noAutofit/>
          </a:bodyPr>
          <a:lstStyle/>
          <a:p>
            <a:pPr>
              <a:lnSpc>
                <a:spcPct val="200000"/>
              </a:lnSpc>
              <a:buFont typeface="Wingdings" panose="05000000000000000000" pitchFamily="2" charset="2"/>
              <a:buChar char="q"/>
            </a:pPr>
            <a:r>
              <a:rPr lang="en-US" sz="2800" dirty="0">
                <a:latin typeface="Arial Black" panose="020B0A04020102020204" pitchFamily="34" charset="0"/>
                <a:cs typeface="Aharoni" pitchFamily="2" charset="-79"/>
              </a:rPr>
              <a:t>Introduction.</a:t>
            </a:r>
          </a:p>
          <a:p>
            <a:pPr>
              <a:lnSpc>
                <a:spcPct val="200000"/>
              </a:lnSpc>
              <a:buFont typeface="Wingdings" panose="05000000000000000000" pitchFamily="2" charset="2"/>
              <a:buChar char="q"/>
            </a:pPr>
            <a:r>
              <a:rPr lang="en-IN" sz="2800" dirty="0">
                <a:latin typeface="Arial Black" panose="020B0A04020102020204" pitchFamily="34" charset="0"/>
              </a:rPr>
              <a:t>Literature review.</a:t>
            </a:r>
          </a:p>
          <a:p>
            <a:pPr>
              <a:lnSpc>
                <a:spcPct val="200000"/>
              </a:lnSpc>
              <a:buFont typeface="Wingdings" panose="05000000000000000000" pitchFamily="2" charset="2"/>
              <a:buChar char="q"/>
            </a:pPr>
            <a:r>
              <a:rPr lang="en-IN" sz="2800" b="1" dirty="0">
                <a:latin typeface="Arial Black" panose="020B0A04020102020204" pitchFamily="34" charset="0"/>
              </a:rPr>
              <a:t>Objectives.</a:t>
            </a:r>
          </a:p>
          <a:p>
            <a:pPr>
              <a:lnSpc>
                <a:spcPct val="200000"/>
              </a:lnSpc>
              <a:buFont typeface="Wingdings" panose="05000000000000000000" pitchFamily="2" charset="2"/>
              <a:buChar char="q"/>
            </a:pPr>
            <a:r>
              <a:rPr lang="en-IN" sz="2800" b="1" dirty="0">
                <a:latin typeface="Arial Black" panose="020B0A04020102020204" pitchFamily="34" charset="0"/>
              </a:rPr>
              <a:t>Problem statement</a:t>
            </a:r>
            <a:r>
              <a:rPr lang="en-IN" sz="2800" dirty="0">
                <a:latin typeface="Arial Black" panose="020B0A04020102020204" pitchFamily="34" charset="0"/>
              </a:rPr>
              <a:t>.</a:t>
            </a:r>
          </a:p>
        </p:txBody>
      </p:sp>
      <p:cxnSp>
        <p:nvCxnSpPr>
          <p:cNvPr id="12" name="Straight Arrow Connector 11"/>
          <p:cNvCxnSpPr/>
          <p:nvPr/>
        </p:nvCxnSpPr>
        <p:spPr>
          <a:xfrm>
            <a:off x="838200" y="1524000"/>
            <a:ext cx="7239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6800" y="228600"/>
            <a:ext cx="6251303" cy="1049235"/>
          </a:xfrm>
        </p:spPr>
        <p:txBody>
          <a:bodyPr/>
          <a:lstStyle/>
          <a:p>
            <a:pPr algn="l">
              <a:lnSpc>
                <a:spcPct val="150000"/>
              </a:lnSpc>
              <a:buFont typeface="Wingdings" pitchFamily="2" charset="2"/>
              <a:buChar char="v"/>
            </a:pPr>
            <a:r>
              <a:rPr lang="en-US" dirty="0">
                <a:cs typeface="Aharoni" pitchFamily="2" charset="-79"/>
              </a:rPr>
              <a:t>INTRODUCTION</a:t>
            </a:r>
            <a:r>
              <a:rPr lang="en-US" sz="3600" dirty="0">
                <a:cs typeface="Aharoni" pitchFamily="2" charset="-79"/>
              </a:rPr>
              <a:t>.</a:t>
            </a:r>
          </a:p>
        </p:txBody>
      </p:sp>
      <p:sp>
        <p:nvSpPr>
          <p:cNvPr id="7" name="Text Placeholder 6"/>
          <p:cNvSpPr>
            <a:spLocks noGrp="1"/>
          </p:cNvSpPr>
          <p:nvPr>
            <p:ph idx="1"/>
          </p:nvPr>
        </p:nvSpPr>
        <p:spPr>
          <a:xfrm>
            <a:off x="762000" y="2015733"/>
            <a:ext cx="7619999" cy="3927867"/>
          </a:xfrm>
        </p:spPr>
        <p:txBody>
          <a:bodyPr>
            <a:noAutofit/>
          </a:bodyPr>
          <a:lstStyle/>
          <a:p>
            <a:pPr>
              <a:lnSpc>
                <a:spcPct val="150000"/>
              </a:lnSpc>
            </a:pPr>
            <a:r>
              <a:rPr lang="en-US" sz="1400" dirty="0"/>
              <a:t>Fake news on social media and other forms of media is common and a major source of concern. There has been a rapid increase in the spread of fake news in the last decade.</a:t>
            </a:r>
          </a:p>
          <a:p>
            <a:pPr>
              <a:lnSpc>
                <a:spcPct val="150000"/>
              </a:lnSpc>
            </a:pPr>
            <a:r>
              <a:rPr lang="en-US" sz="1400" dirty="0"/>
              <a:t>Fake News contains false and unverifiable information. This cause to continue a lie about a specific information in a country or in world that cost to some services for a country, destroying lives in some countries, such as the Arab Spring.</a:t>
            </a:r>
          </a:p>
          <a:p>
            <a:pPr>
              <a:lnSpc>
                <a:spcPct val="150000"/>
              </a:lnSpc>
            </a:pPr>
            <a:r>
              <a:rPr lang="en-US" sz="1400" dirty="0"/>
              <a:t>Fake news can also affect a country's economy and business. At times resulting in  market crashes.</a:t>
            </a:r>
          </a:p>
          <a:p>
            <a:pPr>
              <a:lnSpc>
                <a:spcPct val="150000"/>
              </a:lnSpc>
            </a:pPr>
            <a:r>
              <a:rPr lang="en-US" sz="1400" dirty="0"/>
              <a:t> 62 percent of adults get news on social media in 2016, while in 2012; only 49 percent reported seeing news on social media</a:t>
            </a:r>
          </a:p>
        </p:txBody>
      </p:sp>
      <p:cxnSp>
        <p:nvCxnSpPr>
          <p:cNvPr id="4" name="Straight Arrow Connector 3"/>
          <p:cNvCxnSpPr/>
          <p:nvPr/>
        </p:nvCxnSpPr>
        <p:spPr>
          <a:xfrm>
            <a:off x="914400" y="1371600"/>
            <a:ext cx="7239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28000">
              <a:schemeClr val="bg1">
                <a:tint val="94000"/>
                <a:satMod val="80000"/>
                <a:lumMod val="106000"/>
              </a:schemeClr>
            </a:gs>
            <a:gs pos="82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04800" y="0"/>
            <a:ext cx="7686000" cy="1143200"/>
          </a:xfrm>
        </p:spPr>
        <p:txBody>
          <a:bodyPr>
            <a:noAutofit/>
          </a:bodyPr>
          <a:lstStyle/>
          <a:p>
            <a:pPr algn="l">
              <a:buFont typeface="Wingdings" pitchFamily="2" charset="2"/>
              <a:buChar char="v"/>
            </a:pPr>
            <a:r>
              <a:rPr lang="en-IN" dirty="0">
                <a:solidFill>
                  <a:schemeClr val="accent1">
                    <a:lumMod val="75000"/>
                  </a:schemeClr>
                </a:solidFill>
                <a:cs typeface="Aharoni" pitchFamily="2" charset="-79"/>
              </a:rPr>
              <a:t> LITERATURE REVIEW.</a:t>
            </a:r>
            <a:br>
              <a:rPr lang="en-IN" dirty="0">
                <a:solidFill>
                  <a:schemeClr val="accent1">
                    <a:lumMod val="75000"/>
                  </a:schemeClr>
                </a:solidFill>
                <a:cs typeface="Aharoni" pitchFamily="2" charset="-79"/>
              </a:rPr>
            </a:br>
            <a:endParaRPr lang="en-US" dirty="0">
              <a:solidFill>
                <a:schemeClr val="accent1">
                  <a:lumMod val="75000"/>
                </a:schemeClr>
              </a:solidFill>
              <a:cs typeface="Aharoni" pitchFamily="2" charset="-79"/>
            </a:endParaRPr>
          </a:p>
        </p:txBody>
      </p:sp>
      <p:graphicFrame>
        <p:nvGraphicFramePr>
          <p:cNvPr id="4" name="Table 3"/>
          <p:cNvGraphicFramePr>
            <a:graphicFrameLocks noGrp="1"/>
          </p:cNvGraphicFramePr>
          <p:nvPr>
            <p:extLst>
              <p:ext uri="{D42A27DB-BD31-4B8C-83A1-F6EECF244321}">
                <p14:modId xmlns:p14="http://schemas.microsoft.com/office/powerpoint/2010/main" val="1434133198"/>
              </p:ext>
            </p:extLst>
          </p:nvPr>
        </p:nvGraphicFramePr>
        <p:xfrm>
          <a:off x="0" y="914400"/>
          <a:ext cx="9144000" cy="5498033"/>
        </p:xfrm>
        <a:graphic>
          <a:graphicData uri="http://schemas.openxmlformats.org/drawingml/2006/table">
            <a:tbl>
              <a:tblPr firstRow="1" bandRow="1">
                <a:tableStyleId>{5C22544A-7EE6-4342-B048-85BDC9FD1C3A}</a:tableStyleId>
              </a:tblPr>
              <a:tblGrid>
                <a:gridCol w="882316">
                  <a:extLst>
                    <a:ext uri="{9D8B030D-6E8A-4147-A177-3AD203B41FA5}">
                      <a16:colId xmlns:a16="http://schemas.microsoft.com/office/drawing/2014/main" val="20000"/>
                    </a:ext>
                  </a:extLst>
                </a:gridCol>
                <a:gridCol w="2245895">
                  <a:extLst>
                    <a:ext uri="{9D8B030D-6E8A-4147-A177-3AD203B41FA5}">
                      <a16:colId xmlns:a16="http://schemas.microsoft.com/office/drawing/2014/main" val="20001"/>
                    </a:ext>
                  </a:extLst>
                </a:gridCol>
                <a:gridCol w="2165684">
                  <a:extLst>
                    <a:ext uri="{9D8B030D-6E8A-4147-A177-3AD203B41FA5}">
                      <a16:colId xmlns:a16="http://schemas.microsoft.com/office/drawing/2014/main" val="20002"/>
                    </a:ext>
                  </a:extLst>
                </a:gridCol>
                <a:gridCol w="2021305">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423538">
                <a:tc>
                  <a:txBody>
                    <a:bodyPr/>
                    <a:lstStyle/>
                    <a:p>
                      <a:r>
                        <a:rPr lang="en-US" dirty="0" err="1">
                          <a:latin typeface="+mn-lt"/>
                        </a:rPr>
                        <a:t>S.No</a:t>
                      </a:r>
                      <a:r>
                        <a:rPr lang="en-US" dirty="0">
                          <a:latin typeface="+mn-lt"/>
                        </a:rPr>
                        <a:t>.</a:t>
                      </a:r>
                    </a:p>
                  </a:txBody>
                  <a:tcPr/>
                </a:tc>
                <a:tc>
                  <a:txBody>
                    <a:bodyPr/>
                    <a:lstStyle/>
                    <a:p>
                      <a:r>
                        <a:rPr lang="en-US" dirty="0">
                          <a:latin typeface="+mn-lt"/>
                        </a:rPr>
                        <a:t>Author &amp; Year.</a:t>
                      </a:r>
                    </a:p>
                  </a:txBody>
                  <a:tcPr/>
                </a:tc>
                <a:tc>
                  <a:txBody>
                    <a:bodyPr/>
                    <a:lstStyle/>
                    <a:p>
                      <a:r>
                        <a:rPr lang="en-US" dirty="0">
                          <a:latin typeface="+mn-lt"/>
                        </a:rPr>
                        <a:t>Paper Title.</a:t>
                      </a:r>
                    </a:p>
                  </a:txBody>
                  <a:tcPr/>
                </a:tc>
                <a:tc>
                  <a:txBody>
                    <a:bodyPr/>
                    <a:lstStyle/>
                    <a:p>
                      <a:r>
                        <a:rPr lang="en-US" dirty="0">
                          <a:latin typeface="+mn-lt"/>
                        </a:rPr>
                        <a:t>Proposed Method.</a:t>
                      </a:r>
                    </a:p>
                  </a:txBody>
                  <a:tcPr/>
                </a:tc>
                <a:tc>
                  <a:txBody>
                    <a:bodyPr/>
                    <a:lstStyle/>
                    <a:p>
                      <a:r>
                        <a:rPr lang="en-US" dirty="0">
                          <a:latin typeface="+mn-lt"/>
                        </a:rPr>
                        <a:t>Limitation.</a:t>
                      </a:r>
                    </a:p>
                  </a:txBody>
                  <a:tcPr/>
                </a:tc>
                <a:extLst>
                  <a:ext uri="{0D108BD9-81ED-4DB2-BD59-A6C34878D82A}">
                    <a16:rowId xmlns:a16="http://schemas.microsoft.com/office/drawing/2014/main" val="10000"/>
                  </a:ext>
                </a:extLst>
              </a:tr>
              <a:tr h="1710062">
                <a:tc>
                  <a:txBody>
                    <a:bodyPr/>
                    <a:lstStyle/>
                    <a:p>
                      <a:r>
                        <a:rPr lang="en-US" dirty="0">
                          <a:latin typeface="+mn-lt"/>
                        </a:rPr>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350" u="sng" kern="1200" dirty="0">
                          <a:solidFill>
                            <a:schemeClr val="dk1"/>
                          </a:solidFill>
                          <a:latin typeface="+mn-lt"/>
                          <a:ea typeface="+mn-ea"/>
                          <a:cs typeface="+mn-cs"/>
                          <a:hlinkClick r:id="rId2"/>
                        </a:rPr>
                        <a:t>Gerardo Ernesto </a:t>
                      </a:r>
                      <a:r>
                        <a:rPr lang="en-IN" sz="1350" u="sng" kern="1200" dirty="0" err="1">
                          <a:solidFill>
                            <a:schemeClr val="dk1"/>
                          </a:solidFill>
                          <a:latin typeface="+mn-lt"/>
                          <a:ea typeface="+mn-ea"/>
                          <a:cs typeface="+mn-cs"/>
                          <a:hlinkClick r:id="rId2"/>
                        </a:rPr>
                        <a:t>Rolong</a:t>
                      </a:r>
                      <a:r>
                        <a:rPr lang="en-IN" sz="1350" u="sng" kern="1200" dirty="0">
                          <a:solidFill>
                            <a:schemeClr val="dk1"/>
                          </a:solidFill>
                          <a:latin typeface="+mn-lt"/>
                          <a:ea typeface="+mn-ea"/>
                          <a:cs typeface="+mn-cs"/>
                          <a:hlinkClick r:id="rId2"/>
                        </a:rPr>
                        <a:t> </a:t>
                      </a:r>
                      <a:r>
                        <a:rPr lang="en-IN" sz="1350" u="sng" kern="1200" dirty="0" err="1">
                          <a:solidFill>
                            <a:schemeClr val="dk1"/>
                          </a:solidFill>
                          <a:latin typeface="+mn-lt"/>
                          <a:ea typeface="+mn-ea"/>
                          <a:cs typeface="+mn-cs"/>
                          <a:hlinkClick r:id="rId2"/>
                        </a:rPr>
                        <a:t>Agudelo</a:t>
                      </a:r>
                      <a:r>
                        <a:rPr lang="en-IN" sz="1350" kern="1200" dirty="0">
                          <a:solidFill>
                            <a:schemeClr val="dk1"/>
                          </a:solidFill>
                          <a:latin typeface="+mn-lt"/>
                          <a:ea typeface="+mn-ea"/>
                          <a:cs typeface="+mn-cs"/>
                        </a:rPr>
                        <a:t>, </a:t>
                      </a:r>
                      <a:r>
                        <a:rPr lang="en-IN" sz="1350" u="sng" kern="1200" dirty="0" err="1">
                          <a:solidFill>
                            <a:schemeClr val="dk1"/>
                          </a:solidFill>
                          <a:latin typeface="+mn-lt"/>
                          <a:ea typeface="+mn-ea"/>
                          <a:cs typeface="+mn-cs"/>
                        </a:rPr>
                        <a:t>Octavio</a:t>
                      </a:r>
                      <a:r>
                        <a:rPr lang="en-IN" sz="1350" u="sng" kern="1200" dirty="0">
                          <a:solidFill>
                            <a:schemeClr val="dk1"/>
                          </a:solidFill>
                          <a:latin typeface="+mn-lt"/>
                          <a:ea typeface="+mn-ea"/>
                          <a:cs typeface="+mn-cs"/>
                        </a:rPr>
                        <a:t> José </a:t>
                      </a:r>
                      <a:r>
                        <a:rPr lang="en-IN" sz="1350" u="sng" kern="1200" dirty="0" err="1">
                          <a:solidFill>
                            <a:schemeClr val="dk1"/>
                          </a:solidFill>
                          <a:latin typeface="+mn-lt"/>
                          <a:ea typeface="+mn-ea"/>
                          <a:cs typeface="+mn-cs"/>
                        </a:rPr>
                        <a:t>Salcedo</a:t>
                      </a:r>
                      <a:r>
                        <a:rPr lang="en-IN" sz="1350" u="sng" kern="1200" dirty="0">
                          <a:solidFill>
                            <a:schemeClr val="dk1"/>
                          </a:solidFill>
                          <a:latin typeface="+mn-lt"/>
                          <a:ea typeface="+mn-ea"/>
                          <a:cs typeface="+mn-cs"/>
                        </a:rPr>
                        <a:t> Parra</a:t>
                      </a:r>
                      <a:r>
                        <a:rPr lang="en-IN" sz="1350" kern="1200" dirty="0">
                          <a:solidFill>
                            <a:schemeClr val="dk1"/>
                          </a:solidFill>
                          <a:latin typeface="+mn-lt"/>
                          <a:ea typeface="+mn-ea"/>
                          <a:cs typeface="+mn-cs"/>
                        </a:rPr>
                        <a:t> &amp; </a:t>
                      </a:r>
                      <a:r>
                        <a:rPr lang="en-IN" sz="1350" u="sng" kern="1200" dirty="0">
                          <a:solidFill>
                            <a:schemeClr val="dk1"/>
                          </a:solidFill>
                          <a:latin typeface="+mn-lt"/>
                          <a:ea typeface="+mn-ea"/>
                          <a:cs typeface="+mn-cs"/>
                          <a:hlinkClick r:id="rId2"/>
                        </a:rPr>
                        <a:t>Julio </a:t>
                      </a:r>
                      <a:r>
                        <a:rPr lang="en-IN" sz="1350" u="sng" kern="1200" dirty="0" err="1">
                          <a:solidFill>
                            <a:schemeClr val="dk1"/>
                          </a:solidFill>
                          <a:latin typeface="+mn-lt"/>
                          <a:ea typeface="+mn-ea"/>
                          <a:cs typeface="+mn-cs"/>
                          <a:hlinkClick r:id="rId2"/>
                        </a:rPr>
                        <a:t>BarónVelandia</a:t>
                      </a:r>
                      <a:r>
                        <a:rPr lang="en-IN" sz="1350" kern="1200" dirty="0">
                          <a:solidFill>
                            <a:schemeClr val="dk1"/>
                          </a:solidFill>
                          <a:latin typeface="+mn-lt"/>
                          <a:ea typeface="+mn-ea"/>
                          <a:cs typeface="+mn-cs"/>
                        </a:rPr>
                        <a:t> </a:t>
                      </a:r>
                      <a:r>
                        <a:rPr lang="en-US" sz="1350" kern="1200" baseline="0" dirty="0">
                          <a:solidFill>
                            <a:schemeClr val="dk1"/>
                          </a:solidFill>
                          <a:latin typeface="+mn-lt"/>
                          <a:ea typeface="+mn-ea"/>
                          <a:cs typeface="+mn-cs"/>
                        </a:rPr>
                        <a:t>-2018.</a:t>
                      </a:r>
                      <a:endParaRPr lang="en-US" sz="1350" kern="120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350" kern="1200" dirty="0">
                          <a:solidFill>
                            <a:schemeClr val="dk1"/>
                          </a:solidFill>
                          <a:latin typeface="+mn-lt"/>
                          <a:ea typeface="+mn-ea"/>
                          <a:cs typeface="+mn-cs"/>
                        </a:rPr>
                        <a:t>Raising a Model for Fake News Detection Using Machine Learning in Python</a:t>
                      </a:r>
                      <a:r>
                        <a:rPr lang="en-US" sz="1350" kern="1200" dirty="0">
                          <a:solidFill>
                            <a:schemeClr val="dk1"/>
                          </a:solidFill>
                          <a:latin typeface="+mn-lt"/>
                          <a:ea typeface="+mn-ea"/>
                          <a:cs typeface="+mn-cs"/>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The use of algorithms of Machine Learning like</a:t>
                      </a:r>
                      <a:r>
                        <a:rPr lang="en-IN" sz="1100" kern="1200" baseline="0" dirty="0">
                          <a:solidFill>
                            <a:schemeClr val="dk1"/>
                          </a:solidFill>
                          <a:latin typeface="+mn-lt"/>
                          <a:ea typeface="+mn-ea"/>
                          <a:cs typeface="+mn-cs"/>
                        </a:rPr>
                        <a:t> </a:t>
                      </a:r>
                      <a:r>
                        <a:rPr lang="en-IN" sz="1100" kern="1200" dirty="0">
                          <a:solidFill>
                            <a:schemeClr val="dk1"/>
                          </a:solidFill>
                          <a:latin typeface="+mn-lt"/>
                          <a:ea typeface="+mn-ea"/>
                          <a:cs typeface="+mn-cs"/>
                        </a:rPr>
                        <a:t>“</a:t>
                      </a:r>
                      <a:r>
                        <a:rPr lang="en-IN" sz="1100" kern="1200" dirty="0" err="1">
                          <a:solidFill>
                            <a:schemeClr val="dk1"/>
                          </a:solidFill>
                          <a:latin typeface="+mn-lt"/>
                          <a:ea typeface="+mn-ea"/>
                          <a:cs typeface="+mn-cs"/>
                        </a:rPr>
                        <a:t>CountVectorizer</a:t>
                      </a:r>
                      <a:r>
                        <a:rPr lang="en-IN" sz="1100" kern="1200" dirty="0">
                          <a:solidFill>
                            <a:schemeClr val="dk1"/>
                          </a:solidFill>
                          <a:latin typeface="+mn-lt"/>
                          <a:ea typeface="+mn-ea"/>
                          <a:cs typeface="+mn-cs"/>
                        </a:rPr>
                        <a:t>”, “</a:t>
                      </a:r>
                      <a:r>
                        <a:rPr lang="en-IN" sz="1100" kern="1200" dirty="0" err="1">
                          <a:solidFill>
                            <a:schemeClr val="dk1"/>
                          </a:solidFill>
                          <a:latin typeface="+mn-lt"/>
                          <a:ea typeface="+mn-ea"/>
                          <a:cs typeface="+mn-cs"/>
                        </a:rPr>
                        <a:t>TfidfVectorizer</a:t>
                      </a:r>
                      <a:r>
                        <a:rPr lang="en-IN" sz="1100" kern="1200" dirty="0">
                          <a:solidFill>
                            <a:schemeClr val="dk1"/>
                          </a:solidFill>
                          <a:latin typeface="+mn-lt"/>
                          <a:ea typeface="+mn-ea"/>
                          <a:cs typeface="+mn-cs"/>
                        </a:rPr>
                        <a:t>”, a Naive </a:t>
                      </a:r>
                      <a:r>
                        <a:rPr lang="en-IN" sz="1100" kern="1200" dirty="0" err="1">
                          <a:solidFill>
                            <a:schemeClr val="dk1"/>
                          </a:solidFill>
                          <a:latin typeface="+mn-lt"/>
                          <a:ea typeface="+mn-ea"/>
                          <a:cs typeface="+mn-cs"/>
                        </a:rPr>
                        <a:t>Bayes</a:t>
                      </a:r>
                      <a:r>
                        <a:rPr lang="en-IN" sz="1100" kern="1200" dirty="0">
                          <a:solidFill>
                            <a:schemeClr val="dk1"/>
                          </a:solidFill>
                          <a:latin typeface="+mn-lt"/>
                          <a:ea typeface="+mn-ea"/>
                          <a:cs typeface="+mn-cs"/>
                        </a:rPr>
                        <a:t> Model and natural language processing for the identification of false news in public data sets is proposed.</a:t>
                      </a:r>
                      <a:endParaRPr lang="en-US" sz="1100" kern="1200" dirty="0">
                        <a:solidFill>
                          <a:schemeClr val="dk1"/>
                        </a:solidFill>
                        <a:latin typeface="+mn-lt"/>
                        <a:ea typeface="+mn-ea"/>
                        <a:cs typeface="+mn-cs"/>
                      </a:endParaRPr>
                    </a:p>
                    <a:p>
                      <a:endParaRPr lang="en-US"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The classification of news is a complex task even using a standard procedure of classification of texts, since the news has a large number of characteristics that can be evaluated</a:t>
                      </a:r>
                      <a:r>
                        <a:rPr lang="en-IN" sz="1200" kern="1200" dirty="0">
                          <a:solidFill>
                            <a:schemeClr val="dk1"/>
                          </a:solidFill>
                          <a:latin typeface="+mn-lt"/>
                          <a:ea typeface="+mn-ea"/>
                          <a:cs typeface="+mn-cs"/>
                        </a:rPr>
                        <a:t>.</a:t>
                      </a:r>
                      <a:endParaRPr lang="en-US" sz="1200" kern="1200" dirty="0">
                        <a:solidFill>
                          <a:schemeClr val="dk1"/>
                        </a:solidFill>
                        <a:latin typeface="+mn-lt"/>
                        <a:ea typeface="+mn-ea"/>
                        <a:cs typeface="+mn-cs"/>
                      </a:endParaRPr>
                    </a:p>
                    <a:p>
                      <a:endParaRPr lang="en-US" dirty="0">
                        <a:latin typeface="+mn-lt"/>
                      </a:endParaRPr>
                    </a:p>
                  </a:txBody>
                  <a:tcPr/>
                </a:tc>
                <a:extLst>
                  <a:ext uri="{0D108BD9-81ED-4DB2-BD59-A6C34878D82A}">
                    <a16:rowId xmlns:a16="http://schemas.microsoft.com/office/drawing/2014/main" val="10001"/>
                  </a:ext>
                </a:extLst>
              </a:tr>
              <a:tr h="1314247">
                <a:tc>
                  <a:txBody>
                    <a:bodyPr/>
                    <a:lstStyle/>
                    <a:p>
                      <a:r>
                        <a:rPr lang="en-US" dirty="0">
                          <a:latin typeface="+mn-lt"/>
                        </a:rPr>
                        <a:t>2.</a:t>
                      </a:r>
                    </a:p>
                  </a:txBody>
                  <a:tcPr/>
                </a:tc>
                <a:tc>
                  <a:txBody>
                    <a:bodyPr/>
                    <a:lstStyle/>
                    <a:p>
                      <a:r>
                        <a:rPr lang="en-US" dirty="0" err="1">
                          <a:latin typeface="+mn-lt"/>
                        </a:rPr>
                        <a:t>Akshay</a:t>
                      </a:r>
                      <a:r>
                        <a:rPr lang="en-US" dirty="0">
                          <a:latin typeface="+mn-lt"/>
                        </a:rPr>
                        <a:t> Jain ,</a:t>
                      </a:r>
                      <a:r>
                        <a:rPr lang="en-US" dirty="0" err="1">
                          <a:latin typeface="+mn-lt"/>
                        </a:rPr>
                        <a:t>Amey</a:t>
                      </a:r>
                      <a:r>
                        <a:rPr lang="en-US" dirty="0">
                          <a:latin typeface="+mn-lt"/>
                        </a:rPr>
                        <a:t> </a:t>
                      </a:r>
                      <a:r>
                        <a:rPr lang="en-US" dirty="0" err="1">
                          <a:latin typeface="+mn-lt"/>
                        </a:rPr>
                        <a:t>Kasbe</a:t>
                      </a:r>
                      <a:r>
                        <a:rPr lang="en-US" dirty="0">
                          <a:latin typeface="+mn-lt"/>
                        </a:rPr>
                        <a:t>—2018.</a:t>
                      </a:r>
                    </a:p>
                  </a:txBody>
                  <a:tcPr/>
                </a:tc>
                <a:tc>
                  <a:txBody>
                    <a:bodyPr/>
                    <a:lstStyle/>
                    <a:p>
                      <a:r>
                        <a:rPr lang="en-US" dirty="0">
                          <a:latin typeface="+mn-lt"/>
                        </a:rPr>
                        <a:t>social media fake news detection using </a:t>
                      </a:r>
                      <a:r>
                        <a:rPr lang="en-US" sz="1350" kern="1200" baseline="0" dirty="0">
                          <a:solidFill>
                            <a:schemeClr val="dk1"/>
                          </a:solidFill>
                          <a:latin typeface="+mn-lt"/>
                          <a:ea typeface="+mn-ea"/>
                          <a:cs typeface="+mn-cs"/>
                        </a:rPr>
                        <a:t>Machine Learning.</a:t>
                      </a:r>
                      <a:endParaRPr lang="en-US" dirty="0">
                        <a:latin typeface="+mn-lt"/>
                      </a:endParaRPr>
                    </a:p>
                  </a:txBody>
                  <a:tcPr/>
                </a:tc>
                <a:tc>
                  <a:txBody>
                    <a:bodyPr/>
                    <a:lstStyle/>
                    <a:p>
                      <a:r>
                        <a:rPr lang="en-US" sz="900" dirty="0">
                          <a:latin typeface="+mn-lt"/>
                        </a:rPr>
                        <a:t>We propose a method for "fake news" detection and ways to apply it on Facebook, one of the most popular online social media </a:t>
                      </a:r>
                      <a:r>
                        <a:rPr lang="en-US" sz="900" dirty="0" err="1">
                          <a:latin typeface="+mn-lt"/>
                        </a:rPr>
                        <a:t>platforms.This</a:t>
                      </a:r>
                      <a:r>
                        <a:rPr lang="en-US" sz="900" dirty="0">
                          <a:latin typeface="+mn-lt"/>
                        </a:rPr>
                        <a:t> method uses Naive Bayes classification model to predict </a:t>
                      </a:r>
                      <a:r>
                        <a:rPr lang="en-US" sz="900" dirty="0" err="1">
                          <a:latin typeface="+mn-lt"/>
                        </a:rPr>
                        <a:t>whethera</a:t>
                      </a:r>
                      <a:r>
                        <a:rPr lang="en-US" sz="900" dirty="0">
                          <a:latin typeface="+mn-lt"/>
                        </a:rPr>
                        <a:t> post on Facebook will be labeled as REAL or </a:t>
                      </a:r>
                      <a:r>
                        <a:rPr lang="en-US" sz="900" dirty="0" err="1">
                          <a:latin typeface="+mn-lt"/>
                        </a:rPr>
                        <a:t>FAKE.The</a:t>
                      </a:r>
                      <a:r>
                        <a:rPr lang="en-US" sz="900" dirty="0">
                          <a:latin typeface="+mn-lt"/>
                        </a:rPr>
                        <a:t> fake news detection problem can be addressed with machine learning methods.</a:t>
                      </a:r>
                    </a:p>
                  </a:txBody>
                  <a:tcPr/>
                </a:tc>
                <a:tc>
                  <a:txBody>
                    <a:bodyPr/>
                    <a:lstStyle/>
                    <a:p>
                      <a:r>
                        <a:rPr lang="en-US" sz="900" dirty="0">
                          <a:latin typeface="+mn-lt"/>
                        </a:rPr>
                        <a:t>Social media fake news detection cannot detect those news which are less share or </a:t>
                      </a:r>
                      <a:r>
                        <a:rPr lang="en-US" sz="900" dirty="0" err="1">
                          <a:latin typeface="+mn-lt"/>
                        </a:rPr>
                        <a:t>like.To</a:t>
                      </a:r>
                      <a:r>
                        <a:rPr lang="en-US" sz="900" dirty="0">
                          <a:latin typeface="+mn-lt"/>
                        </a:rPr>
                        <a:t> detect the social media news must be viral between social media </a:t>
                      </a:r>
                      <a:r>
                        <a:rPr lang="en-US" sz="900" dirty="0" err="1">
                          <a:latin typeface="+mn-lt"/>
                        </a:rPr>
                        <a:t>users.It</a:t>
                      </a:r>
                      <a:r>
                        <a:rPr lang="en-US" sz="900" dirty="0">
                          <a:latin typeface="+mn-lt"/>
                        </a:rPr>
                        <a:t> is not able to detect all the fake news but detect high number of social media news which are so much helpful for social media user.</a:t>
                      </a:r>
                    </a:p>
                  </a:txBody>
                  <a:tcPr/>
                </a:tc>
                <a:extLst>
                  <a:ext uri="{0D108BD9-81ED-4DB2-BD59-A6C34878D82A}">
                    <a16:rowId xmlns:a16="http://schemas.microsoft.com/office/drawing/2014/main" val="10002"/>
                  </a:ext>
                </a:extLst>
              </a:tr>
              <a:tr h="1653115">
                <a:tc>
                  <a:txBody>
                    <a:bodyPr/>
                    <a:lstStyle/>
                    <a:p>
                      <a:r>
                        <a:rPr lang="en-US" dirty="0">
                          <a:latin typeface="+mn-lt"/>
                        </a:rPr>
                        <a:t>3.</a:t>
                      </a:r>
                    </a:p>
                  </a:txBody>
                  <a:tcPr/>
                </a:tc>
                <a:tc>
                  <a:txBody>
                    <a:bodyPr/>
                    <a:lstStyle/>
                    <a:p>
                      <a:r>
                        <a:rPr lang="en-US" sz="1350" kern="1200" baseline="0" dirty="0">
                          <a:solidFill>
                            <a:schemeClr val="dk1"/>
                          </a:solidFill>
                          <a:latin typeface="+mn-lt"/>
                          <a:ea typeface="+mn-ea"/>
                          <a:cs typeface="+mn-cs"/>
                        </a:rPr>
                        <a:t>Z </a:t>
                      </a:r>
                      <a:r>
                        <a:rPr lang="en-US" sz="1350" kern="1200" baseline="0" dirty="0" err="1">
                          <a:solidFill>
                            <a:schemeClr val="dk1"/>
                          </a:solidFill>
                          <a:latin typeface="+mn-lt"/>
                          <a:ea typeface="+mn-ea"/>
                          <a:cs typeface="+mn-cs"/>
                        </a:rPr>
                        <a:t>Khanam</a:t>
                      </a:r>
                      <a:r>
                        <a:rPr lang="en-US" sz="1350" kern="1200" baseline="0" dirty="0">
                          <a:solidFill>
                            <a:schemeClr val="dk1"/>
                          </a:solidFill>
                          <a:latin typeface="+mn-lt"/>
                          <a:ea typeface="+mn-ea"/>
                          <a:cs typeface="+mn-cs"/>
                        </a:rPr>
                        <a:t> </a:t>
                      </a:r>
                      <a:r>
                        <a:rPr lang="en-US" sz="1350" i="1" kern="1200" baseline="0" dirty="0">
                          <a:solidFill>
                            <a:schemeClr val="dk1"/>
                          </a:solidFill>
                          <a:latin typeface="+mn-lt"/>
                          <a:ea typeface="+mn-ea"/>
                          <a:cs typeface="+mn-cs"/>
                        </a:rPr>
                        <a:t> 2021.</a:t>
                      </a:r>
                      <a:endParaRPr lang="en-US" dirty="0">
                        <a:latin typeface="+mn-lt"/>
                      </a:endParaRPr>
                    </a:p>
                  </a:txBody>
                  <a:tcPr/>
                </a:tc>
                <a:tc>
                  <a:txBody>
                    <a:bodyPr/>
                    <a:lstStyle/>
                    <a:p>
                      <a:r>
                        <a:rPr lang="en-US" sz="1350" kern="1200" baseline="0" dirty="0">
                          <a:solidFill>
                            <a:schemeClr val="dk1"/>
                          </a:solidFill>
                          <a:latin typeface="+mn-lt"/>
                          <a:ea typeface="+mn-ea"/>
                          <a:cs typeface="+mn-cs"/>
                        </a:rPr>
                        <a:t>Fake News Detection Using Machine Learning</a:t>
                      </a:r>
                    </a:p>
                    <a:p>
                      <a:r>
                        <a:rPr lang="en-US" sz="1350" kern="1200" baseline="0" dirty="0">
                          <a:solidFill>
                            <a:schemeClr val="dk1"/>
                          </a:solidFill>
                          <a:latin typeface="+mn-lt"/>
                          <a:ea typeface="+mn-ea"/>
                          <a:cs typeface="+mn-cs"/>
                        </a:rPr>
                        <a:t>Approaches</a:t>
                      </a:r>
                      <a:endParaRPr lang="en-US" dirty="0">
                        <a:latin typeface="+mn-lt"/>
                      </a:endParaRPr>
                    </a:p>
                  </a:txBody>
                  <a:tcPr/>
                </a:tc>
                <a:tc>
                  <a:txBody>
                    <a:bodyPr/>
                    <a:lstStyle/>
                    <a:p>
                      <a:r>
                        <a:rPr lang="en-US" sz="900" b="0" i="0" kern="1200" dirty="0">
                          <a:solidFill>
                            <a:schemeClr val="dk1"/>
                          </a:solidFill>
                          <a:latin typeface="+mn-lt"/>
                          <a:ea typeface="+mn-ea"/>
                          <a:cs typeface="+mn-cs"/>
                        </a:rPr>
                        <a:t>Detecting fake news from different</a:t>
                      </a:r>
                      <a:r>
                        <a:rPr lang="en-US" sz="900" b="0" i="0" kern="1200" baseline="0" dirty="0">
                          <a:solidFill>
                            <a:schemeClr val="dk1"/>
                          </a:solidFill>
                          <a:latin typeface="+mn-lt"/>
                          <a:ea typeface="+mn-ea"/>
                          <a:cs typeface="+mn-cs"/>
                        </a:rPr>
                        <a:t> </a:t>
                      </a:r>
                      <a:r>
                        <a:rPr lang="en-US" sz="900" b="0" i="0" kern="1200" dirty="0">
                          <a:solidFill>
                            <a:schemeClr val="dk1"/>
                          </a:solidFill>
                          <a:latin typeface="+mn-lt"/>
                          <a:ea typeface="+mn-ea"/>
                          <a:cs typeface="+mn-cs"/>
                        </a:rPr>
                        <a:t>social media websites, but the results were not accurate for the untruthful sources. detect Twitter spam senders, with accuracy rated from 70% to 71.2%. Naïve </a:t>
                      </a:r>
                      <a:r>
                        <a:rPr lang="en-US" sz="900" b="0" i="0" kern="1200" dirty="0" err="1">
                          <a:solidFill>
                            <a:schemeClr val="dk1"/>
                          </a:solidFill>
                          <a:latin typeface="+mn-lt"/>
                          <a:ea typeface="+mn-ea"/>
                          <a:cs typeface="+mn-cs"/>
                        </a:rPr>
                        <a:t>Bayes</a:t>
                      </a:r>
                      <a:r>
                        <a:rPr lang="en-US" sz="900" b="0" i="0" kern="1200" dirty="0">
                          <a:solidFill>
                            <a:schemeClr val="dk1"/>
                          </a:solidFill>
                          <a:latin typeface="+mn-lt"/>
                          <a:ea typeface="+mn-ea"/>
                          <a:cs typeface="+mn-cs"/>
                        </a:rPr>
                        <a:t>, Neural Network and Support Vector Machine (SVM). 96.08% for detecting fake messages</a:t>
                      </a:r>
                      <a:r>
                        <a:rPr lang="en-US" sz="1000" b="0" i="0" kern="1200" dirty="0">
                          <a:solidFill>
                            <a:schemeClr val="dk1"/>
                          </a:solidFill>
                          <a:latin typeface="+mn-lt"/>
                          <a:ea typeface="+mn-ea"/>
                          <a:cs typeface="+mn-cs"/>
                        </a:rPr>
                        <a:t>.</a:t>
                      </a:r>
                      <a:endParaRPr lang="en-US" sz="1000" dirty="0">
                        <a:latin typeface="+mn-lt"/>
                      </a:endParaRPr>
                    </a:p>
                  </a:txBody>
                  <a:tcPr/>
                </a:tc>
                <a:tc>
                  <a:txBody>
                    <a:bodyPr/>
                    <a:lstStyle/>
                    <a:p>
                      <a:endParaRPr lang="en-US" dirty="0">
                        <a:latin typeface="+mn-lt"/>
                      </a:endParaRPr>
                    </a:p>
                  </a:txBody>
                  <a:tcPr/>
                </a:tc>
                <a:extLst>
                  <a:ext uri="{0D108BD9-81ED-4DB2-BD59-A6C34878D82A}">
                    <a16:rowId xmlns:a16="http://schemas.microsoft.com/office/drawing/2014/main" val="10003"/>
                  </a:ext>
                </a:extLst>
              </a:tr>
            </a:tbl>
          </a:graphicData>
        </a:graphic>
      </p:graphicFrame>
      <p:cxnSp>
        <p:nvCxnSpPr>
          <p:cNvPr id="7" name="Straight Arrow Connector 6"/>
          <p:cNvCxnSpPr/>
          <p:nvPr/>
        </p:nvCxnSpPr>
        <p:spPr>
          <a:xfrm>
            <a:off x="609600" y="762000"/>
            <a:ext cx="7239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304813030"/>
              </p:ext>
            </p:extLst>
          </p:nvPr>
        </p:nvGraphicFramePr>
        <p:xfrm>
          <a:off x="0" y="1524000"/>
          <a:ext cx="9144000" cy="4314117"/>
        </p:xfrm>
        <a:graphic>
          <a:graphicData uri="http://schemas.openxmlformats.org/drawingml/2006/table">
            <a:tbl>
              <a:tblPr firstRow="1" bandRow="1">
                <a:tableStyleId>{5C22544A-7EE6-4342-B048-85BDC9FD1C3A}</a:tableStyleId>
              </a:tblPr>
              <a:tblGrid>
                <a:gridCol w="854579">
                  <a:extLst>
                    <a:ext uri="{9D8B030D-6E8A-4147-A177-3AD203B41FA5}">
                      <a16:colId xmlns:a16="http://schemas.microsoft.com/office/drawing/2014/main" val="20000"/>
                    </a:ext>
                  </a:extLst>
                </a:gridCol>
                <a:gridCol w="2803021">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2142417">
                <a:tc>
                  <a:txBody>
                    <a:bodyPr/>
                    <a:lstStyle/>
                    <a:p>
                      <a:r>
                        <a:rPr lang="en-US" dirty="0"/>
                        <a:t>4.</a:t>
                      </a:r>
                    </a:p>
                  </a:txBody>
                  <a:tcPr/>
                </a:tc>
                <a:tc>
                  <a:txBody>
                    <a:bodyPr/>
                    <a:lstStyle/>
                    <a:p>
                      <a:r>
                        <a:rPr lang="en-US" dirty="0" err="1">
                          <a:latin typeface="+mn-lt"/>
                        </a:rPr>
                        <a:t>Feyza</a:t>
                      </a:r>
                      <a:r>
                        <a:rPr lang="en-US" dirty="0">
                          <a:latin typeface="+mn-lt"/>
                        </a:rPr>
                        <a:t> </a:t>
                      </a:r>
                      <a:r>
                        <a:rPr lang="en-US" dirty="0" err="1">
                          <a:latin typeface="+mn-lt"/>
                        </a:rPr>
                        <a:t>Altunbey</a:t>
                      </a:r>
                      <a:r>
                        <a:rPr lang="en-US" dirty="0">
                          <a:latin typeface="+mn-lt"/>
                        </a:rPr>
                        <a:t>  ,  </a:t>
                      </a:r>
                      <a:r>
                        <a:rPr lang="en-US" dirty="0" err="1">
                          <a:latin typeface="+mn-lt"/>
                        </a:rPr>
                        <a:t>OzbayBilalAlatas</a:t>
                      </a:r>
                      <a:r>
                        <a:rPr lang="en-US" dirty="0">
                          <a:latin typeface="+mn-lt"/>
                        </a:rPr>
                        <a:t>  -2019.</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350" b="0" i="0" kern="1200" dirty="0">
                          <a:solidFill>
                            <a:schemeClr val="lt1"/>
                          </a:solidFill>
                          <a:latin typeface="+mn-lt"/>
                          <a:ea typeface="+mn-ea"/>
                          <a:cs typeface="+mn-cs"/>
                        </a:rPr>
                        <a:t>Fake news detection within online social media using supervised artificial intelligence algorithms</a:t>
                      </a:r>
                    </a:p>
                  </a:txBody>
                  <a:tcPr/>
                </a:tc>
                <a:tc>
                  <a:txBody>
                    <a:bodyPr/>
                    <a:lstStyle/>
                    <a:p>
                      <a:r>
                        <a:rPr lang="en-US" sz="1050" dirty="0">
                          <a:latin typeface="+mn-lt"/>
                        </a:rPr>
                        <a:t>A two-step method for identifying fake news in social media is proposed.• An experimental evaluation of the intelligent classification methods is performed.• Methods are tested on three real data sets in terms of different evaluation metrics.</a:t>
                      </a:r>
                      <a:endParaRPr lang="en-US" dirty="0">
                        <a:latin typeface="+mn-lt"/>
                      </a:endParaRPr>
                    </a:p>
                  </a:txBody>
                  <a:tcPr/>
                </a:tc>
                <a:tc>
                  <a:txBody>
                    <a:bodyPr/>
                    <a:lstStyle/>
                    <a:p>
                      <a:endParaRPr lang="en-US" dirty="0"/>
                    </a:p>
                  </a:txBody>
                  <a:tcPr/>
                </a:tc>
                <a:extLst>
                  <a:ext uri="{0D108BD9-81ED-4DB2-BD59-A6C34878D82A}">
                    <a16:rowId xmlns:a16="http://schemas.microsoft.com/office/drawing/2014/main" val="10000"/>
                  </a:ext>
                </a:extLst>
              </a:tr>
              <a:tr h="1057983">
                <a:tc>
                  <a:txBody>
                    <a:bodyPr/>
                    <a:lstStyle/>
                    <a:p>
                      <a:r>
                        <a:rPr lang="en-US" dirty="0"/>
                        <a:t>5.</a:t>
                      </a:r>
                    </a:p>
                  </a:txBody>
                  <a:tcPr/>
                </a:tc>
                <a:tc>
                  <a:txBody>
                    <a:bodyPr/>
                    <a:lstStyle/>
                    <a:p>
                      <a:r>
                        <a:rPr lang="en-US" sz="1350" kern="1200" dirty="0">
                          <a:solidFill>
                            <a:schemeClr val="dk1"/>
                          </a:solidFill>
                          <a:latin typeface="+mn-lt"/>
                          <a:ea typeface="+mn-ea"/>
                          <a:cs typeface="+mn-cs"/>
                        </a:rPr>
                        <a:t>M.  </a:t>
                      </a:r>
                      <a:r>
                        <a:rPr lang="en-US" sz="1350" kern="1200" dirty="0" err="1">
                          <a:solidFill>
                            <a:schemeClr val="dk1"/>
                          </a:solidFill>
                          <a:latin typeface="+mn-lt"/>
                          <a:ea typeface="+mn-ea"/>
                          <a:cs typeface="+mn-cs"/>
                        </a:rPr>
                        <a:t>Granik</a:t>
                      </a:r>
                      <a:r>
                        <a:rPr lang="en-US" sz="1350" kern="1200" dirty="0">
                          <a:solidFill>
                            <a:schemeClr val="dk1"/>
                          </a:solidFill>
                          <a:latin typeface="+mn-lt"/>
                          <a:ea typeface="+mn-ea"/>
                          <a:cs typeface="+mn-cs"/>
                        </a:rPr>
                        <a:t>  and  V.  </a:t>
                      </a:r>
                      <a:r>
                        <a:rPr lang="en-US" sz="1350" kern="1200" dirty="0" err="1">
                          <a:solidFill>
                            <a:schemeClr val="dk1"/>
                          </a:solidFill>
                          <a:latin typeface="+mn-lt"/>
                          <a:ea typeface="+mn-ea"/>
                          <a:cs typeface="+mn-cs"/>
                        </a:rPr>
                        <a:t>Mesyura</a:t>
                      </a:r>
                      <a:r>
                        <a:rPr lang="en-US" sz="1350" kern="1200" dirty="0">
                          <a:solidFill>
                            <a:schemeClr val="dk1"/>
                          </a:solidFill>
                          <a:latin typeface="+mn-lt"/>
                          <a:ea typeface="+mn-ea"/>
                          <a:cs typeface="+mn-cs"/>
                        </a:rPr>
                        <a:t> -2017.</a:t>
                      </a:r>
                      <a:endParaRPr lang="en-US" sz="1100" dirty="0">
                        <a:latin typeface="+mn-lt"/>
                      </a:endParaRPr>
                    </a:p>
                  </a:txBody>
                  <a:tcPr/>
                </a:tc>
                <a:tc>
                  <a:txBody>
                    <a:bodyPr/>
                    <a:lstStyle/>
                    <a:p>
                      <a:r>
                        <a:rPr lang="en-US" sz="1100" kern="1200" dirty="0">
                          <a:solidFill>
                            <a:schemeClr val="dk1"/>
                          </a:solidFill>
                          <a:latin typeface="+mn-lt"/>
                          <a:ea typeface="+mn-ea"/>
                          <a:cs typeface="+mn-cs"/>
                        </a:rPr>
                        <a:t>A SMART SYSTEM FOR FAKE NEWS DETECTION  </a:t>
                      </a:r>
                    </a:p>
                    <a:p>
                      <a:r>
                        <a:rPr lang="en-US" sz="1100" kern="1200" dirty="0">
                          <a:solidFill>
                            <a:schemeClr val="dk1"/>
                          </a:solidFill>
                          <a:latin typeface="+mn-lt"/>
                          <a:ea typeface="+mn-ea"/>
                          <a:cs typeface="+mn-cs"/>
                        </a:rPr>
                        <a:t>USING MACHINE LEARNING</a:t>
                      </a:r>
                      <a:endParaRPr lang="en-US" sz="1100" dirty="0">
                        <a:latin typeface="+mn-lt"/>
                      </a:endParaRPr>
                    </a:p>
                  </a:txBody>
                  <a:tcPr/>
                </a:tc>
                <a:tc>
                  <a:txBody>
                    <a:bodyPr/>
                    <a:lstStyle/>
                    <a:p>
                      <a:pPr marL="285750" indent="-285750">
                        <a:buFontTx/>
                        <a:buChar char="-"/>
                      </a:pPr>
                      <a:r>
                        <a:rPr lang="en-US" sz="1050" dirty="0">
                          <a:latin typeface="+mn-lt"/>
                        </a:rPr>
                        <a:t>Curbing fake news is crucial in the information age</a:t>
                      </a:r>
                    </a:p>
                    <a:p>
                      <a:pPr marL="285750" indent="-285750">
                        <a:buFontTx/>
                        <a:buChar char="-"/>
                      </a:pPr>
                      <a:r>
                        <a:rPr lang="en-US" sz="1050" dirty="0">
                          <a:latin typeface="+mn-lt"/>
                        </a:rPr>
                        <a:t>We already have some level of success using well known algorithms</a:t>
                      </a:r>
                    </a:p>
                    <a:p>
                      <a:pPr marL="285750" indent="-285750">
                        <a:buFontTx/>
                        <a:buChar char="-"/>
                      </a:pPr>
                      <a:r>
                        <a:rPr lang="en-US" sz="1050" dirty="0">
                          <a:latin typeface="+mn-lt"/>
                        </a:rPr>
                        <a:t>Other more efficient methods of classification and distribution of fake news identification are on the horizon</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7A4-AB09-010E-5E0A-27FB5AEE4013}"/>
              </a:ext>
            </a:extLst>
          </p:cNvPr>
          <p:cNvSpPr>
            <a:spLocks noGrp="1"/>
          </p:cNvSpPr>
          <p:nvPr>
            <p:ph type="title"/>
          </p:nvPr>
        </p:nvSpPr>
        <p:spPr>
          <a:xfrm>
            <a:off x="329187" y="152400"/>
            <a:ext cx="7686000" cy="1143200"/>
          </a:xfrm>
        </p:spPr>
        <p:txBody>
          <a:bodyPr anchor="ctr"/>
          <a:lstStyle/>
          <a:p>
            <a:pPr marL="457200" indent="-457200" algn="l">
              <a:buFont typeface="Wingdings" pitchFamily="2" charset="2"/>
              <a:buChar char="v"/>
            </a:pPr>
            <a:r>
              <a:rPr lang="en-US" dirty="0"/>
              <a:t>Proposed Method</a:t>
            </a:r>
          </a:p>
        </p:txBody>
      </p:sp>
      <p:pic>
        <p:nvPicPr>
          <p:cNvPr id="6" name="Picture 2">
            <a:extLst>
              <a:ext uri="{FF2B5EF4-FFF2-40B4-BE49-F238E27FC236}">
                <a16:creationId xmlns:a16="http://schemas.microsoft.com/office/drawing/2014/main" id="{1F8AFF7C-7657-D22D-2985-1D1E3C183567}"/>
              </a:ext>
            </a:extLst>
          </p:cNvPr>
          <p:cNvPicPr>
            <a:picLocks noChangeAspect="1" noChangeArrowheads="1"/>
          </p:cNvPicPr>
          <p:nvPr/>
        </p:nvPicPr>
        <p:blipFill>
          <a:blip r:embed="rId2"/>
          <a:srcRect/>
          <a:stretch>
            <a:fillRect/>
          </a:stretch>
        </p:blipFill>
        <p:spPr bwMode="auto">
          <a:xfrm>
            <a:off x="329187" y="1295600"/>
            <a:ext cx="8485625" cy="4865392"/>
          </a:xfrm>
          <a:prstGeom prst="rect">
            <a:avLst/>
          </a:prstGeom>
          <a:noFill/>
          <a:ln w="9525">
            <a:noFill/>
            <a:miter lim="800000"/>
            <a:headEnd/>
            <a:tailEnd/>
          </a:ln>
          <a:effectLst/>
        </p:spPr>
      </p:pic>
      <p:cxnSp>
        <p:nvCxnSpPr>
          <p:cNvPr id="7" name="Straight Arrow Connector 6">
            <a:extLst>
              <a:ext uri="{FF2B5EF4-FFF2-40B4-BE49-F238E27FC236}">
                <a16:creationId xmlns:a16="http://schemas.microsoft.com/office/drawing/2014/main" id="{4F177B03-76C2-84D8-A018-6CFDE47FF9F7}"/>
              </a:ext>
            </a:extLst>
          </p:cNvPr>
          <p:cNvCxnSpPr/>
          <p:nvPr/>
        </p:nvCxnSpPr>
        <p:spPr>
          <a:xfrm>
            <a:off x="776187" y="1066800"/>
            <a:ext cx="7239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38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0600" y="533400"/>
            <a:ext cx="6251303" cy="1049235"/>
          </a:xfrm>
        </p:spPr>
        <p:txBody>
          <a:bodyPr anchor="b"/>
          <a:lstStyle/>
          <a:p>
            <a:pPr algn="l">
              <a:buFont typeface="Wingdings" pitchFamily="2" charset="2"/>
              <a:buChar char="v"/>
            </a:pPr>
            <a:r>
              <a:rPr lang="en-IN" dirty="0">
                <a:latin typeface="Arial Black" panose="020B0A04020102020204" pitchFamily="34" charset="0"/>
              </a:rPr>
              <a:t>Objectives.</a:t>
            </a:r>
            <a:br>
              <a:rPr lang="en-IN" dirty="0">
                <a:latin typeface="Arial Black" panose="020B0A04020102020204" pitchFamily="34" charset="0"/>
              </a:rPr>
            </a:br>
            <a:endParaRPr lang="en-US" dirty="0"/>
          </a:p>
        </p:txBody>
      </p:sp>
      <p:sp>
        <p:nvSpPr>
          <p:cNvPr id="7" name="Content Placeholder 6"/>
          <p:cNvSpPr>
            <a:spLocks noGrp="1"/>
          </p:cNvSpPr>
          <p:nvPr>
            <p:ph idx="1"/>
          </p:nvPr>
        </p:nvSpPr>
        <p:spPr>
          <a:xfrm>
            <a:off x="0" y="2015733"/>
            <a:ext cx="9143999" cy="4842267"/>
          </a:xfrm>
        </p:spPr>
        <p:txBody>
          <a:bodyPr/>
          <a:lstStyle/>
          <a:p>
            <a:pPr>
              <a:lnSpc>
                <a:spcPct val="150000"/>
              </a:lnSpc>
              <a:buFont typeface="Courier New" pitchFamily="49" charset="0"/>
              <a:buChar char="o"/>
            </a:pPr>
            <a:r>
              <a:rPr lang="en-US" dirty="0"/>
              <a:t>To successfully stop the spreading of fake news, which has increased in volume and has led to more and more misinformation, leading to various forms of property harm and fatalities.</a:t>
            </a:r>
          </a:p>
          <a:p>
            <a:pPr>
              <a:lnSpc>
                <a:spcPct val="150000"/>
              </a:lnSpc>
              <a:buFont typeface="Courier New" pitchFamily="49" charset="0"/>
              <a:buChar char="o"/>
            </a:pPr>
            <a:r>
              <a:rPr lang="en-US" dirty="0"/>
              <a:t>Our research looks into various textual properties that can be used to difference between real and fake content. </a:t>
            </a:r>
          </a:p>
          <a:p>
            <a:pPr>
              <a:lnSpc>
                <a:spcPct val="150000"/>
              </a:lnSpc>
              <a:buFont typeface="Courier New" pitchFamily="49" charset="0"/>
              <a:buChar char="o"/>
            </a:pPr>
            <a:r>
              <a:rPr lang="en-US" dirty="0"/>
              <a:t>The main goal is to detect fake news, which is a classic text classification problem with a simple proposition. It is necessary to develop a model capable of different between "real" and "fake" news.</a:t>
            </a:r>
          </a:p>
        </p:txBody>
      </p:sp>
      <p:cxnSp>
        <p:nvCxnSpPr>
          <p:cNvPr id="8" name="Straight Arrow Connector 7"/>
          <p:cNvCxnSpPr/>
          <p:nvPr/>
        </p:nvCxnSpPr>
        <p:spPr>
          <a:xfrm>
            <a:off x="914400" y="1371600"/>
            <a:ext cx="7239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6251303" cy="1049235"/>
          </a:xfrm>
        </p:spPr>
        <p:txBody>
          <a:bodyPr anchor="b"/>
          <a:lstStyle/>
          <a:p>
            <a:pPr algn="l">
              <a:buFont typeface="Wingdings" pitchFamily="2" charset="2"/>
              <a:buChar char="v"/>
            </a:pPr>
            <a:r>
              <a:rPr lang="en-IN" dirty="0">
                <a:latin typeface="Arial Black" panose="020B0A04020102020204" pitchFamily="34" charset="0"/>
              </a:rPr>
              <a:t>Problem statement.</a:t>
            </a:r>
            <a:br>
              <a:rPr lang="en-IN" dirty="0">
                <a:latin typeface="Arial Black" panose="020B0A04020102020204" pitchFamily="34" charset="0"/>
              </a:rPr>
            </a:br>
            <a:endParaRPr lang="en-US" dirty="0"/>
          </a:p>
        </p:txBody>
      </p:sp>
      <p:sp>
        <p:nvSpPr>
          <p:cNvPr id="3" name="Content Placeholder 2"/>
          <p:cNvSpPr>
            <a:spLocks noGrp="1"/>
          </p:cNvSpPr>
          <p:nvPr>
            <p:ph idx="1"/>
          </p:nvPr>
        </p:nvSpPr>
        <p:spPr>
          <a:xfrm>
            <a:off x="838201" y="2015733"/>
            <a:ext cx="7467600" cy="4385064"/>
          </a:xfrm>
        </p:spPr>
        <p:txBody>
          <a:bodyPr>
            <a:normAutofit/>
          </a:bodyPr>
          <a:lstStyle/>
          <a:p>
            <a:pPr>
              <a:buFontTx/>
              <a:buChar char="-"/>
            </a:pPr>
            <a:r>
              <a:rPr lang="en-US" dirty="0"/>
              <a:t>As proposed above our main problem of identifying fake news is done through integrating multiple processes together. This might include web scraping for data collection, Database systems for data storing, Different machine algorithm implementation for classification and distribution of the acquired insight to the user.</a:t>
            </a:r>
          </a:p>
          <a:p>
            <a:pPr>
              <a:buFontTx/>
              <a:buChar char="-"/>
            </a:pPr>
            <a:r>
              <a:rPr lang="en-US" dirty="0"/>
              <a:t>We propose for the next problem of proper distribution of the gained insights building an interface that integrates seamlessly into users news sources. This could be browser extensions or other viable solutions.  </a:t>
            </a:r>
          </a:p>
        </p:txBody>
      </p:sp>
      <p:cxnSp>
        <p:nvCxnSpPr>
          <p:cNvPr id="6" name="Straight Arrow Connector 5"/>
          <p:cNvCxnSpPr/>
          <p:nvPr/>
        </p:nvCxnSpPr>
        <p:spPr>
          <a:xfrm>
            <a:off x="838200" y="1600200"/>
            <a:ext cx="7239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7686000" cy="1143200"/>
          </a:xfrm>
        </p:spPr>
        <p:txBody>
          <a:bodyPr anchor="ctr"/>
          <a:lstStyle/>
          <a:p>
            <a:pPr algn="l">
              <a:buFont typeface="Wingdings" pitchFamily="2" charset="2"/>
              <a:buChar char="v"/>
            </a:pPr>
            <a:r>
              <a:rPr lang="en-US" b="1" dirty="0">
                <a:solidFill>
                  <a:schemeClr val="accent1"/>
                </a:solidFill>
              </a:rPr>
              <a:t>Source.</a:t>
            </a:r>
          </a:p>
        </p:txBody>
      </p:sp>
      <p:sp>
        <p:nvSpPr>
          <p:cNvPr id="5" name="Text Placeholder 4"/>
          <p:cNvSpPr>
            <a:spLocks noGrp="1"/>
          </p:cNvSpPr>
          <p:nvPr>
            <p:ph type="body" idx="1"/>
          </p:nvPr>
        </p:nvSpPr>
        <p:spPr>
          <a:xfrm>
            <a:off x="0" y="1524000"/>
            <a:ext cx="8153400" cy="3873496"/>
          </a:xfrm>
        </p:spPr>
        <p:txBody>
          <a:bodyPr/>
          <a:lstStyle/>
          <a:p>
            <a:r>
              <a:rPr lang="en-US" dirty="0"/>
              <a:t>Google.</a:t>
            </a:r>
          </a:p>
          <a:p>
            <a:r>
              <a:rPr lang="en-US" dirty="0"/>
              <a:t>Google scholar.</a:t>
            </a:r>
          </a:p>
          <a:p>
            <a:r>
              <a:rPr lang="en-US" dirty="0">
                <a:hlinkClick r:id="rId2"/>
              </a:rPr>
              <a:t>https://link.springer.com/chapter/10.1007/978-3-030-02131-3_52#Sec3</a:t>
            </a:r>
            <a:endParaRPr lang="en-US" dirty="0"/>
          </a:p>
          <a:p>
            <a:r>
              <a:rPr lang="en-US" dirty="0">
                <a:hlinkClick r:id="rId3"/>
              </a:rPr>
              <a:t>https://ieeexplore.ieee.org/abstract/document/8546944</a:t>
            </a:r>
            <a:endParaRPr lang="en-US" dirty="0"/>
          </a:p>
          <a:p>
            <a:r>
              <a:rPr lang="en-US" dirty="0">
                <a:hlinkClick r:id="rId4"/>
              </a:rPr>
              <a:t>https://iopscience.iop.org/article/10.1088/1757-899X/1099/1/012040</a:t>
            </a:r>
            <a:endParaRPr lang="en-US" dirty="0"/>
          </a:p>
          <a:p>
            <a:r>
              <a:rPr lang="en-US" dirty="0">
                <a:hlinkClick r:id="rId5"/>
              </a:rPr>
              <a:t>https://www.sciencedirect.com/science/article/abs/pii/S0378437119317546</a:t>
            </a:r>
          </a:p>
          <a:p>
            <a:r>
              <a:rPr lang="en-US" dirty="0">
                <a:hlinkClick r:id="rId5"/>
              </a:rPr>
              <a:t>https://iopscience.iop.org/article/10.1088/1757-899X/1099/1/012040/meta</a:t>
            </a:r>
          </a:p>
          <a:p>
            <a:pPr>
              <a:buNone/>
            </a:pPr>
            <a:endParaRPr lang="en-US" dirty="0"/>
          </a:p>
        </p:txBody>
      </p:sp>
      <p:cxnSp>
        <p:nvCxnSpPr>
          <p:cNvPr id="7" name="Straight Arrow Connector 6"/>
          <p:cNvCxnSpPr/>
          <p:nvPr/>
        </p:nvCxnSpPr>
        <p:spPr>
          <a:xfrm>
            <a:off x="685800" y="1219200"/>
            <a:ext cx="7239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Gallery">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
  <TotalTime>485</TotalTime>
  <Words>874</Words>
  <Application>Microsoft Macintosh PowerPoint</Application>
  <PresentationFormat>On-screen Show (4:3)</PresentationFormat>
  <Paragraphs>66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Courier New</vt:lpstr>
      <vt:lpstr>Rockwell</vt:lpstr>
      <vt:lpstr>Titillium Web ExtraLight</vt:lpstr>
      <vt:lpstr>Wingdings</vt:lpstr>
      <vt:lpstr>Gallery</vt:lpstr>
      <vt:lpstr>FAKE NEWS DETECTION USING MACHINE LEARNING. </vt:lpstr>
      <vt:lpstr>outline</vt:lpstr>
      <vt:lpstr>INTRODUCTION.</vt:lpstr>
      <vt:lpstr> LITERATURE REVIEW. </vt:lpstr>
      <vt:lpstr>PowerPoint Presentation</vt:lpstr>
      <vt:lpstr>Proposed Method</vt:lpstr>
      <vt:lpstr>Objectives. </vt:lpstr>
      <vt:lpstr>Problem statement. </vt:lpstr>
      <vt:lpstr>Source.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dc:creator>Admin</dc:creator>
  <cp:lastModifiedBy>Microsoft Office User</cp:lastModifiedBy>
  <cp:revision>23</cp:revision>
  <dcterms:created xsi:type="dcterms:W3CDTF">2022-11-03T13:26:45Z</dcterms:created>
  <dcterms:modified xsi:type="dcterms:W3CDTF">2022-11-05T06:33:19Z</dcterms:modified>
</cp:coreProperties>
</file>