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83" r:id="rId7"/>
    <p:sldId id="262" r:id="rId8"/>
    <p:sldId id="263" r:id="rId9"/>
    <p:sldId id="267" r:id="rId10"/>
    <p:sldId id="268" r:id="rId11"/>
    <p:sldId id="282" r:id="rId12"/>
    <p:sldId id="269" r:id="rId13"/>
    <p:sldId id="288" r:id="rId14"/>
    <p:sldId id="286" r:id="rId15"/>
    <p:sldId id="287" r:id="rId16"/>
    <p:sldId id="276"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Helvetica"/>
      </a:defRPr>
    </a:lvl1pPr>
    <a:lvl2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Helvetica"/>
      </a:defRPr>
    </a:lvl2pPr>
    <a:lvl3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Helvetica"/>
      </a:defRPr>
    </a:lvl3pPr>
    <a:lvl4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Helvetica"/>
      </a:defRPr>
    </a:lvl4pPr>
    <a:lvl5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Helvetica"/>
      </a:defRPr>
    </a:lvl5pPr>
    <a:lvl6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Helvetica"/>
      </a:defRPr>
    </a:lvl6pPr>
    <a:lvl7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Helvetica"/>
      </a:defRPr>
    </a:lvl7pPr>
    <a:lvl8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Helvetica"/>
      </a:defRPr>
    </a:lvl8pPr>
    <a:lvl9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varScale="1">
        <p:scale>
          <a:sx n="83" d="100"/>
          <a:sy n="83" d="100"/>
        </p:scale>
        <p:origin x="-629" y="-77"/>
      </p:cViewPr>
      <p:guideLst>
        <p:guide orient="horz" pos="2160"/>
        <p:guide pos="3840"/>
      </p:guideLst>
    </p:cSldViewPr>
  </p:slideViewPr>
  <p:outlineViewPr>
    <p:cViewPr>
      <p:scale>
        <a:sx n="33" d="100"/>
        <a:sy n="33" d="100"/>
      </p:scale>
      <p:origin x="0" y="638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Shape 49"/>
          <p:cNvSpPr>
            <a:spLocks noGrp="1" noRot="1" noChangeAspect="1"/>
          </p:cNvSpPr>
          <p:nvPr>
            <p:ph type="sldImg"/>
          </p:nvPr>
        </p:nvSpPr>
        <p:spPr>
          <a:xfrm>
            <a:off x="1143000" y="685800"/>
            <a:ext cx="4572000" cy="3429000"/>
          </a:xfrm>
          <a:prstGeom prst="rect">
            <a:avLst/>
          </a:prstGeom>
        </p:spPr>
        <p:txBody>
          <a:bodyPr/>
          <a:lstStyle/>
          <a:p>
            <a:endParaRPr/>
          </a:p>
        </p:txBody>
      </p:sp>
      <p:sp>
        <p:nvSpPr>
          <p:cNvPr id="50" name="Shape 5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xmlns="" val="444713194"/>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IN"/>
              <a:t> </a:t>
            </a:r>
            <a:endParaRPr lang="en-US"/>
          </a:p>
        </p:txBody>
      </p:sp>
    </p:spTree>
    <p:extLst>
      <p:ext uri="{BB962C8B-B14F-4D97-AF65-F5344CB8AC3E}">
        <p14:creationId xmlns:p14="http://schemas.microsoft.com/office/powerpoint/2010/main" xmlns="" val="171427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 name="Title Text"/>
          <p:cNvSpPr txBox="1">
            <a:spLocks noGrp="1"/>
          </p:cNvSpPr>
          <p:nvPr>
            <p:ph type="title"/>
          </p:nvPr>
        </p:nvSpPr>
        <p:spPr>
          <a:xfrm>
            <a:off x="0" y="2275826"/>
            <a:ext cx="12192000" cy="564912"/>
          </a:xfrm>
          <a:prstGeom prst="rect">
            <a:avLst/>
          </a:prstGeom>
        </p:spPr>
        <p:txBody>
          <a:bodyPr/>
          <a:lstStyle>
            <a:lvl1pPr>
              <a:defRPr sz="3600">
                <a:solidFill>
                  <a:srgbClr val="17375E"/>
                </a:solidFill>
              </a:defRPr>
            </a:lvl1pPr>
          </a:lstStyle>
          <a:p>
            <a:r>
              <a:t>Title Text</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6" name="Title Text"/>
          <p:cNvSpPr txBox="1">
            <a:spLocks noGrp="1"/>
          </p:cNvSpPr>
          <p:nvPr>
            <p:ph type="title"/>
          </p:nvPr>
        </p:nvSpPr>
        <p:spPr>
          <a:prstGeom prst="rect">
            <a:avLst/>
          </a:prstGeom>
        </p:spPr>
        <p:txBody>
          <a:bodyPr/>
          <a:lstStyle/>
          <a:p>
            <a:r>
              <a:t>Title Text</a:t>
            </a:r>
          </a:p>
        </p:txBody>
      </p:sp>
      <p:sp>
        <p:nvSpPr>
          <p:cNvPr id="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3_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5" name="Title Text"/>
          <p:cNvSpPr txBox="1">
            <a:spLocks noGrp="1"/>
          </p:cNvSpPr>
          <p:nvPr>
            <p:ph type="title"/>
          </p:nvPr>
        </p:nvSpPr>
        <p:spPr>
          <a:xfrm>
            <a:off x="0" y="2275826"/>
            <a:ext cx="12192000" cy="564912"/>
          </a:xfrm>
          <a:prstGeom prst="rect">
            <a:avLst/>
          </a:prstGeom>
        </p:spPr>
        <p:txBody>
          <a:bodyPr/>
          <a:lstStyle>
            <a:lvl1pPr>
              <a:defRPr sz="3600">
                <a:solidFill>
                  <a:srgbClr val="17375E"/>
                </a:solidFill>
              </a:defRPr>
            </a:lvl1pPr>
          </a:lstStyle>
          <a:p>
            <a:r>
              <a:t>Title Text</a:t>
            </a: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7"/>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762000" y="427039"/>
            <a:ext cx="109728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762000" y="1752600"/>
            <a:ext cx="10972800" cy="45259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318422" y="6404296"/>
            <a:ext cx="263979" cy="269237"/>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1pPr>
      <a:lvl2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2pPr>
      <a:lvl3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3pPr>
      <a:lvl4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4pPr>
      <a:lvl5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5pPr>
      <a:lvl6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6pPr>
      <a:lvl7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7pPr>
      <a:lvl8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8pPr>
      <a:lvl9pPr marL="0" marR="0" indent="0" algn="ctr" defTabSz="457189"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9pPr>
    </p:titleStyle>
    <p:bodyStyle>
      <a:lvl1pPr marL="342889" marR="0" indent="-342889"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1pPr>
      <a:lvl2pPr marL="783752" marR="0" indent="-326564"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2pPr>
      <a:lvl3pPr marL="1219168" marR="0" indent="-304790"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3pPr>
      <a:lvl4pPr marL="1737316" marR="0" indent="-365749"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4pPr>
      <a:lvl5pPr marL="2194505" marR="0" indent="-365749"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5pPr>
      <a:lvl6pPr marL="2651692" marR="0" indent="-365749"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6pPr>
      <a:lvl7pPr marL="3108881" marR="0" indent="-365749"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7pPr>
      <a:lvl8pPr marL="3566069" marR="0" indent="-365749"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8pPr>
      <a:lvl9pPr marL="4023259" marR="0" indent="-365750" algn="l" defTabSz="457189"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9pPr>
    </p:bodyStyle>
    <p:otherStyle>
      <a:lvl1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457189"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abin-Karp (String matching algorithm)…"/>
          <p:cNvSpPr txBox="1"/>
          <p:nvPr/>
        </p:nvSpPr>
        <p:spPr>
          <a:xfrm>
            <a:off x="351967" y="341294"/>
            <a:ext cx="11488067" cy="579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just" defTabSz="457200">
              <a:lnSpc>
                <a:spcPct val="150000"/>
              </a:lnSpc>
              <a:spcBef>
                <a:spcPts val="800"/>
              </a:spcBef>
              <a:defRPr sz="2400" b="1">
                <a:uFill>
                  <a:solidFill>
                    <a:srgbClr val="000000"/>
                  </a:solidFill>
                </a:uFill>
                <a:latin typeface="Times New Roman"/>
                <a:ea typeface="Times New Roman"/>
                <a:cs typeface="Times New Roman"/>
                <a:sym typeface="Times New Roman"/>
              </a:defRPr>
            </a:pPr>
            <a:endParaRPr dirty="0"/>
          </a:p>
        </p:txBody>
      </p:sp>
      <p:sp>
        <p:nvSpPr>
          <p:cNvPr id="5" name="Title 4"/>
          <p:cNvSpPr>
            <a:spLocks noGrp="1"/>
          </p:cNvSpPr>
          <p:nvPr>
            <p:ph type="title"/>
          </p:nvPr>
        </p:nvSpPr>
        <p:spPr/>
        <p:txBody>
          <a:bodyPr>
            <a:normAutofit/>
          </a:bodyPr>
          <a:lstStyle/>
          <a:p>
            <a:r>
              <a:rPr lang="en-IN" sz="3200" b="1" dirty="0">
                <a:latin typeface="Times New Roman" pitchFamily="18" charset="0"/>
                <a:cs typeface="Times New Roman" pitchFamily="18" charset="0"/>
              </a:rPr>
              <a:t>Methodology</a:t>
            </a:r>
            <a:br>
              <a:rPr lang="en-IN"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pic>
        <p:nvPicPr>
          <p:cNvPr id="6" name="Picture 5" descr="C:\Users\500063725\Pictures\Saved Pictures\Screenshots\Screenshot (148).png"/>
          <p:cNvPicPr/>
          <p:nvPr/>
        </p:nvPicPr>
        <p:blipFill>
          <a:blip r:embed="rId2"/>
          <a:srcRect/>
          <a:stretch>
            <a:fillRect/>
          </a:stretch>
        </p:blipFill>
        <p:spPr bwMode="auto">
          <a:xfrm>
            <a:off x="3024166" y="1285860"/>
            <a:ext cx="5500726" cy="5572139"/>
          </a:xfrm>
          <a:prstGeom prst="rect">
            <a:avLst/>
          </a:prstGeom>
          <a:noFill/>
          <a:ln w="9525">
            <a:noFill/>
            <a:miter lim="800000"/>
            <a:headEnd/>
            <a:tailEnd/>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Related Studies</a:t>
            </a:r>
            <a:r>
              <a:rPr lang="en-IN" sz="2800" b="1" dirty="0"/>
              <a:t/>
            </a:r>
            <a:br>
              <a:rPr lang="en-IN" sz="2800" b="1" dirty="0"/>
            </a:br>
            <a:endParaRPr lang="en-IN" sz="2800" b="1" dirty="0"/>
          </a:p>
        </p:txBody>
      </p:sp>
      <p:sp>
        <p:nvSpPr>
          <p:cNvPr id="3" name="Text Placeholder 2"/>
          <p:cNvSpPr>
            <a:spLocks noGrp="1"/>
          </p:cNvSpPr>
          <p:nvPr>
            <p:ph type="body" idx="1"/>
          </p:nvPr>
        </p:nvSpPr>
        <p:spPr>
          <a:xfrm>
            <a:off x="762000" y="1142984"/>
            <a:ext cx="10972800" cy="5135581"/>
          </a:xfrm>
        </p:spPr>
        <p:txBody>
          <a:bodyPr>
            <a:normAutofit/>
          </a:bodyPr>
          <a:lstStyle/>
          <a:p>
            <a:pPr>
              <a:buNone/>
            </a:pPr>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other research paper ‘Billing queue scheduling’ by Nikita Parmar and Aastha Joshi (2018) shows the application of these CPU scheduling algorithms, making billing in a grocery store an easier task. The Shortest job first algorithm and priority algorithm are best for the billing option, coming across these research paper, it encouraged the smart grocery store idea of this minor project. </a:t>
            </a:r>
            <a:endParaRPr lang="en-IN" sz="2400" dirty="0">
              <a:latin typeface="Times New Roman" pitchFamily="18" charset="0"/>
              <a:cs typeface="Times New Roman" pitchFamily="18" charset="0"/>
            </a:endParaRPr>
          </a:p>
          <a:p>
            <a:endParaRPr lang="en-IN"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Flow chart of Rabin Karp algorithm"/>
          <p:cNvSpPr txBox="1">
            <a:spLocks noGrp="1"/>
          </p:cNvSpPr>
          <p:nvPr>
            <p:ph type="title"/>
          </p:nvPr>
        </p:nvSpPr>
        <p:spPr>
          <a:xfrm>
            <a:off x="762000" y="427039"/>
            <a:ext cx="10972800" cy="553689"/>
          </a:xfrm>
          <a:prstGeom prst="rect">
            <a:avLst/>
          </a:prstGeom>
        </p:spPr>
        <p:txBody>
          <a:bodyPr>
            <a:noAutofit/>
          </a:bodyPr>
          <a:lstStyle>
            <a:lvl1pPr defTabSz="411470">
              <a:defRPr sz="3239"/>
            </a:lvl1pPr>
          </a:lstStyle>
          <a:p>
            <a:r>
              <a:rPr lang="en-US" sz="4000" b="1" dirty="0">
                <a:latin typeface="Times New Roman" panose="02020603050405020304" pitchFamily="18" charset="0"/>
                <a:cs typeface="Times New Roman" panose="02020603050405020304" pitchFamily="18" charset="0"/>
              </a:rPr>
              <a:t>Algorithm </a:t>
            </a:r>
            <a:endParaRPr sz="4000" b="1"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xmlns="" id="{7937E47C-331F-4928-A20C-CB19ED772E47}"/>
              </a:ext>
            </a:extLst>
          </p:cNvPr>
          <p:cNvSpPr>
            <a:spLocks noGrp="1"/>
          </p:cNvSpPr>
          <p:nvPr>
            <p:ph type="body" idx="1"/>
          </p:nvPr>
        </p:nvSpPr>
        <p:spPr>
          <a:xfrm>
            <a:off x="762000" y="980728"/>
            <a:ext cx="10972800" cy="5450233"/>
          </a:xfrm>
        </p:spPr>
        <p:txBody>
          <a:bodyPr>
            <a:noAutofit/>
          </a:bodyPr>
          <a:lstStyle/>
          <a:p>
            <a:pPr marL="342900" indent="-342900">
              <a:buAutoNum type="arabicPeriod"/>
            </a:pPr>
            <a:r>
              <a:rPr lang="en-US" sz="1800" b="1" dirty="0">
                <a:latin typeface="Times New Roman" panose="02020603050405020304" pitchFamily="18" charset="0"/>
                <a:cs typeface="Times New Roman" panose="02020603050405020304" pitchFamily="18" charset="0"/>
              </a:rPr>
              <a:t> Start</a:t>
            </a:r>
          </a:p>
          <a:p>
            <a:pPr marL="342900" indent="-342900">
              <a:buAutoNum type="arabicPeriod"/>
            </a:pPr>
            <a:r>
              <a:rPr lang="en-US" sz="1800" b="1" dirty="0">
                <a:latin typeface="Times New Roman" panose="02020603050405020304" pitchFamily="18" charset="0"/>
                <a:cs typeface="Times New Roman" panose="02020603050405020304" pitchFamily="18" charset="0"/>
              </a:rPr>
              <a:t> Enter No. of Customers </a:t>
            </a:r>
          </a:p>
          <a:p>
            <a:pPr marL="342900" indent="-342900">
              <a:buAutoNum type="arabicPeriod"/>
            </a:pPr>
            <a:r>
              <a:rPr lang="en-US" sz="1800" b="1" dirty="0">
                <a:latin typeface="Times New Roman" panose="02020603050405020304" pitchFamily="18" charset="0"/>
                <a:cs typeface="Times New Roman" panose="02020603050405020304" pitchFamily="18" charset="0"/>
              </a:rPr>
              <a:t> Enter your name </a:t>
            </a:r>
          </a:p>
          <a:p>
            <a:pPr marL="342900" indent="-342900">
              <a:buAutoNum type="arabicPeriod"/>
            </a:pPr>
            <a:r>
              <a:rPr lang="en-US" sz="1800" b="1" dirty="0">
                <a:latin typeface="Times New Roman" panose="02020603050405020304" pitchFamily="18" charset="0"/>
                <a:cs typeface="Times New Roman" panose="02020603050405020304" pitchFamily="18" charset="0"/>
              </a:rPr>
              <a:t> Enter the choice of product</a:t>
            </a:r>
          </a:p>
          <a:p>
            <a:pPr marL="342900" indent="-342900">
              <a:buAutoNum type="arabicPeriod"/>
            </a:pPr>
            <a:r>
              <a:rPr lang="en-US" sz="1800" b="1" dirty="0">
                <a:latin typeface="Times New Roman" panose="02020603050405020304" pitchFamily="18" charset="0"/>
                <a:cs typeface="Times New Roman" panose="02020603050405020304" pitchFamily="18" charset="0"/>
              </a:rPr>
              <a:t> Confirm the product and if wish to add more products to cart , go to step 4 again.</a:t>
            </a:r>
          </a:p>
          <a:p>
            <a:pPr marL="342900" indent="-342900">
              <a:buAutoNum type="arabicPeriod"/>
            </a:pPr>
            <a:r>
              <a:rPr lang="en-US" sz="1800" b="1" dirty="0">
                <a:latin typeface="Times New Roman" panose="02020603050405020304" pitchFamily="18" charset="0"/>
                <a:cs typeface="Times New Roman" panose="02020603050405020304" pitchFamily="18" charset="0"/>
              </a:rPr>
              <a:t> Increase/Decrease Quantity of product or Add/delete product .</a:t>
            </a:r>
          </a:p>
          <a:p>
            <a:pPr marL="342900" indent="-342900">
              <a:buAutoNum type="arabicPeriod"/>
            </a:pPr>
            <a:r>
              <a:rPr lang="en-US" sz="1800" b="1" dirty="0">
                <a:latin typeface="Times New Roman" panose="02020603050405020304" pitchFamily="18" charset="0"/>
                <a:cs typeface="Times New Roman" panose="02020603050405020304" pitchFamily="18" charset="0"/>
              </a:rPr>
              <a:t> Generate final bill of customer .</a:t>
            </a:r>
          </a:p>
          <a:p>
            <a:pPr marL="342900" indent="-342900">
              <a:buAutoNum type="arabicPeriod"/>
            </a:pPr>
            <a:r>
              <a:rPr lang="en-US" sz="1800" b="1" dirty="0">
                <a:latin typeface="Times New Roman" panose="02020603050405020304" pitchFamily="18" charset="0"/>
                <a:cs typeface="Times New Roman" panose="02020603050405020304" pitchFamily="18" charset="0"/>
              </a:rPr>
              <a:t> Add No. of item in Customer’s Cart to Burst time Array.</a:t>
            </a:r>
          </a:p>
          <a:p>
            <a:pPr marL="342900" indent="-342900">
              <a:buAutoNum type="arabicPeriod"/>
            </a:pPr>
            <a:r>
              <a:rPr lang="en-US" sz="1800" b="1" dirty="0">
                <a:latin typeface="Times New Roman" panose="02020603050405020304" pitchFamily="18" charset="0"/>
                <a:cs typeface="Times New Roman" panose="02020603050405020304" pitchFamily="18" charset="0"/>
              </a:rPr>
              <a:t> Assign priority for Customer by finding Cost per item for every customer.</a:t>
            </a:r>
          </a:p>
          <a:p>
            <a:pPr marL="342900" indent="-342900">
              <a:buAutoNum type="arabicPeriod"/>
            </a:pPr>
            <a:r>
              <a:rPr lang="en-US" sz="1800" b="1" dirty="0">
                <a:latin typeface="Times New Roman" panose="02020603050405020304" pitchFamily="18" charset="0"/>
                <a:cs typeface="Times New Roman" panose="02020603050405020304" pitchFamily="18" charset="0"/>
              </a:rPr>
              <a:t> Repeat Step 3 to Step 9 for every Customer .</a:t>
            </a:r>
          </a:p>
          <a:p>
            <a:pPr marL="342900" indent="-342900">
              <a:buAutoNum type="arabicPeriod"/>
            </a:pPr>
            <a:r>
              <a:rPr lang="en-US" sz="1800" b="1" dirty="0">
                <a:latin typeface="Times New Roman" panose="02020603050405020304" pitchFamily="18" charset="0"/>
                <a:cs typeface="Times New Roman" panose="02020603050405020304" pitchFamily="18" charset="0"/>
              </a:rPr>
              <a:t> Now , Select from available options of CPU Scheduling Algorithms( FCFS, SJF, Priority, Proposed Algo ) .</a:t>
            </a:r>
          </a:p>
          <a:p>
            <a:pPr marL="342900" indent="-342900">
              <a:buAutoNum type="arabicPeriod"/>
            </a:pPr>
            <a:r>
              <a:rPr lang="en-US" sz="1800" b="1" dirty="0">
                <a:latin typeface="Times New Roman" panose="02020603050405020304" pitchFamily="18" charset="0"/>
                <a:cs typeface="Times New Roman" panose="02020603050405020304" pitchFamily="18" charset="0"/>
              </a:rPr>
              <a:t> Average Waiting Time and Turn around time will be shown for respective algorithm.</a:t>
            </a:r>
          </a:p>
          <a:p>
            <a:pPr marL="342900" indent="-342900">
              <a:buAutoNum type="arabicPeriod"/>
            </a:pPr>
            <a:r>
              <a:rPr lang="en-US" sz="1800" b="1" dirty="0">
                <a:latin typeface="Times New Roman" panose="02020603050405020304" pitchFamily="18" charset="0"/>
                <a:cs typeface="Times New Roman" panose="02020603050405020304" pitchFamily="18" charset="0"/>
              </a:rPr>
              <a:t> Compare Waiting time for all algorithms and least WT algorithm will be the best for increasing efficiency in Billing  problem  .</a:t>
            </a:r>
          </a:p>
          <a:p>
            <a:pPr marL="0" indent="0">
              <a:buNone/>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85C82D-8E56-4F58-97BC-0CCCE4AF25FF}"/>
              </a:ext>
            </a:extLst>
          </p:cNvPr>
          <p:cNvSpPr>
            <a:spLocks noGrp="1"/>
          </p:cNvSpPr>
          <p:nvPr>
            <p:ph type="title"/>
          </p:nvPr>
        </p:nvSpPr>
        <p:spPr>
          <a:xfrm>
            <a:off x="762000" y="427039"/>
            <a:ext cx="10806608" cy="481681"/>
          </a:xfrm>
        </p:spPr>
        <p:txBody>
          <a:bodyPr>
            <a:normAutofit fontScale="90000"/>
          </a:bodyPr>
          <a:lstStyle/>
          <a:p>
            <a:r>
              <a:rPr lang="en-IN" dirty="0">
                <a:latin typeface="Times New Roman" pitchFamily="18" charset="0"/>
                <a:cs typeface="Times New Roman" pitchFamily="18" charset="0"/>
              </a:rPr>
              <a:t>Proposed Algorithm</a:t>
            </a:r>
          </a:p>
        </p:txBody>
      </p:sp>
      <p:sp>
        <p:nvSpPr>
          <p:cNvPr id="3" name="Text Placeholder 2">
            <a:extLst>
              <a:ext uri="{FF2B5EF4-FFF2-40B4-BE49-F238E27FC236}">
                <a16:creationId xmlns:a16="http://schemas.microsoft.com/office/drawing/2014/main" xmlns="" id="{A6450E89-B018-4372-881B-7633B311BAB2}"/>
              </a:ext>
            </a:extLst>
          </p:cNvPr>
          <p:cNvSpPr>
            <a:spLocks noGrp="1"/>
          </p:cNvSpPr>
          <p:nvPr>
            <p:ph type="body" idx="1"/>
          </p:nvPr>
        </p:nvSpPr>
        <p:spPr>
          <a:xfrm>
            <a:off x="762000" y="1844824"/>
            <a:ext cx="10972800" cy="4433741"/>
          </a:xfrm>
        </p:spPr>
        <p:txBody>
          <a:bodyPr>
            <a:normAutofit fontScale="77500" lnSpcReduction="20000"/>
          </a:bodyPr>
          <a:lstStyle/>
          <a:p>
            <a:pPr marL="342900" indent="-342900">
              <a:buAutoNum type="arabicPeriod"/>
            </a:pPr>
            <a:r>
              <a:rPr lang="en-US" sz="3200" b="1" dirty="0">
                <a:latin typeface="Times New Roman" panose="02020603050405020304" pitchFamily="18" charset="0"/>
                <a:cs typeface="Times New Roman" panose="02020603050405020304" pitchFamily="18" charset="0"/>
              </a:rPr>
              <a:t> Start</a:t>
            </a:r>
          </a:p>
          <a:p>
            <a:pPr marL="342900" indent="-342900">
              <a:buAutoNum type="arabicPeriod"/>
            </a:pPr>
            <a:r>
              <a:rPr lang="en-US" sz="3200" b="1" dirty="0">
                <a:latin typeface="Times New Roman" panose="02020603050405020304" pitchFamily="18" charset="0"/>
                <a:cs typeface="Times New Roman" panose="02020603050405020304" pitchFamily="18" charset="0"/>
              </a:rPr>
              <a:t> Store total cost for each customer and no. of item for each customer in array.</a:t>
            </a:r>
          </a:p>
          <a:p>
            <a:pPr marL="342900" indent="-342900">
              <a:buAutoNum type="arabicPeriod"/>
            </a:pPr>
            <a:r>
              <a:rPr lang="en-US" b="1" dirty="0">
                <a:latin typeface="Times New Roman" panose="02020603050405020304" pitchFamily="18" charset="0"/>
                <a:cs typeface="Times New Roman" panose="02020603050405020304" pitchFamily="18" charset="0"/>
              </a:rPr>
              <a:t> Find the average Cost of customers .</a:t>
            </a:r>
          </a:p>
          <a:p>
            <a:pPr marL="342900" indent="-342900">
              <a:buAutoNum type="arabicPeriod"/>
            </a:pPr>
            <a:r>
              <a:rPr lang="en-US" sz="2800" b="1" dirty="0">
                <a:latin typeface="Times New Roman" panose="02020603050405020304" pitchFamily="18" charset="0"/>
                <a:cs typeface="Times New Roman" panose="02020603050405020304" pitchFamily="18" charset="0"/>
              </a:rPr>
              <a:t> Divide customers in 2 queues as one with cost &gt; avg(cost) as High Queue and other as cost &lt;avg(cost) as Low Queue.</a:t>
            </a:r>
          </a:p>
          <a:p>
            <a:pPr marL="342900" indent="-342900">
              <a:buAutoNum type="arabicPeriod"/>
            </a:pPr>
            <a:r>
              <a:rPr lang="en-US" sz="2800" b="1" dirty="0">
                <a:latin typeface="Times New Roman" panose="02020603050405020304" pitchFamily="18" charset="0"/>
                <a:cs typeface="Times New Roman" panose="02020603050405020304" pitchFamily="18" charset="0"/>
              </a:rPr>
              <a:t> Sort both queues w.r.t no. of item . </a:t>
            </a:r>
          </a:p>
          <a:p>
            <a:pPr marL="342900" indent="-342900">
              <a:buAutoNum type="arabicPeriod"/>
            </a:pPr>
            <a:r>
              <a:rPr lang="en-US" sz="2800" b="1" dirty="0">
                <a:latin typeface="Times New Roman" panose="02020603050405020304" pitchFamily="18" charset="0"/>
                <a:cs typeface="Times New Roman" panose="02020603050405020304" pitchFamily="18" charset="0"/>
              </a:rPr>
              <a:t> Now , we will schedule CPU such that one process chosen from high queue and other from low queue in an alternate pattern .</a:t>
            </a:r>
          </a:p>
          <a:p>
            <a:pPr marL="342900" indent="-342900">
              <a:buAutoNum type="arabicPeriod"/>
            </a:pPr>
            <a:r>
              <a:rPr lang="en-US" sz="2800" b="1" dirty="0">
                <a:latin typeface="Times New Roman" panose="02020603050405020304" pitchFamily="18" charset="0"/>
                <a:cs typeface="Times New Roman" panose="02020603050405020304" pitchFamily="18" charset="0"/>
              </a:rPr>
              <a:t> This way we will maximize Shop’s profit by scheduling high profit customers and minimize starvation for lower profit customers by scheduling them after every High queue.</a:t>
            </a:r>
          </a:p>
          <a:p>
            <a:pPr marL="342900" indent="-342900">
              <a:buAutoNum type="arabicPeriod"/>
            </a:pPr>
            <a:r>
              <a:rPr lang="en-US" sz="2800" b="1" dirty="0">
                <a:latin typeface="Times New Roman" panose="02020603050405020304" pitchFamily="18" charset="0"/>
                <a:cs typeface="Times New Roman" panose="02020603050405020304" pitchFamily="18" charset="0"/>
              </a:rPr>
              <a:t> Compute Avg waiting , turn around time .</a:t>
            </a:r>
          </a:p>
          <a:p>
            <a:pPr marL="342900" indent="-342900">
              <a:buAutoNum type="arabicPeriod"/>
            </a:pPr>
            <a:r>
              <a:rPr lang="en-US" sz="2800" b="1" dirty="0">
                <a:latin typeface="Times New Roman" panose="02020603050405020304" pitchFamily="18" charset="0"/>
                <a:cs typeface="Times New Roman" panose="02020603050405020304" pitchFamily="18" charset="0"/>
              </a:rPr>
              <a:t> End.</a:t>
            </a:r>
            <a:endParaRPr 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00946509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3A298A-CB73-4498-8F76-436117868E31}"/>
              </a:ext>
            </a:extLst>
          </p:cNvPr>
          <p:cNvSpPr>
            <a:spLocks noGrp="1"/>
          </p:cNvSpPr>
          <p:nvPr>
            <p:ph type="title"/>
          </p:nvPr>
        </p:nvSpPr>
        <p:spPr/>
        <p:txBody>
          <a:bodyPr>
            <a:normAutofit fontScale="90000"/>
          </a:bodyPr>
          <a:lstStyle/>
          <a:p>
            <a:endParaRPr lang="en-IN" dirty="0"/>
          </a:p>
        </p:txBody>
      </p:sp>
      <p:pic>
        <p:nvPicPr>
          <p:cNvPr id="4" name="Picture 3">
            <a:extLst>
              <a:ext uri="{FF2B5EF4-FFF2-40B4-BE49-F238E27FC236}">
                <a16:creationId xmlns:a16="http://schemas.microsoft.com/office/drawing/2014/main" xmlns="" id="{3146ADDE-7CEE-4FB1-9911-A8AD94D8ACC8}"/>
              </a:ext>
            </a:extLst>
          </p:cNvPr>
          <p:cNvPicPr/>
          <p:nvPr/>
        </p:nvPicPr>
        <p:blipFill rotWithShape="1">
          <a:blip r:embed="rId2"/>
          <a:srcRect l="-617" t="2531" r="1234" b="5063"/>
          <a:stretch/>
        </p:blipFill>
        <p:spPr bwMode="auto">
          <a:xfrm>
            <a:off x="0" y="188640"/>
            <a:ext cx="11928648" cy="5616624"/>
          </a:xfrm>
          <a:prstGeom prst="rect">
            <a:avLst/>
          </a:prstGeom>
          <a:noFill/>
          <a:ln w="9525">
            <a:noFill/>
            <a:miter lim="800000"/>
            <a:headEnd/>
            <a:tailEnd/>
          </a:ln>
        </p:spPr>
      </p:pic>
    </p:spTree>
    <p:extLst>
      <p:ext uri="{BB962C8B-B14F-4D97-AF65-F5344CB8AC3E}">
        <p14:creationId xmlns:p14="http://schemas.microsoft.com/office/powerpoint/2010/main" xmlns="" val="30123232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AFC64B-E973-48BE-BC5F-70B0F80CE6AA}"/>
              </a:ext>
            </a:extLst>
          </p:cNvPr>
          <p:cNvSpPr>
            <a:spLocks noGrp="1"/>
          </p:cNvSpPr>
          <p:nvPr>
            <p:ph type="title"/>
          </p:nvPr>
        </p:nvSpPr>
        <p:spPr/>
        <p:txBody>
          <a:bodyPr>
            <a:normAutofit fontScale="90000"/>
          </a:bodyPr>
          <a:lstStyle/>
          <a:p>
            <a:endParaRPr lang="en-IN" dirty="0"/>
          </a:p>
        </p:txBody>
      </p:sp>
      <p:pic>
        <p:nvPicPr>
          <p:cNvPr id="4" name="Picture 3">
            <a:extLst>
              <a:ext uri="{FF2B5EF4-FFF2-40B4-BE49-F238E27FC236}">
                <a16:creationId xmlns:a16="http://schemas.microsoft.com/office/drawing/2014/main" xmlns="" id="{02FEB83B-0C55-423D-8A77-0F74922F3DBF}"/>
              </a:ext>
            </a:extLst>
          </p:cNvPr>
          <p:cNvPicPr/>
          <p:nvPr/>
        </p:nvPicPr>
        <p:blipFill rotWithShape="1">
          <a:blip r:embed="rId2"/>
          <a:srcRect t="3489" b="8139"/>
          <a:stretch/>
        </p:blipFill>
        <p:spPr bwMode="auto">
          <a:xfrm>
            <a:off x="263352" y="404664"/>
            <a:ext cx="11928648" cy="5472608"/>
          </a:xfrm>
          <a:prstGeom prst="rect">
            <a:avLst/>
          </a:prstGeom>
          <a:noFill/>
          <a:ln w="9525">
            <a:noFill/>
            <a:miter lim="800000"/>
            <a:headEnd/>
            <a:tailEnd/>
          </a:ln>
        </p:spPr>
      </p:pic>
    </p:spTree>
    <p:extLst>
      <p:ext uri="{BB962C8B-B14F-4D97-AF65-F5344CB8AC3E}">
        <p14:creationId xmlns:p14="http://schemas.microsoft.com/office/powerpoint/2010/main" xmlns="" val="188116777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9"/>
          <p:cNvSpPr txBox="1"/>
          <p:nvPr/>
        </p:nvSpPr>
        <p:spPr>
          <a:xfrm>
            <a:off x="1541116" y="1859610"/>
            <a:ext cx="9478852" cy="21544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ctr" defTabSz="457200">
              <a:defRPr sz="2400" b="1">
                <a:latin typeface="Times New Roman"/>
                <a:ea typeface="Times New Roman"/>
                <a:cs typeface="Times New Roman"/>
                <a:sym typeface="Times New Roman"/>
              </a:defRPr>
            </a:pPr>
            <a:r>
              <a:rPr lang="en-US" sz="2400" dirty="0" smtClean="0">
                <a:latin typeface="Times New Roman" pitchFamily="18" charset="0"/>
                <a:cs typeface="Times New Roman" pitchFamily="18" charset="0"/>
              </a:rPr>
              <a:t>END</a:t>
            </a:r>
            <a:r>
              <a:rPr sz="2400" smtClean="0">
                <a:latin typeface="Times New Roman" pitchFamily="18" charset="0"/>
                <a:cs typeface="Times New Roman" pitchFamily="18" charset="0"/>
              </a:rPr>
              <a:t> </a:t>
            </a:r>
            <a:r>
              <a:rPr sz="2400" dirty="0">
                <a:latin typeface="Times New Roman" pitchFamily="18" charset="0"/>
                <a:cs typeface="Times New Roman" pitchFamily="18" charset="0"/>
              </a:rPr>
              <a:t>TERM PRESENTATION ON</a:t>
            </a:r>
            <a:endParaRPr lang="en-IN" sz="2400" dirty="0">
              <a:latin typeface="Times New Roman" pitchFamily="18" charset="0"/>
              <a:cs typeface="Times New Roman" pitchFamily="18" charset="0"/>
            </a:endParaRPr>
          </a:p>
          <a:p>
            <a:r>
              <a:rPr lang="en-IN" sz="2400" b="1" dirty="0">
                <a:latin typeface="Times New Roman" pitchFamily="18" charset="0"/>
                <a:cs typeface="Times New Roman" pitchFamily="18" charset="0"/>
              </a:rPr>
              <a:t>	</a:t>
            </a:r>
            <a:r>
              <a:rPr lang="en-IN" sz="2400" b="1" dirty="0" smtClean="0">
                <a:latin typeface="Times New Roman" pitchFamily="18" charset="0"/>
                <a:cs typeface="Times New Roman" pitchFamily="18" charset="0"/>
              </a:rPr>
              <a:t>	</a:t>
            </a:r>
          </a:p>
          <a:p>
            <a:r>
              <a:rPr lang="en-IN" sz="2400" b="1"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		Comparative </a:t>
            </a:r>
            <a:r>
              <a:rPr lang="en-IN" sz="2400" b="1" dirty="0">
                <a:latin typeface="Times New Roman" pitchFamily="18" charset="0"/>
                <a:cs typeface="Times New Roman" pitchFamily="18" charset="0"/>
              </a:rPr>
              <a:t>Study and Analysis of CPU Scheduling</a:t>
            </a:r>
            <a:endParaRPr lang="en-IN" sz="2400" dirty="0">
              <a:latin typeface="Times New Roman" pitchFamily="18" charset="0"/>
              <a:cs typeface="Times New Roman" pitchFamily="18" charset="0"/>
            </a:endParaRPr>
          </a:p>
          <a:p>
            <a:endParaRPr lang="en-US" sz="2400" dirty="0"/>
          </a:p>
          <a:p>
            <a:r>
              <a:rPr lang="en-US" dirty="0"/>
              <a:t/>
            </a:r>
            <a:br>
              <a:rPr lang="en-US" dirty="0"/>
            </a:br>
            <a:r>
              <a:rPr lang="en-US" dirty="0"/>
              <a:t>  </a:t>
            </a:r>
            <a:endParaRPr dirty="0"/>
          </a:p>
        </p:txBody>
      </p:sp>
      <p:sp>
        <p:nvSpPr>
          <p:cNvPr id="54" name="TextBox 11"/>
          <p:cNvSpPr txBox="1"/>
          <p:nvPr/>
        </p:nvSpPr>
        <p:spPr>
          <a:xfrm>
            <a:off x="1743859" y="868693"/>
            <a:ext cx="8824564" cy="7642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defTabSz="457200">
              <a:defRPr sz="2400">
                <a:latin typeface="Times New Roman"/>
                <a:ea typeface="Times New Roman"/>
                <a:cs typeface="Times New Roman"/>
                <a:sym typeface="Times New Roman"/>
              </a:defRPr>
            </a:lvl1pPr>
          </a:lstStyle>
          <a:p>
            <a:r>
              <a:t>UNIVERSITY OF PETROLEUM AND ENERGY STUDIES DEHRADUN</a:t>
            </a:r>
          </a:p>
        </p:txBody>
      </p:sp>
      <p:sp>
        <p:nvSpPr>
          <p:cNvPr id="55" name="TextBox 12"/>
          <p:cNvSpPr txBox="1"/>
          <p:nvPr/>
        </p:nvSpPr>
        <p:spPr>
          <a:xfrm>
            <a:off x="6529589" y="3756976"/>
            <a:ext cx="5531835" cy="22467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ctr" defTabSz="457200">
              <a:defRPr sz="1800" b="1">
                <a:latin typeface="+mj-lt"/>
                <a:ea typeface="+mj-ea"/>
                <a:cs typeface="+mj-cs"/>
                <a:sym typeface="Calibri"/>
              </a:defRPr>
            </a:pPr>
            <a:r>
              <a:rPr dirty="0"/>
              <a:t> </a:t>
            </a:r>
          </a:p>
          <a:p>
            <a:pPr algn="r" defTabSz="457200">
              <a:defRPr sz="2600" b="1">
                <a:latin typeface="Times New Roman"/>
                <a:ea typeface="Times New Roman"/>
                <a:cs typeface="Times New Roman"/>
                <a:sym typeface="Times New Roman"/>
              </a:defRPr>
            </a:pPr>
            <a:r>
              <a:rPr dirty="0"/>
              <a:t>UNDER THE GUIDANCE OF:-</a:t>
            </a:r>
          </a:p>
          <a:p>
            <a:pPr algn="r" defTabSz="457200">
              <a:defRPr sz="2800">
                <a:latin typeface="+mj-lt"/>
                <a:ea typeface="+mj-ea"/>
                <a:cs typeface="+mj-cs"/>
                <a:sym typeface="Calibri"/>
              </a:defRPr>
            </a:pPr>
            <a:r>
              <a:rPr lang="en-US" sz="2400" b="1" dirty="0">
                <a:latin typeface="Times New Roman" pitchFamily="18" charset="0"/>
                <a:cs typeface="Times New Roman" pitchFamily="18" charset="0"/>
                <a:sym typeface="Calibri"/>
              </a:rPr>
              <a:t>Dr. </a:t>
            </a:r>
            <a:r>
              <a:rPr lang="en-US" sz="2400" b="1" dirty="0" err="1">
                <a:latin typeface="Times New Roman" pitchFamily="18" charset="0"/>
                <a:cs typeface="Times New Roman" pitchFamily="18" charset="0"/>
                <a:sym typeface="Calibri"/>
              </a:rPr>
              <a:t>Kingshuk</a:t>
            </a:r>
            <a:r>
              <a:rPr lang="en-US" sz="2400" b="1" dirty="0">
                <a:latin typeface="Times New Roman" pitchFamily="18" charset="0"/>
                <a:cs typeface="Times New Roman" pitchFamily="18" charset="0"/>
                <a:sym typeface="Calibri"/>
              </a:rPr>
              <a:t> </a:t>
            </a:r>
            <a:r>
              <a:rPr lang="en-US" sz="2400" b="1" dirty="0" err="1">
                <a:latin typeface="Times New Roman" pitchFamily="18" charset="0"/>
                <a:cs typeface="Times New Roman" pitchFamily="18" charset="0"/>
                <a:sym typeface="Calibri"/>
              </a:rPr>
              <a:t>Srivastava</a:t>
            </a:r>
            <a:endParaRPr lang="en-IN" sz="2400" dirty="0">
              <a:latin typeface="Times New Roman" pitchFamily="18" charset="0"/>
              <a:cs typeface="Times New Roman" pitchFamily="18" charset="0"/>
              <a:sym typeface="Calibri"/>
            </a:endParaRPr>
          </a:p>
          <a:p>
            <a:pPr algn="r" defTabSz="457200">
              <a:defRPr sz="2800">
                <a:latin typeface="+mj-lt"/>
                <a:ea typeface="+mj-ea"/>
                <a:cs typeface="+mj-cs"/>
                <a:sym typeface="Calibri"/>
              </a:defRPr>
            </a:pPr>
            <a:r>
              <a:rPr lang="en-IN" sz="2400" dirty="0"/>
              <a:t>Assistant</a:t>
            </a:r>
            <a:r>
              <a:rPr sz="2400" dirty="0"/>
              <a:t>. Prof, Department  of </a:t>
            </a:r>
            <a:r>
              <a:rPr lang="en-IN" sz="2400" dirty="0"/>
              <a:t>Informatics</a:t>
            </a:r>
            <a:endParaRPr sz="2400" dirty="0"/>
          </a:p>
          <a:p>
            <a:pPr algn="r" defTabSz="457200">
              <a:defRPr sz="1800">
                <a:latin typeface="+mj-lt"/>
                <a:ea typeface="+mj-ea"/>
                <a:cs typeface="+mj-cs"/>
                <a:sym typeface="Calibri"/>
              </a:defRPr>
            </a:pPr>
            <a:endParaRPr dirty="0"/>
          </a:p>
          <a:p>
            <a:pPr algn="r" defTabSz="457200">
              <a:defRPr sz="2600" b="1">
                <a:latin typeface="Times New Roman"/>
                <a:ea typeface="Times New Roman"/>
                <a:cs typeface="Times New Roman"/>
                <a:sym typeface="Times New Roman"/>
              </a:defRPr>
            </a:pPr>
            <a:r>
              <a:rPr dirty="0"/>
              <a:t>     </a:t>
            </a:r>
          </a:p>
        </p:txBody>
      </p:sp>
      <p:sp>
        <p:nvSpPr>
          <p:cNvPr id="56" name="TextBox 13"/>
          <p:cNvSpPr txBox="1"/>
          <p:nvPr/>
        </p:nvSpPr>
        <p:spPr>
          <a:xfrm>
            <a:off x="478953" y="4174573"/>
            <a:ext cx="5366777" cy="14773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defTabSz="457200">
              <a:defRPr sz="1800" b="1">
                <a:latin typeface="Times New Roman"/>
                <a:ea typeface="Times New Roman"/>
                <a:cs typeface="Times New Roman"/>
                <a:sym typeface="Times New Roman"/>
              </a:defRPr>
            </a:pPr>
            <a:r>
              <a:rPr dirty="0">
                <a:latin typeface="Times New Roman" pitchFamily="18" charset="0"/>
                <a:cs typeface="Times New Roman" pitchFamily="18" charset="0"/>
              </a:rPr>
              <a:t> BY:-</a:t>
            </a:r>
            <a:endParaRPr lang="en-IN" dirty="0">
              <a:latin typeface="Times New Roman" pitchFamily="18" charset="0"/>
              <a:cs typeface="Times New Roman" pitchFamily="18" charset="0"/>
            </a:endParaRPr>
          </a:p>
          <a:p>
            <a:pPr defTabSz="457200">
              <a:defRPr sz="1800" b="1">
                <a:latin typeface="Times New Roman"/>
                <a:ea typeface="Times New Roman"/>
                <a:cs typeface="Times New Roman"/>
                <a:sym typeface="Times New Roman"/>
              </a:defRPr>
            </a:pPr>
            <a:r>
              <a:rPr lang="en-IN" dirty="0" err="1">
                <a:latin typeface="Times New Roman" pitchFamily="18" charset="0"/>
                <a:cs typeface="Times New Roman" pitchFamily="18" charset="0"/>
              </a:rPr>
              <a:t>Prashant</a:t>
            </a:r>
            <a:r>
              <a:rPr lang="en-IN" dirty="0">
                <a:latin typeface="Times New Roman" pitchFamily="18" charset="0"/>
                <a:cs typeface="Times New Roman" pitchFamily="18" charset="0"/>
              </a:rPr>
              <a:t> Chandra </a:t>
            </a:r>
            <a:r>
              <a:rPr lang="en-IN" dirty="0" err="1">
                <a:latin typeface="Times New Roman" pitchFamily="18" charset="0"/>
                <a:cs typeface="Times New Roman" pitchFamily="18" charset="0"/>
              </a:rPr>
              <a:t>Tiwari</a:t>
            </a:r>
            <a:r>
              <a:rPr lang="en-IN" dirty="0">
                <a:latin typeface="Times New Roman" pitchFamily="18" charset="0"/>
                <a:cs typeface="Times New Roman" pitchFamily="18" charset="0"/>
              </a:rPr>
              <a:t>(R970218038)</a:t>
            </a:r>
          </a:p>
          <a:p>
            <a:pPr defTabSz="457200">
              <a:defRPr sz="1800" b="1">
                <a:latin typeface="Times New Roman"/>
                <a:ea typeface="Times New Roman"/>
                <a:cs typeface="Times New Roman"/>
                <a:sym typeface="Times New Roman"/>
              </a:defRPr>
            </a:pPr>
            <a:r>
              <a:rPr lang="en-IN" dirty="0">
                <a:latin typeface="Times New Roman" pitchFamily="18" charset="0"/>
                <a:cs typeface="Times New Roman" pitchFamily="18" charset="0"/>
              </a:rPr>
              <a:t>Mansi Gupta(R970218032)</a:t>
            </a:r>
          </a:p>
          <a:p>
            <a:pPr defTabSz="457200">
              <a:defRPr sz="1800" b="1">
                <a:latin typeface="Times New Roman"/>
                <a:ea typeface="Times New Roman"/>
                <a:cs typeface="Times New Roman"/>
                <a:sym typeface="Times New Roman"/>
              </a:defRPr>
            </a:pPr>
            <a:r>
              <a:rPr lang="en-IN" dirty="0" err="1">
                <a:latin typeface="Times New Roman" pitchFamily="18" charset="0"/>
                <a:cs typeface="Times New Roman" pitchFamily="18" charset="0"/>
              </a:rPr>
              <a:t>Chandranath</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Hazra</a:t>
            </a:r>
            <a:r>
              <a:rPr lang="en-IN" dirty="0">
                <a:latin typeface="Times New Roman" pitchFamily="18" charset="0"/>
                <a:cs typeface="Times New Roman" pitchFamily="18" charset="0"/>
              </a:rPr>
              <a:t>(R970218015)</a:t>
            </a:r>
          </a:p>
          <a:p>
            <a:pPr defTabSz="457200">
              <a:defRPr sz="1800" b="1">
                <a:latin typeface="Times New Roman"/>
                <a:ea typeface="Times New Roman"/>
                <a:cs typeface="Times New Roman"/>
                <a:sym typeface="Times New Roman"/>
              </a:defRPr>
            </a:pPr>
            <a:endParaRPr dirty="0"/>
          </a:p>
        </p:txBody>
      </p:sp>
      <p:pic>
        <p:nvPicPr>
          <p:cNvPr id="57" name="Picture 7" descr="Picture 7"/>
          <p:cNvPicPr>
            <a:picLocks noChangeAspect="1"/>
          </p:cNvPicPr>
          <p:nvPr/>
        </p:nvPicPr>
        <p:blipFill>
          <a:blip r:embed="rId2"/>
          <a:stretch>
            <a:fillRect/>
          </a:stretch>
        </p:blipFill>
        <p:spPr>
          <a:xfrm>
            <a:off x="5259158" y="185277"/>
            <a:ext cx="1793968" cy="683416"/>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Contents"/>
          <p:cNvSpPr txBox="1">
            <a:spLocks noGrp="1"/>
          </p:cNvSpPr>
          <p:nvPr>
            <p:ph type="title"/>
          </p:nvPr>
        </p:nvSpPr>
        <p:spPr>
          <a:xfrm>
            <a:off x="-628577" y="330798"/>
            <a:ext cx="12192003" cy="564912"/>
          </a:xfrm>
          <a:prstGeom prst="rect">
            <a:avLst/>
          </a:prstGeom>
        </p:spPr>
        <p:txBody>
          <a:bodyPr>
            <a:noAutofit/>
          </a:bodyPr>
          <a:lstStyle>
            <a:lvl1pPr defTabSz="411469">
              <a:defRPr sz="3200"/>
            </a:lvl1pPr>
          </a:lstStyle>
          <a:p>
            <a:r>
              <a:rPr>
                <a:solidFill>
                  <a:schemeClr val="tx1"/>
                </a:solidFill>
                <a:latin typeface="Times New Roman" pitchFamily="18" charset="0"/>
                <a:cs typeface="Times New Roman" pitchFamily="18" charset="0"/>
              </a:rPr>
              <a:t>Contents</a:t>
            </a:r>
          </a:p>
        </p:txBody>
      </p:sp>
      <p:sp>
        <p:nvSpPr>
          <p:cNvPr id="60" name="1.) Abstract…"/>
          <p:cNvSpPr txBox="1"/>
          <p:nvPr/>
        </p:nvSpPr>
        <p:spPr>
          <a:xfrm>
            <a:off x="1738282" y="928670"/>
            <a:ext cx="5465129" cy="50783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just" defTabSz="457200">
              <a:lnSpc>
                <a:spcPct val="150000"/>
              </a:lnSpc>
              <a:tabLst>
                <a:tab pos="1714500" algn="l"/>
              </a:tabLst>
              <a:defRPr sz="2400">
                <a:uFill>
                  <a:solidFill>
                    <a:srgbClr val="000000"/>
                  </a:solidFill>
                </a:uFill>
                <a:latin typeface="Times New Roman"/>
                <a:ea typeface="Times New Roman"/>
                <a:cs typeface="Times New Roman"/>
                <a:sym typeface="Times New Roman"/>
              </a:defRPr>
            </a:pPr>
            <a:r>
              <a:rPr dirty="0"/>
              <a:t>1</a:t>
            </a:r>
            <a:r>
              <a:rPr dirty="0">
                <a:latin typeface="Times New Roman" pitchFamily="18" charset="0"/>
                <a:cs typeface="Times New Roman" pitchFamily="18" charset="0"/>
              </a:rPr>
              <a:t>.) Abstract</a:t>
            </a:r>
          </a:p>
          <a:p>
            <a:pPr algn="just" defTabSz="457200">
              <a:lnSpc>
                <a:spcPct val="150000"/>
              </a:lnSpc>
              <a:tabLst>
                <a:tab pos="1714500" algn="l"/>
              </a:tabLst>
              <a:defRPr sz="2400">
                <a:uFill>
                  <a:solidFill>
                    <a:srgbClr val="000000"/>
                  </a:solidFill>
                </a:uFill>
                <a:latin typeface="Times New Roman"/>
                <a:ea typeface="Times New Roman"/>
                <a:cs typeface="Times New Roman"/>
                <a:sym typeface="Times New Roman"/>
              </a:defRPr>
            </a:pPr>
            <a:r>
              <a:rPr dirty="0">
                <a:latin typeface="Times New Roman" pitchFamily="18" charset="0"/>
                <a:cs typeface="Times New Roman" pitchFamily="18" charset="0"/>
              </a:rPr>
              <a:t>2.) Introduction</a:t>
            </a:r>
            <a:endParaRPr lang="en-US" dirty="0">
              <a:latin typeface="Times New Roman" pitchFamily="18" charset="0"/>
              <a:cs typeface="Times New Roman" pitchFamily="18" charset="0"/>
            </a:endParaRPr>
          </a:p>
          <a:p>
            <a:pPr algn="just" defTabSz="457200">
              <a:lnSpc>
                <a:spcPct val="150000"/>
              </a:lnSpc>
              <a:tabLst>
                <a:tab pos="1714500" algn="l"/>
              </a:tabLst>
              <a:defRPr sz="2400">
                <a:uFill>
                  <a:solidFill>
                    <a:srgbClr val="000000"/>
                  </a:solidFill>
                </a:uFill>
                <a:latin typeface="Times New Roman"/>
                <a:ea typeface="Times New Roman"/>
                <a:cs typeface="Times New Roman"/>
                <a:sym typeface="Times New Roman"/>
              </a:defRPr>
            </a:pPr>
            <a:r>
              <a:rPr lang="en-US" dirty="0">
                <a:latin typeface="Times New Roman" pitchFamily="18" charset="0"/>
                <a:cs typeface="Times New Roman" pitchFamily="18" charset="0"/>
              </a:rPr>
              <a:t>3.)</a:t>
            </a:r>
            <a:r>
              <a:rPr dirty="0">
                <a:latin typeface="Times New Roman" pitchFamily="18" charset="0"/>
                <a:cs typeface="Times New Roman" pitchFamily="18" charset="0"/>
              </a:rPr>
              <a:t> Problem Statement </a:t>
            </a:r>
          </a:p>
          <a:p>
            <a:pPr algn="just" defTabSz="457200">
              <a:lnSpc>
                <a:spcPct val="150000"/>
              </a:lnSpc>
              <a:tabLst>
                <a:tab pos="1714500" algn="l"/>
              </a:tabLst>
              <a:defRPr sz="2400">
                <a:uFill>
                  <a:solidFill>
                    <a:srgbClr val="000000"/>
                  </a:solidFill>
                </a:uFill>
                <a:latin typeface="Times New Roman"/>
                <a:ea typeface="Times New Roman"/>
                <a:cs typeface="Times New Roman"/>
                <a:sym typeface="Times New Roman"/>
              </a:defRPr>
            </a:pPr>
            <a:r>
              <a:rPr lang="en-US" dirty="0">
                <a:latin typeface="Times New Roman" pitchFamily="18" charset="0"/>
                <a:cs typeface="Times New Roman" pitchFamily="18" charset="0"/>
              </a:rPr>
              <a:t>4</a:t>
            </a:r>
            <a:r>
              <a:rPr dirty="0">
                <a:latin typeface="Times New Roman" pitchFamily="18" charset="0"/>
                <a:cs typeface="Times New Roman" pitchFamily="18" charset="0"/>
              </a:rPr>
              <a:t>.) Object</a:t>
            </a:r>
            <a:r>
              <a:rPr lang="en-IN" dirty="0" err="1">
                <a:latin typeface="Times New Roman" pitchFamily="18" charset="0"/>
                <a:cs typeface="Times New Roman" pitchFamily="18" charset="0"/>
              </a:rPr>
              <a:t>ives</a:t>
            </a:r>
            <a:endParaRPr dirty="0">
              <a:latin typeface="Times New Roman" pitchFamily="18" charset="0"/>
              <a:cs typeface="Times New Roman" pitchFamily="18" charset="0"/>
            </a:endParaRPr>
          </a:p>
          <a:p>
            <a:pPr algn="just" defTabSz="457200">
              <a:lnSpc>
                <a:spcPct val="150000"/>
              </a:lnSpc>
              <a:tabLst>
                <a:tab pos="1714500" algn="l"/>
              </a:tabLst>
              <a:defRPr sz="2400">
                <a:uFill>
                  <a:solidFill>
                    <a:srgbClr val="000000"/>
                  </a:solidFill>
                </a:uFill>
                <a:latin typeface="Times New Roman"/>
                <a:ea typeface="Times New Roman"/>
                <a:cs typeface="Times New Roman"/>
                <a:sym typeface="Times New Roman"/>
              </a:defRPr>
            </a:pPr>
            <a:r>
              <a:rPr lang="en-US" dirty="0">
                <a:latin typeface="Times New Roman" pitchFamily="18" charset="0"/>
                <a:cs typeface="Times New Roman" pitchFamily="18" charset="0"/>
              </a:rPr>
              <a:t>5.) Methodology</a:t>
            </a:r>
            <a:r>
              <a:rPr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defTabSz="457200">
              <a:lnSpc>
                <a:spcPct val="150000"/>
              </a:lnSpc>
              <a:tabLst>
                <a:tab pos="1714500" algn="l"/>
              </a:tabLst>
              <a:defRPr sz="2400">
                <a:uFill>
                  <a:solidFill>
                    <a:srgbClr val="000000"/>
                  </a:solidFill>
                </a:uFill>
                <a:latin typeface="Times New Roman"/>
                <a:ea typeface="Times New Roman"/>
                <a:cs typeface="Times New Roman"/>
                <a:sym typeface="Times New Roman"/>
              </a:defRPr>
            </a:pPr>
            <a:r>
              <a:rPr lang="en-US" dirty="0">
                <a:latin typeface="Times New Roman" pitchFamily="18" charset="0"/>
                <a:cs typeface="Times New Roman" pitchFamily="18" charset="0"/>
              </a:rPr>
              <a:t>6.) Related Studies</a:t>
            </a:r>
            <a:endParaRPr dirty="0">
              <a:latin typeface="Times New Roman" pitchFamily="18" charset="0"/>
              <a:cs typeface="Times New Roman" pitchFamily="18" charset="0"/>
            </a:endParaRPr>
          </a:p>
          <a:p>
            <a:pPr algn="just" defTabSz="457200">
              <a:lnSpc>
                <a:spcPct val="150000"/>
              </a:lnSpc>
              <a:tabLst>
                <a:tab pos="1714500" algn="l"/>
              </a:tabLst>
              <a:defRPr sz="2400">
                <a:uFill>
                  <a:solidFill>
                    <a:srgbClr val="000000"/>
                  </a:solidFill>
                </a:uFill>
                <a:latin typeface="Times New Roman"/>
                <a:ea typeface="Times New Roman"/>
                <a:cs typeface="Times New Roman"/>
                <a:sym typeface="Times New Roman"/>
              </a:defRPr>
            </a:pPr>
            <a:r>
              <a:rPr lang="en-US" dirty="0">
                <a:latin typeface="Times New Roman" pitchFamily="18" charset="0"/>
                <a:cs typeface="Times New Roman" pitchFamily="18" charset="0"/>
              </a:rPr>
              <a:t>7</a:t>
            </a:r>
            <a:r>
              <a:rPr dirty="0">
                <a:latin typeface="Times New Roman" pitchFamily="18" charset="0"/>
                <a:cs typeface="Times New Roman" pitchFamily="18" charset="0"/>
              </a:rPr>
              <a:t>.) Algorithm</a:t>
            </a:r>
          </a:p>
          <a:p>
            <a:pPr algn="just" defTabSz="457200">
              <a:lnSpc>
                <a:spcPct val="150000"/>
              </a:lnSpc>
              <a:tabLst>
                <a:tab pos="1714500" algn="l"/>
              </a:tabLst>
              <a:defRPr sz="2400">
                <a:uFill>
                  <a:solidFill>
                    <a:srgbClr val="000000"/>
                  </a:solidFill>
                </a:uFill>
                <a:latin typeface="Times New Roman"/>
                <a:ea typeface="Times New Roman"/>
                <a:cs typeface="Times New Roman"/>
                <a:sym typeface="Times New Roman"/>
              </a:defRPr>
            </a:pPr>
            <a:r>
              <a:rPr lang="en-US" dirty="0">
                <a:latin typeface="Times New Roman" pitchFamily="18" charset="0"/>
                <a:cs typeface="Times New Roman" pitchFamily="18" charset="0"/>
              </a:rPr>
              <a:t>8</a:t>
            </a:r>
            <a:r>
              <a:rPr dirty="0">
                <a:latin typeface="Times New Roman" pitchFamily="18" charset="0"/>
                <a:cs typeface="Times New Roman" pitchFamily="18" charset="0"/>
              </a:rPr>
              <a:t>.)</a:t>
            </a:r>
            <a:r>
              <a:rPr lang="en-US" dirty="0">
                <a:latin typeface="Times New Roman" pitchFamily="18" charset="0"/>
                <a:cs typeface="Times New Roman" pitchFamily="18" charset="0"/>
              </a:rPr>
              <a:t> Code Screen Shots</a:t>
            </a:r>
            <a:endParaRPr dirty="0">
              <a:latin typeface="Times New Roman" pitchFamily="18" charset="0"/>
              <a:cs typeface="Times New Roman" pitchFamily="18" charset="0"/>
            </a:endParaRPr>
          </a:p>
          <a:p>
            <a:pPr algn="just" defTabSz="457200">
              <a:lnSpc>
                <a:spcPct val="150000"/>
              </a:lnSpc>
              <a:tabLst>
                <a:tab pos="1714500" algn="l"/>
              </a:tabLst>
              <a:defRPr sz="2400">
                <a:uFill>
                  <a:solidFill>
                    <a:srgbClr val="000000"/>
                  </a:solidFill>
                </a:uFill>
                <a:latin typeface="Times New Roman"/>
                <a:ea typeface="Times New Roman"/>
                <a:cs typeface="Times New Roman"/>
                <a:sym typeface="Times New Roman"/>
              </a:defRPr>
            </a:pP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ontent Placeholder 2"/>
          <p:cNvSpPr txBox="1">
            <a:spLocks noGrp="1"/>
          </p:cNvSpPr>
          <p:nvPr>
            <p:ph type="body" idx="1"/>
          </p:nvPr>
        </p:nvSpPr>
        <p:spPr>
          <a:xfrm>
            <a:off x="491000" y="699707"/>
            <a:ext cx="10972801" cy="4525966"/>
          </a:xfrm>
          <a:prstGeom prst="rect">
            <a:avLst/>
          </a:prstGeom>
        </p:spPr>
        <p:txBody>
          <a:bodyPr>
            <a:normAutofit/>
          </a:bodyPr>
          <a:lstStyle/>
          <a:p>
            <a:pPr marL="0" indent="0" algn="just" defTabSz="365759">
              <a:lnSpc>
                <a:spcPct val="150000"/>
              </a:lnSpc>
              <a:spcBef>
                <a:spcPts val="0"/>
              </a:spcBef>
              <a:buSzTx/>
              <a:buNone/>
              <a:tabLst>
                <a:tab pos="1371600" algn="l"/>
              </a:tabLst>
              <a:defRPr sz="1100">
                <a:uFill>
                  <a:solidFill>
                    <a:srgbClr val="000000"/>
                  </a:solidFill>
                </a:uFill>
                <a:latin typeface="Times New Roman"/>
                <a:ea typeface="Times New Roman"/>
                <a:cs typeface="Times New Roman"/>
                <a:sym typeface="Times New Roman"/>
              </a:defRPr>
            </a:pPr>
            <a:endParaRPr dirty="0"/>
          </a:p>
          <a:p>
            <a:pPr marL="0" indent="0" algn="just" defTabSz="365759">
              <a:spcBef>
                <a:spcPts val="0"/>
              </a:spcBef>
              <a:buSzTx/>
              <a:buNone/>
              <a:defRPr sz="1100" b="1">
                <a:uFill>
                  <a:solidFill>
                    <a:srgbClr val="000000"/>
                  </a:solidFill>
                </a:uFill>
                <a:latin typeface="Times New Roman"/>
                <a:ea typeface="Times New Roman"/>
                <a:cs typeface="Times New Roman"/>
                <a:sym typeface="Times New Roman"/>
              </a:defRPr>
            </a:pPr>
            <a:endParaRPr dirty="0"/>
          </a:p>
          <a:p>
            <a:pPr marL="0" indent="0" algn="ctr" defTabSz="365759">
              <a:spcBef>
                <a:spcPts val="0"/>
              </a:spcBef>
              <a:buSzTx/>
              <a:buNone/>
              <a:defRPr sz="1900" b="1">
                <a:uFill>
                  <a:solidFill>
                    <a:srgbClr val="000000"/>
                  </a:solidFill>
                </a:uFill>
                <a:latin typeface="Times New Roman"/>
                <a:ea typeface="Times New Roman"/>
                <a:cs typeface="Times New Roman"/>
                <a:sym typeface="Times New Roman"/>
              </a:defRPr>
            </a:pPr>
            <a:r>
              <a:rPr sz="3600" dirty="0"/>
              <a:t>ABSTRACT</a:t>
            </a:r>
            <a:endParaRPr lang="en-US" sz="3600" dirty="0"/>
          </a:p>
          <a:p>
            <a:pPr>
              <a:buNone/>
            </a:pPr>
            <a:endParaRPr lang="en-US" sz="1600" dirty="0">
              <a:sym typeface="Times New Roman"/>
            </a:endParaRPr>
          </a:p>
          <a:p>
            <a:pPr algn="just">
              <a:buNone/>
            </a:pPr>
            <a:r>
              <a:rPr lang="en-IN" sz="2400" dirty="0">
                <a:latin typeface="Times New Roman" pitchFamily="18" charset="0"/>
                <a:cs typeface="Times New Roman" pitchFamily="18" charset="0"/>
              </a:rPr>
              <a:t>This project proposes a new scheduling algorithm which can be used to solve real world problems like smart grocery store. The methodology is to maximize the profits by avoiding the loss of higher profit yielding customers and to minimize the starvation of lower profit yielding customers. </a:t>
            </a:r>
          </a:p>
          <a:p>
            <a:pPr algn="just"/>
            <a:r>
              <a:rPr lang="en-IN" sz="2400" dirty="0">
                <a:latin typeface="Times New Roman" pitchFamily="18" charset="0"/>
                <a:cs typeface="Times New Roman" pitchFamily="18" charset="0"/>
              </a:rPr>
              <a:t>Keywords: CPU Scheduling, Throughput, Waiting time (WT), Turnaround time (TAT), Response time (RT).</a:t>
            </a:r>
          </a:p>
          <a:p>
            <a:pPr marL="0" indent="0" algn="just" defTabSz="365759">
              <a:lnSpc>
                <a:spcPct val="150000"/>
              </a:lnSpc>
              <a:spcBef>
                <a:spcPts val="0"/>
              </a:spcBef>
              <a:buSzTx/>
              <a:buNone/>
              <a:tabLst>
                <a:tab pos="1371600" algn="l"/>
              </a:tabLst>
              <a:defRPr sz="1600">
                <a:uFill>
                  <a:solidFill>
                    <a:srgbClr val="000000"/>
                  </a:solidFill>
                </a:uFill>
                <a:latin typeface="Times New Roman"/>
                <a:ea typeface="Times New Roman"/>
                <a:cs typeface="Times New Roman"/>
                <a:sym typeface="Times New Roman"/>
              </a:defRPr>
            </a:pPr>
            <a:endParaRPr lang="en-IN" sz="1600" b="1" dirty="0">
              <a:sym typeface="Times New Roman"/>
            </a:endParaRPr>
          </a:p>
          <a:p>
            <a:pPr marL="0" indent="0" algn="just" defTabSz="365759">
              <a:lnSpc>
                <a:spcPct val="150000"/>
              </a:lnSpc>
              <a:spcBef>
                <a:spcPts val="0"/>
              </a:spcBef>
              <a:buSzTx/>
              <a:buNone/>
              <a:tabLst>
                <a:tab pos="1371600" algn="l"/>
              </a:tabLst>
              <a:defRPr sz="1600">
                <a:uFill>
                  <a:solidFill>
                    <a:srgbClr val="000000"/>
                  </a:solidFill>
                </a:uFill>
                <a:latin typeface="Times New Roman"/>
                <a:ea typeface="Times New Roman"/>
                <a:cs typeface="Times New Roman"/>
                <a:sym typeface="Times New Roman"/>
              </a:defRPr>
            </a:pP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1"/>
          <p:cNvSpPr txBox="1">
            <a:spLocks noGrp="1"/>
          </p:cNvSpPr>
          <p:nvPr>
            <p:ph type="title"/>
          </p:nvPr>
        </p:nvSpPr>
        <p:spPr>
          <a:xfrm>
            <a:off x="1" y="188640"/>
            <a:ext cx="12192000" cy="6552728"/>
          </a:xfrm>
          <a:prstGeom prst="rect">
            <a:avLst/>
          </a:prstGeom>
        </p:spPr>
        <p:txBody>
          <a:bodyPr>
            <a:noAutofit/>
          </a:bodyPr>
          <a:lstStyle/>
          <a:p>
            <a:r>
              <a:rPr sz="3200" b="1" dirty="0">
                <a:solidFill>
                  <a:schemeClr val="tx1"/>
                </a:solidFill>
                <a:latin typeface="Times New Roman" pitchFamily="18" charset="0"/>
                <a:cs typeface="Times New Roman" pitchFamily="18" charset="0"/>
              </a:rPr>
              <a:t>INTRODUCTION</a:t>
            </a:r>
            <a:r>
              <a:rPr lang="en-IN" sz="1600" dirty="0">
                <a:latin typeface="Times New Roman" pitchFamily="18" charset="0"/>
                <a:cs typeface="Times New Roman" pitchFamily="18" charset="0"/>
              </a:rPr>
              <a:t/>
            </a:r>
            <a:br>
              <a:rPr lang="en-IN" sz="1600" dirty="0">
                <a:latin typeface="Times New Roman" pitchFamily="18" charset="0"/>
                <a:cs typeface="Times New Roman" pitchFamily="18" charset="0"/>
              </a:rPr>
            </a:br>
            <a:r>
              <a:rPr lang="en-US" sz="1400" dirty="0">
                <a:latin typeface="Times New Roman" pitchFamily="18" charset="0"/>
                <a:cs typeface="Times New Roman" pitchFamily="18" charset="0"/>
              </a:rPr>
              <a:t/>
            </a:r>
            <a:br>
              <a:rPr lang="en-US" sz="1400" dirty="0">
                <a:latin typeface="Times New Roman" pitchFamily="18" charset="0"/>
                <a:cs typeface="Times New Roman" pitchFamily="18" charset="0"/>
              </a:rPr>
            </a:br>
            <a:r>
              <a:rPr lang="en-IN" sz="2000" dirty="0">
                <a:solidFill>
                  <a:schemeClr val="tx1"/>
                </a:solidFill>
                <a:latin typeface="Times New Roman" pitchFamily="18" charset="0"/>
                <a:cs typeface="Times New Roman" pitchFamily="18" charset="0"/>
              </a:rPr>
              <a:t>Scheduling is a fundamental operating system property which allots a particular process to the CPU for execution while the other processes are in the ready queue. </a:t>
            </a:r>
            <a:r>
              <a:rPr lang="en-IN" sz="2000" dirty="0" smtClean="0">
                <a:solidFill>
                  <a:schemeClr val="tx1"/>
                </a:solidFill>
                <a:latin typeface="Times New Roman" pitchFamily="18" charset="0"/>
                <a:cs typeface="Times New Roman" pitchFamily="18" charset="0"/>
              </a:rPr>
              <a:t>First </a:t>
            </a:r>
            <a:r>
              <a:rPr lang="en-IN" sz="2000" dirty="0">
                <a:solidFill>
                  <a:schemeClr val="tx1"/>
                </a:solidFill>
                <a:latin typeface="Times New Roman" pitchFamily="18" charset="0"/>
                <a:cs typeface="Times New Roman" pitchFamily="18" charset="0"/>
              </a:rPr>
              <a:t>come first </a:t>
            </a:r>
            <a:r>
              <a:rPr lang="en-IN" sz="2000" dirty="0" smtClean="0">
                <a:solidFill>
                  <a:schemeClr val="tx1"/>
                </a:solidFill>
                <a:latin typeface="Times New Roman" pitchFamily="18" charset="0"/>
                <a:cs typeface="Times New Roman" pitchFamily="18" charset="0"/>
              </a:rPr>
              <a:t>serve(FCFS) is </a:t>
            </a:r>
            <a:r>
              <a:rPr lang="en-IN" sz="2000" dirty="0">
                <a:solidFill>
                  <a:schemeClr val="tx1"/>
                </a:solidFill>
                <a:latin typeface="Times New Roman" pitchFamily="18" charset="0"/>
                <a:cs typeface="Times New Roman" pitchFamily="18" charset="0"/>
              </a:rPr>
              <a:t>the simplest of all scheduling algorithms. In this the process that requests CPU first, is allocated the CPU first. </a:t>
            </a:r>
            <a:r>
              <a:rPr lang="en-IN" sz="2000" dirty="0" smtClean="0">
                <a:solidFill>
                  <a:schemeClr val="tx1"/>
                </a:solidFill>
                <a:latin typeface="Times New Roman" pitchFamily="18" charset="0"/>
                <a:cs typeface="Times New Roman" pitchFamily="18" charset="0"/>
              </a:rPr>
              <a:t>The implementation </a:t>
            </a:r>
            <a:r>
              <a:rPr lang="en-IN" sz="2000" dirty="0">
                <a:solidFill>
                  <a:schemeClr val="tx1"/>
                </a:solidFill>
                <a:latin typeface="Times New Roman" pitchFamily="18" charset="0"/>
                <a:cs typeface="Times New Roman" pitchFamily="18" charset="0"/>
              </a:rPr>
              <a:t>of FCFS is managed by FIFO queue. </a:t>
            </a:r>
            <a:r>
              <a:rPr lang="en-IN" sz="2000" dirty="0" smtClean="0">
                <a:solidFill>
                  <a:schemeClr val="tx1"/>
                </a:solidFill>
                <a:latin typeface="Times New Roman" pitchFamily="18" charset="0"/>
                <a:cs typeface="Times New Roman" pitchFamily="18" charset="0"/>
              </a:rPr>
              <a:t>Shortest </a:t>
            </a:r>
            <a:r>
              <a:rPr lang="en-IN" sz="2000" dirty="0">
                <a:solidFill>
                  <a:schemeClr val="tx1"/>
                </a:solidFill>
                <a:latin typeface="Times New Roman" pitchFamily="18" charset="0"/>
                <a:cs typeface="Times New Roman" pitchFamily="18" charset="0"/>
              </a:rPr>
              <a:t>job </a:t>
            </a:r>
            <a:r>
              <a:rPr lang="en-IN" sz="2000" dirty="0" smtClean="0">
                <a:solidFill>
                  <a:schemeClr val="tx1"/>
                </a:solidFill>
                <a:latin typeface="Times New Roman" pitchFamily="18" charset="0"/>
                <a:cs typeface="Times New Roman" pitchFamily="18" charset="0"/>
              </a:rPr>
              <a:t>first(SJF) is very </a:t>
            </a:r>
            <a:r>
              <a:rPr lang="en-IN" sz="2000" dirty="0">
                <a:solidFill>
                  <a:schemeClr val="tx1"/>
                </a:solidFill>
                <a:latin typeface="Times New Roman" pitchFamily="18" charset="0"/>
                <a:cs typeface="Times New Roman" pitchFamily="18" charset="0"/>
              </a:rPr>
              <a:t>advantageous because of its simplicity and simultaneously it also reduces the average amount of time that each process has to wait until its execution is </a:t>
            </a:r>
            <a:r>
              <a:rPr lang="en-IN" sz="2000" dirty="0" smtClean="0">
                <a:solidFill>
                  <a:schemeClr val="tx1"/>
                </a:solidFill>
                <a:latin typeface="Times New Roman" pitchFamily="18" charset="0"/>
                <a:cs typeface="Times New Roman" pitchFamily="18" charset="0"/>
              </a:rPr>
              <a:t>complete. </a:t>
            </a:r>
            <a:r>
              <a:rPr lang="en-IN" sz="2000" dirty="0" smtClean="0">
                <a:solidFill>
                  <a:schemeClr val="tx1"/>
                </a:solidFill>
                <a:latin typeface="Times New Roman" pitchFamily="18" charset="0"/>
                <a:cs typeface="Times New Roman" pitchFamily="18" charset="0"/>
              </a:rPr>
              <a:t>P</a:t>
            </a:r>
            <a:r>
              <a:rPr lang="en-IN" sz="2000" dirty="0" smtClean="0">
                <a:solidFill>
                  <a:schemeClr val="tx1"/>
                </a:solidFill>
                <a:latin typeface="Times New Roman" pitchFamily="18" charset="0"/>
                <a:cs typeface="Times New Roman" pitchFamily="18" charset="0"/>
              </a:rPr>
              <a:t>riority </a:t>
            </a:r>
            <a:r>
              <a:rPr lang="en-IN" sz="2000" dirty="0">
                <a:solidFill>
                  <a:schemeClr val="tx1"/>
                </a:solidFill>
                <a:latin typeface="Times New Roman" pitchFamily="18" charset="0"/>
                <a:cs typeface="Times New Roman" pitchFamily="18" charset="0"/>
              </a:rPr>
              <a:t>A</a:t>
            </a:r>
            <a:r>
              <a:rPr lang="en-IN" sz="2000" dirty="0" smtClean="0">
                <a:solidFill>
                  <a:schemeClr val="tx1"/>
                </a:solidFill>
                <a:latin typeface="Times New Roman" pitchFamily="18" charset="0"/>
                <a:cs typeface="Times New Roman" pitchFamily="18" charset="0"/>
              </a:rPr>
              <a:t>lgorithm </a:t>
            </a:r>
            <a:r>
              <a:rPr lang="en-IN" sz="2000" dirty="0">
                <a:solidFill>
                  <a:schemeClr val="tx1"/>
                </a:solidFill>
                <a:latin typeface="Times New Roman" pitchFamily="18" charset="0"/>
                <a:cs typeface="Times New Roman" pitchFamily="18" charset="0"/>
              </a:rPr>
              <a:t>includes a certain priority number (in integer) associated with each process and then the CPU is given a highest priority process. And if a case occurs where the priority of two or more processes is same then the processes are scheduled in FCFS </a:t>
            </a:r>
            <a:r>
              <a:rPr lang="en-IN" sz="2000" dirty="0" smtClean="0">
                <a:solidFill>
                  <a:schemeClr val="tx1"/>
                </a:solidFill>
                <a:latin typeface="Times New Roman" pitchFamily="18" charset="0"/>
                <a:cs typeface="Times New Roman" pitchFamily="18" charset="0"/>
              </a:rPr>
              <a:t>order.</a:t>
            </a:r>
            <a:r>
              <a:rPr lang="en-IN" sz="1400" b="1" dirty="0">
                <a:solidFill>
                  <a:schemeClr val="tx1"/>
                </a:solidFill>
                <a:latin typeface="Times New Roman" pitchFamily="18" charset="0"/>
                <a:cs typeface="Times New Roman" pitchFamily="18" charset="0"/>
              </a:rPr>
              <a:t/>
            </a:r>
            <a:br>
              <a:rPr lang="en-IN" sz="1400" b="1" dirty="0">
                <a:solidFill>
                  <a:schemeClr val="tx1"/>
                </a:solidFill>
                <a:latin typeface="Times New Roman" pitchFamily="18" charset="0"/>
                <a:cs typeface="Times New Roman" pitchFamily="18" charset="0"/>
              </a:rPr>
            </a:br>
            <a:r>
              <a:rPr lang="en-IN" sz="1400" b="1" dirty="0">
                <a:solidFill>
                  <a:schemeClr val="tx1"/>
                </a:solidFill>
              </a:rPr>
              <a:t/>
            </a:r>
            <a:br>
              <a:rPr lang="en-IN" sz="1400" b="1" dirty="0">
                <a:solidFill>
                  <a:schemeClr val="tx1"/>
                </a:solidFill>
              </a:rPr>
            </a:br>
            <a:r>
              <a:rPr lang="en-IN" sz="1400" b="1" dirty="0"/>
              <a:t> </a:t>
            </a:r>
            <a:br>
              <a:rPr lang="en-IN" sz="1400" b="1" dirty="0"/>
            </a:br>
            <a:endParaRPr sz="1400" b="1"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8182C-7CA0-4EC7-8378-1D15B28964E5}"/>
              </a:ext>
            </a:extLst>
          </p:cNvPr>
          <p:cNvSpPr>
            <a:spLocks noGrp="1"/>
          </p:cNvSpPr>
          <p:nvPr>
            <p:ph type="title"/>
          </p:nvPr>
        </p:nvSpPr>
        <p:spPr/>
        <p:txBody>
          <a:bodyPr>
            <a:normAutofit fontScale="90000"/>
          </a:bodyPr>
          <a:lstStyle/>
          <a:p>
            <a:endParaRPr lang="en-IN" dirty="0"/>
          </a:p>
        </p:txBody>
      </p:sp>
      <p:pic>
        <p:nvPicPr>
          <p:cNvPr id="4" name="Picture 3">
            <a:extLst>
              <a:ext uri="{FF2B5EF4-FFF2-40B4-BE49-F238E27FC236}">
                <a16:creationId xmlns:a16="http://schemas.microsoft.com/office/drawing/2014/main" xmlns="" id="{89BF08AC-83FF-4387-881B-47F75F62B3A9}"/>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xmlns="" val="7454461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PROBLEM STATEMENT…"/>
          <p:cNvSpPr txBox="1"/>
          <p:nvPr/>
        </p:nvSpPr>
        <p:spPr>
          <a:xfrm>
            <a:off x="546769" y="1330178"/>
            <a:ext cx="11098462" cy="4216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ctr" defTabSz="457200">
              <a:defRPr sz="2000" b="1">
                <a:uFill>
                  <a:solidFill>
                    <a:srgbClr val="000000"/>
                  </a:solidFill>
                </a:uFill>
                <a:latin typeface="Times New Roman"/>
                <a:ea typeface="Times New Roman"/>
                <a:cs typeface="Times New Roman"/>
                <a:sym typeface="Times New Roman"/>
              </a:defRPr>
            </a:pPr>
            <a:r>
              <a:rPr sz="3200" dirty="0">
                <a:latin typeface="Times New Roman" pitchFamily="18" charset="0"/>
                <a:cs typeface="Times New Roman" pitchFamily="18" charset="0"/>
              </a:rPr>
              <a:t>PROBLEM STATEMENT</a:t>
            </a:r>
            <a:endParaRPr lang="en-IN" sz="3200" dirty="0">
              <a:latin typeface="Times New Roman" pitchFamily="18" charset="0"/>
              <a:cs typeface="Times New Roman" pitchFamily="18" charset="0"/>
            </a:endParaRPr>
          </a:p>
          <a:p>
            <a:pPr algn="ctr" defTabSz="457200">
              <a:defRPr sz="2000" b="1">
                <a:uFill>
                  <a:solidFill>
                    <a:srgbClr val="000000"/>
                  </a:solidFill>
                </a:uFill>
                <a:latin typeface="Times New Roman"/>
                <a:ea typeface="Times New Roman"/>
                <a:cs typeface="Times New Roman"/>
                <a:sym typeface="Times New Roman"/>
              </a:defRPr>
            </a:pPr>
            <a:endParaRPr lang="en-IN" sz="2400" dirty="0"/>
          </a:p>
          <a:p>
            <a:pPr algn="ctr" defTabSz="457200">
              <a:defRPr sz="2000" b="1">
                <a:uFill>
                  <a:solidFill>
                    <a:srgbClr val="000000"/>
                  </a:solidFill>
                </a:uFill>
                <a:latin typeface="Times New Roman"/>
                <a:ea typeface="Times New Roman"/>
                <a:cs typeface="Times New Roman"/>
                <a:sym typeface="Times New Roman"/>
              </a:defRPr>
            </a:pPr>
            <a:endParaRPr sz="2400" dirty="0"/>
          </a:p>
          <a:p>
            <a:pPr algn="just"/>
            <a:r>
              <a:rPr lang="en-US" sz="2400" dirty="0">
                <a:latin typeface="Times New Roman" pitchFamily="18" charset="0"/>
                <a:cs typeface="Times New Roman" pitchFamily="18" charset="0"/>
              </a:rPr>
              <a:t>Scheduling of processes is carried out to finish the work on time. The project deals with the comparative study of different CPU scheduling algorithms and their implementation on the working of smart grocery store.</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problem that arises in scheduling the tasks is utmost waiting time, If any Customer is there with one product still he/she may have to wait for other Customers to finish up Billing Process . How can we implement any algorithm which can solve </a:t>
            </a:r>
            <a:r>
              <a:rPr lang="en-IN" sz="2400" dirty="0">
                <a:latin typeface="Times New Roman" pitchFamily="18" charset="0"/>
                <a:cs typeface="Times New Roman" pitchFamily="18" charset="0"/>
              </a:rPr>
              <a:t>real world problems like smart grocery store </a:t>
            </a:r>
            <a:r>
              <a:rPr lang="en-US" sz="2400" dirty="0">
                <a:latin typeface="Times New Roman" pitchFamily="18" charset="0"/>
                <a:cs typeface="Times New Roman" pitchFamily="18" charset="0"/>
              </a:rPr>
              <a:t>efficiently?</a:t>
            </a:r>
            <a:endParaRPr lang="en-IN" sz="2400" dirty="0">
              <a:latin typeface="Times New Roman" pitchFamily="18" charset="0"/>
              <a:cs typeface="Times New Roman" pitchFamily="18" charset="0"/>
            </a:endParaRPr>
          </a:p>
          <a:p>
            <a:pPr algn="ctr" defTabSz="457200">
              <a:defRPr sz="2000" b="1">
                <a:uFill>
                  <a:solidFill>
                    <a:srgbClr val="000000"/>
                  </a:solidFill>
                </a:uFill>
                <a:latin typeface="Times New Roman"/>
                <a:ea typeface="Times New Roman"/>
                <a:cs typeface="Times New Roman"/>
                <a:sym typeface="Times New Roman"/>
              </a:defRPr>
            </a:pP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IVES…"/>
          <p:cNvSpPr txBox="1"/>
          <p:nvPr/>
        </p:nvSpPr>
        <p:spPr>
          <a:xfrm>
            <a:off x="881026" y="500042"/>
            <a:ext cx="11079976" cy="34778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algn="ctr" defTabSz="457200">
              <a:defRPr sz="2400" b="1">
                <a:uFill>
                  <a:solidFill>
                    <a:srgbClr val="000000"/>
                  </a:solidFill>
                </a:uFill>
                <a:latin typeface="Times New Roman"/>
                <a:ea typeface="Times New Roman"/>
                <a:cs typeface="Times New Roman"/>
                <a:sym typeface="Times New Roman"/>
              </a:defRPr>
            </a:pPr>
            <a:r>
              <a:rPr sz="3200">
                <a:latin typeface="Times New Roman" pitchFamily="18" charset="0"/>
                <a:cs typeface="Times New Roman" pitchFamily="18" charset="0"/>
              </a:rPr>
              <a:t>OBJECTIVES</a:t>
            </a:r>
            <a:endParaRPr lang="en-IN" sz="3200" dirty="0">
              <a:latin typeface="Times New Roman" pitchFamily="18" charset="0"/>
              <a:cs typeface="Times New Roman" pitchFamily="18" charset="0"/>
            </a:endParaRPr>
          </a:p>
          <a:p>
            <a:pPr algn="ctr" defTabSz="457200">
              <a:defRPr sz="2400" b="1">
                <a:uFill>
                  <a:solidFill>
                    <a:srgbClr val="000000"/>
                  </a:solidFill>
                </a:uFill>
                <a:latin typeface="Times New Roman"/>
                <a:ea typeface="Times New Roman"/>
                <a:cs typeface="Times New Roman"/>
                <a:sym typeface="Times New Roman"/>
              </a:defRPr>
            </a:pPr>
            <a:endParaRPr dirty="0"/>
          </a:p>
          <a:p>
            <a:r>
              <a:rPr lang="en-US" sz="2400" dirty="0">
                <a:latin typeface="Times New Roman" pitchFamily="18" charset="0"/>
                <a:cs typeface="Times New Roman" pitchFamily="18" charset="0"/>
              </a:rPr>
              <a:t>To reduce the waiting time for arrived process/customer and to complete the task in minimum time and to achieve this objective various algorithms are implemented-</a:t>
            </a:r>
          </a:p>
          <a:p>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First come first serve (FCFS)</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Shortest Job First (SJF)</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Priority Algorithm </a:t>
            </a:r>
          </a:p>
          <a:p>
            <a:pPr algn="ctr" defTabSz="457200">
              <a:defRPr sz="2000" b="1">
                <a:uFill>
                  <a:solidFill>
                    <a:srgbClr val="000000"/>
                  </a:solidFill>
                </a:uFill>
                <a:latin typeface="Times New Roman"/>
                <a:ea typeface="Times New Roman"/>
                <a:cs typeface="Times New Roman"/>
                <a:sym typeface="Times New Roman"/>
              </a:defRPr>
            </a:pP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roject Modules"/>
          <p:cNvSpPr txBox="1">
            <a:spLocks noGrp="1"/>
          </p:cNvSpPr>
          <p:nvPr>
            <p:ph type="title"/>
          </p:nvPr>
        </p:nvSpPr>
        <p:spPr>
          <a:xfrm>
            <a:off x="0" y="401957"/>
            <a:ext cx="12192000" cy="564913"/>
          </a:xfrm>
          <a:prstGeom prst="rect">
            <a:avLst/>
          </a:prstGeom>
        </p:spPr>
        <p:txBody>
          <a:bodyPr>
            <a:noAutofit/>
          </a:bodyPr>
          <a:lstStyle>
            <a:lvl1pPr defTabSz="411469">
              <a:defRPr sz="3200"/>
            </a:lvl1pPr>
          </a:lstStyle>
          <a:p>
            <a:r>
              <a:rPr lang="en-US" b="1" dirty="0">
                <a:solidFill>
                  <a:schemeClr val="tx1"/>
                </a:solidFill>
                <a:latin typeface="Times New Roman" panose="02020603050405020304" pitchFamily="18" charset="0"/>
                <a:cs typeface="Times New Roman" panose="02020603050405020304" pitchFamily="18" charset="0"/>
              </a:rPr>
              <a:t>Methodology</a:t>
            </a:r>
            <a:endParaRPr b="1" dirty="0">
              <a:solidFill>
                <a:schemeClr val="tx1"/>
              </a:solidFill>
              <a:latin typeface="Times New Roman" panose="02020603050405020304" pitchFamily="18" charset="0"/>
              <a:cs typeface="Times New Roman" panose="02020603050405020304" pitchFamily="18" charset="0"/>
            </a:endParaRPr>
          </a:p>
        </p:txBody>
      </p:sp>
      <p:sp>
        <p:nvSpPr>
          <p:cNvPr id="81" name="1.) Create a file containing vulnerable functions in C language.…"/>
          <p:cNvSpPr txBox="1"/>
          <p:nvPr/>
        </p:nvSpPr>
        <p:spPr>
          <a:xfrm>
            <a:off x="335360" y="1124744"/>
            <a:ext cx="11521280" cy="70121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r>
              <a:rPr lang="en-US" sz="2000" dirty="0">
                <a:latin typeface="Times New Roman" pitchFamily="18" charset="0"/>
                <a:cs typeface="Times New Roman" pitchFamily="18" charset="0"/>
              </a:rPr>
              <a:t>The challenge is to make the overall system efficient and fair as much as possible, giving respected priority on the basis of weight of product, type of item required , cost and number of products.</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overall solving process includes:</a:t>
            </a:r>
            <a:endParaRPr lang="en-IN"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Step 1: </a:t>
            </a:r>
            <a:r>
              <a:rPr lang="en-US" sz="2000" dirty="0">
                <a:latin typeface="Times New Roman" pitchFamily="18" charset="0"/>
                <a:cs typeface="Times New Roman" pitchFamily="18" charset="0"/>
              </a:rPr>
              <a:t>Detailed Study about different CPU scheduling algorithms.</a:t>
            </a:r>
            <a:endParaRPr lang="en-IN"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Step 2: </a:t>
            </a:r>
            <a:r>
              <a:rPr lang="en-US" sz="2000" dirty="0">
                <a:latin typeface="Times New Roman" pitchFamily="18" charset="0"/>
                <a:cs typeface="Times New Roman" pitchFamily="18" charset="0"/>
              </a:rPr>
              <a:t>Understanding the basic concept and problems of scheduling.</a:t>
            </a:r>
            <a:endParaRPr lang="en-IN"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Step 3</a:t>
            </a:r>
            <a:r>
              <a:rPr lang="en-US" sz="2000" dirty="0">
                <a:latin typeface="Times New Roman" pitchFamily="18" charset="0"/>
                <a:cs typeface="Times New Roman" pitchFamily="18" charset="0"/>
              </a:rPr>
              <a:t>: Identifying the algorithms which will be best implemented.</a:t>
            </a:r>
            <a:endParaRPr lang="en-IN"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Step 4</a:t>
            </a:r>
            <a:r>
              <a:rPr lang="en-US" sz="2000" dirty="0">
                <a:latin typeface="Times New Roman" pitchFamily="18" charset="0"/>
                <a:cs typeface="Times New Roman" pitchFamily="18" charset="0"/>
              </a:rPr>
              <a:t>: Selection of algorithms which can solve the billing queue problem in most optimized way.</a:t>
            </a:r>
            <a:endParaRPr lang="en-IN"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Step 5: </a:t>
            </a:r>
            <a:r>
              <a:rPr lang="en-US" sz="2000" dirty="0">
                <a:latin typeface="Times New Roman" pitchFamily="18" charset="0"/>
                <a:cs typeface="Times New Roman" pitchFamily="18" charset="0"/>
              </a:rPr>
              <a:t>Designing Flowcharts and algorithms of these optimization algorithms.</a:t>
            </a:r>
            <a:endParaRPr lang="en-IN"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Step 6: </a:t>
            </a:r>
            <a:r>
              <a:rPr lang="en-US" sz="2000" dirty="0">
                <a:latin typeface="Times New Roman" pitchFamily="18" charset="0"/>
                <a:cs typeface="Times New Roman" pitchFamily="18" charset="0"/>
              </a:rPr>
              <a:t>Coding -Build the entire schedule by writing code using the C language.</a:t>
            </a:r>
            <a:endParaRPr lang="en-IN"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Step 7: </a:t>
            </a:r>
            <a:r>
              <a:rPr lang="en-US" sz="2000" dirty="0">
                <a:latin typeface="Times New Roman" pitchFamily="18" charset="0"/>
                <a:cs typeface="Times New Roman" pitchFamily="18" charset="0"/>
              </a:rPr>
              <a:t>Testing-Test the developed algorithm by giving different inputs and if it gives correct output for different inputs, go to implementation phase.</a:t>
            </a:r>
            <a:endParaRPr lang="en-IN"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Step 8: </a:t>
            </a:r>
            <a:r>
              <a:rPr lang="en-US" sz="2000" dirty="0">
                <a:latin typeface="Times New Roman" pitchFamily="18" charset="0"/>
                <a:cs typeface="Times New Roman" pitchFamily="18" charset="0"/>
              </a:rPr>
              <a:t>Implementation of these algorithms in different Environments.</a:t>
            </a:r>
            <a:endParaRPr lang="en-IN"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Step 9: </a:t>
            </a:r>
            <a:r>
              <a:rPr lang="en-US" sz="2000" dirty="0">
                <a:latin typeface="Times New Roman" pitchFamily="18" charset="0"/>
                <a:cs typeface="Times New Roman" pitchFamily="18" charset="0"/>
              </a:rPr>
              <a:t>Comparative Study.</a:t>
            </a:r>
            <a:endParaRPr lang="en-IN"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Step 10: </a:t>
            </a:r>
            <a:r>
              <a:rPr lang="en-US" sz="2000" dirty="0">
                <a:latin typeface="Times New Roman" pitchFamily="18" charset="0"/>
                <a:cs typeface="Times New Roman" pitchFamily="18" charset="0"/>
              </a:rPr>
              <a:t>Report.</a:t>
            </a:r>
            <a:endParaRPr lang="en-IN" sz="2000" dirty="0">
              <a:latin typeface="Times New Roman" pitchFamily="18" charset="0"/>
              <a:cs typeface="Times New Roman" pitchFamily="18" charset="0"/>
            </a:endParaRPr>
          </a:p>
          <a:p>
            <a:r>
              <a:rPr lang="en-US" dirty="0"/>
              <a:t> </a:t>
            </a:r>
            <a:endParaRPr lang="en-IN" dirty="0"/>
          </a:p>
          <a:p>
            <a:r>
              <a:rPr lang="en-US" dirty="0"/>
              <a:t> </a:t>
            </a:r>
            <a:endParaRPr lang="en-IN" dirty="0"/>
          </a:p>
          <a:p>
            <a:r>
              <a:rPr lang="en-US" dirty="0"/>
              <a:t> </a:t>
            </a:r>
            <a:endParaRPr lang="en-IN" dirty="0"/>
          </a:p>
          <a:p>
            <a:r>
              <a:rPr lang="en-US" dirty="0"/>
              <a:t> </a:t>
            </a:r>
            <a:endParaRPr lang="en-IN" dirty="0"/>
          </a:p>
          <a:p>
            <a:r>
              <a:rPr lang="en-US" dirty="0"/>
              <a:t> </a:t>
            </a:r>
            <a:endParaRPr lang="en-IN" dirty="0"/>
          </a:p>
          <a:p>
            <a:r>
              <a:rPr lang="en-US" dirty="0"/>
              <a:t> </a:t>
            </a:r>
            <a:endParaRPr lang="en-IN" dirty="0"/>
          </a:p>
          <a:p>
            <a:r>
              <a:rPr lang="en-US" dirty="0"/>
              <a:t> </a:t>
            </a:r>
            <a:endParaRPr lang="en-IN" dirty="0"/>
          </a:p>
          <a:p>
            <a:pPr algn="just" defTabSz="457200">
              <a:lnSpc>
                <a:spcPct val="150000"/>
              </a:lnSpc>
              <a:spcBef>
                <a:spcPts val="800"/>
              </a:spcBef>
              <a:defRPr sz="2000">
                <a:uFill>
                  <a:solidFill>
                    <a:srgbClr val="000000"/>
                  </a:solidFill>
                </a:uFill>
                <a:latin typeface="Times New Roman"/>
                <a:ea typeface="Times New Roman"/>
                <a:cs typeface="Times New Roman"/>
                <a:sym typeface="Times New Roman"/>
              </a:defRPr>
            </a:pPr>
            <a:endParaRPr dirty="0"/>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189"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847</TotalTime>
  <Words>724</Words>
  <Application>Microsoft Office PowerPoint</Application>
  <PresentationFormat>Custom</PresentationFormat>
  <Paragraphs>92</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Contents</vt:lpstr>
      <vt:lpstr>Slide 4</vt:lpstr>
      <vt:lpstr>INTRODUCTION  Scheduling is a fundamental operating system property which allots a particular process to the CPU for execution while the other processes are in the ready queue. First come first serve(FCFS) is the simplest of all scheduling algorithms. In this the process that requests CPU first, is allocated the CPU first. The implementation of FCFS is managed by FIFO queue. Shortest job first(SJF) is very advantageous because of its simplicity and simultaneously it also reduces the average amount of time that each process has to wait until its execution is complete. Priority Algorithm includes a certain priority number (in integer) associated with each process and then the CPU is given a highest priority process. And if a case occurs where the priority of two or more processes is same then the processes are scheduled in FCFS order.    </vt:lpstr>
      <vt:lpstr>Slide 6</vt:lpstr>
      <vt:lpstr>Slide 7</vt:lpstr>
      <vt:lpstr>Slide 8</vt:lpstr>
      <vt:lpstr>Methodology</vt:lpstr>
      <vt:lpstr>Methodology </vt:lpstr>
      <vt:lpstr>Related Studies </vt:lpstr>
      <vt:lpstr>Algorithm </vt:lpstr>
      <vt:lpstr>Proposed Algorithm</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Preyanshi</dc:creator>
  <cp:lastModifiedBy>Windows User</cp:lastModifiedBy>
  <cp:revision>51</cp:revision>
  <dcterms:modified xsi:type="dcterms:W3CDTF">2020-12-10T15:55:55Z</dcterms:modified>
</cp:coreProperties>
</file>