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7" r:id="rId13"/>
    <p:sldId id="270" r:id="rId14"/>
    <p:sldId id="294" r:id="rId15"/>
    <p:sldId id="293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8" r:id="rId25"/>
    <p:sldId id="289" r:id="rId26"/>
    <p:sldId id="290" r:id="rId27"/>
    <p:sldId id="291" r:id="rId28"/>
    <p:sldId id="292" r:id="rId29"/>
    <p:sldId id="283" r:id="rId30"/>
    <p:sldId id="284" r:id="rId31"/>
    <p:sldId id="295" r:id="rId32"/>
    <p:sldId id="296" r:id="rId33"/>
    <p:sldId id="297" r:id="rId34"/>
    <p:sldId id="285" r:id="rId35"/>
    <p:sldId id="298" r:id="rId36"/>
    <p:sldId id="299" r:id="rId37"/>
    <p:sldId id="286" r:id="rId38"/>
  </p:sldIdLst>
  <p:sldSz cx="12192000" cy="6858000"/>
  <p:notesSz cx="13716000" cy="24384000"/>
  <p:embeddedFontLst>
    <p:embeddedFont>
      <p:font typeface="Arial Black" panose="020B0A04020102020204" pitchFamily="34" charset="0"/>
      <p:regular r:id="rId40"/>
      <p:bold r:id="rId41"/>
    </p:embeddedFont>
    <p:embeddedFont>
      <p:font typeface="EB Garamond" panose="000005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18AF59-6CCD-459C-82C2-DC66E8DC03EF}">
  <a:tblStyle styleId="{4718AF59-6CCD-459C-82C2-DC66E8DC0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ACCCD0-7516-47AF-98AA-81079E69C220}" styleName="Table_1">
    <a:wholeTbl>
      <a:tcTxStyle b="off" i="off">
        <a:font>
          <a:latin typeface="Sabon Next LT"/>
          <a:ea typeface="Sabon Next LT"/>
          <a:cs typeface="Sabon Next LT"/>
        </a:font>
        <a:srgbClr val="000000"/>
      </a:tcTxStyle>
      <a:tcStyle>
        <a:tcBdr>
          <a:left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6F6"/>
          </a:solidFill>
        </a:fill>
      </a:tcStyle>
    </a:wholeTbl>
    <a:band1H>
      <a:tcTxStyle/>
      <a:tcStyle>
        <a:tcBdr/>
        <a:fill>
          <a:solidFill>
            <a:srgbClr val="FBED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BED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/>
        <a:fill>
          <a:solidFill>
            <a:srgbClr val="F5CDCE"/>
          </a:solidFill>
        </a:fill>
      </a:tcStyle>
    </a:lastCol>
    <a:firstCol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/>
        <a:fill>
          <a:solidFill>
            <a:srgbClr val="F5CDCE"/>
          </a:solidFill>
        </a:fill>
      </a:tcStyle>
    </a:firstCol>
    <a:la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top>
            <a:ln w="381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5CDC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abon Next LT"/>
          <a:ea typeface="Sabon Next LT"/>
          <a:cs typeface="Sabon Next LT"/>
        </a:font>
        <a:srgbClr val="FDFAF6"/>
      </a:tcTxStyle>
      <a:tcStyle>
        <a:tcBdr>
          <a:bottom>
            <a:ln w="38100" cap="flat" cmpd="sng">
              <a:solidFill>
                <a:srgbClr val="FDFAF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5CDC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82" d="100"/>
          <a:sy n="82" d="100"/>
        </p:scale>
        <p:origin x="557" y="-10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f5ad289df_1_5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6f5ad289d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f5ad289df_1_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6f5ad289d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f5ad289df_1_1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6f5ad289d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29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f5ad289df_1_2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f5ad289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f5ad289df_1_2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f5ad289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3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f5ad289df_1_2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f5ad289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07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f5ad289df_1_3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6f5ad289d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f5ad289df_2_5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6f5ad289df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f5ad289df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f5ad289df_3_88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f5ad289d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f5ad289df_8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f5ad289df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f5ad289df_3_9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f5ad289df_5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6f5ad289d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f5ad289df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6f5ad289df_5_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14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050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969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423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980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f5ad289df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f5ad289df_6_4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f5ad289df_2_2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6f5ad289d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30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068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448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5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14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5ad289df_1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6f5ad289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f5ad289df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f5ad289df_3_10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f5ad289df_2_4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6f5ad289df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f5ad289df_1_9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6f5ad289d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1" name="Google Shape;151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1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4" name="Google Shape;154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3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66" name="Google Shape;166;p13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3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9" name="Google Shape;169;p13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3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2" name="Google Shape;172;p13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14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14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7" name="Google Shape;177;p14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8" name="Google Shape;17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15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7" name="Google Shape;187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17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1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3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3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3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" name="Google Shape;57;p7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7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0" name="Google Shape;70;p8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6" name="Google Shape;86;p9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9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9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9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9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9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0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0" name="Google Shape;120;p10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0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0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0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0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0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products/workbench/" TargetMode="External"/><Relationship Id="rId3" Type="http://schemas.openxmlformats.org/officeDocument/2006/relationships/hyperlink" Target="https://visualstudio.microsoft.com/" TargetMode="External"/><Relationship Id="rId7" Type="http://schemas.openxmlformats.org/officeDocument/2006/relationships/hyperlink" Target="https://www.phpmyadmin.ne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ttpd.apache.org/" TargetMode="External"/><Relationship Id="rId5" Type="http://schemas.openxmlformats.org/officeDocument/2006/relationships/hyperlink" Target="https://notepad-plus-plus.org/" TargetMode="External"/><Relationship Id="rId4" Type="http://schemas.openxmlformats.org/officeDocument/2006/relationships/hyperlink" Target="https://www.jetbrains.com/phpstorm/" TargetMode="External"/><Relationship Id="rId9" Type="http://schemas.openxmlformats.org/officeDocument/2006/relationships/hyperlink" Target="https://www.apachefriends.org/download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icrosoft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ctrTitle"/>
          </p:nvPr>
        </p:nvSpPr>
        <p:spPr>
          <a:xfrm>
            <a:off x="3403092" y="1114237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400" dirty="0" err="1"/>
              <a:t>GymHub</a:t>
            </a:r>
            <a:br>
              <a:rPr lang="en-US" sz="5400" dirty="0"/>
            </a:br>
            <a:r>
              <a:rPr lang="en-US" sz="5400" dirty="0"/>
              <a:t>Gym Management System</a:t>
            </a:r>
            <a:br>
              <a:rPr lang="en-US" dirty="0"/>
            </a:b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1"/>
          </p:nvPr>
        </p:nvSpPr>
        <p:spPr>
          <a:xfrm>
            <a:off x="1600200" y="5406887"/>
            <a:ext cx="9250500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Akhilesh Singh (1002106742)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Alma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Babydasan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(1002168004)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Gayathri Reddy Dendi (1002182864)</a:t>
            </a: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Chandra Vamsi Krishna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Alla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(1002170054</a:t>
            </a:r>
            <a:r>
              <a:rPr lang="en-US" sz="1800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760502" y="-11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3500"/>
              <a:t>TASK ALLOCATION</a:t>
            </a:r>
            <a:endParaRPr sz="35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EAD82F-F8C5-CB2C-7F00-A414A99D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96072"/>
              </p:ext>
            </p:extLst>
          </p:nvPr>
        </p:nvGraphicFramePr>
        <p:xfrm>
          <a:off x="2431916" y="836580"/>
          <a:ext cx="8424152" cy="56756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2612461">
                  <a:extLst>
                    <a:ext uri="{9D8B030D-6E8A-4147-A177-3AD203B41FA5}">
                      <a16:colId xmlns:a16="http://schemas.microsoft.com/office/drawing/2014/main" val="1236457146"/>
                    </a:ext>
                  </a:extLst>
                </a:gridCol>
                <a:gridCol w="2614185">
                  <a:extLst>
                    <a:ext uri="{9D8B030D-6E8A-4147-A177-3AD203B41FA5}">
                      <a16:colId xmlns:a16="http://schemas.microsoft.com/office/drawing/2014/main" val="3058031504"/>
                    </a:ext>
                  </a:extLst>
                </a:gridCol>
                <a:gridCol w="3197506">
                  <a:extLst>
                    <a:ext uri="{9D8B030D-6E8A-4147-A177-3AD203B41FA5}">
                      <a16:colId xmlns:a16="http://schemas.microsoft.com/office/drawing/2014/main" val="2207915806"/>
                    </a:ext>
                  </a:extLst>
                </a:gridCol>
              </a:tblGrid>
              <a:tr h="175235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ROLES</a:t>
                      </a:r>
                      <a:r>
                        <a:rPr lang="en-US" sz="1200" spc="-5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4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RESPONSIBILTY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687888"/>
                  </a:ext>
                </a:extLst>
              </a:tr>
              <a:tr h="1158499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1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Akhilesh</a:t>
                      </a:r>
                      <a:r>
                        <a:rPr lang="en-US" sz="1200" b="1" spc="-10" dirty="0">
                          <a:effectLst/>
                        </a:rPr>
                        <a:t> </a:t>
                      </a:r>
                      <a:r>
                        <a:rPr lang="en-US" sz="1200" b="1" dirty="0">
                          <a:effectLst/>
                        </a:rPr>
                        <a:t>Singh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Frontend Developer.</a:t>
                      </a:r>
                      <a:r>
                        <a:rPr lang="en-US" sz="1200" b="1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Responsible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for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developing the Data Dictionary aligned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project specifications.</a:t>
                      </a:r>
                    </a:p>
                    <a:p>
                      <a:pPr marL="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Developed UI pages for User, Admin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integrated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each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them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styling.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4264469"/>
                  </a:ext>
                </a:extLst>
              </a:tr>
              <a:tr h="1524240">
                <a:tc>
                  <a:txBody>
                    <a:bodyPr/>
                    <a:lstStyle/>
                    <a:p>
                      <a:pPr marL="67945" marR="0">
                        <a:lnSpc>
                          <a:spcPts val="12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1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10" dirty="0">
                          <a:effectLst/>
                        </a:rPr>
                        <a:t>Chandra</a:t>
                      </a:r>
                      <a:r>
                        <a:rPr lang="en-US" sz="1200" b="1" spc="-30" dirty="0">
                          <a:effectLst/>
                        </a:rPr>
                        <a:t> </a:t>
                      </a:r>
                      <a:r>
                        <a:rPr lang="en-US" sz="1200" b="1" spc="-10" dirty="0">
                          <a:effectLst/>
                        </a:rPr>
                        <a:t>Vamsi</a:t>
                      </a:r>
                      <a:r>
                        <a:rPr lang="en-US" sz="1200" b="1" spc="5" dirty="0">
                          <a:effectLst/>
                        </a:rPr>
                        <a:t> </a:t>
                      </a:r>
                      <a:r>
                        <a:rPr lang="en-US" sz="1200" b="1" spc="-5" dirty="0">
                          <a:effectLst/>
                        </a:rPr>
                        <a:t>Krishna</a:t>
                      </a:r>
                      <a:r>
                        <a:rPr lang="en-US" sz="1200" b="1" spc="-60" dirty="0">
                          <a:effectLst/>
                        </a:rPr>
                        <a:t> </a:t>
                      </a:r>
                      <a:r>
                        <a:rPr lang="en-US" sz="1200" b="1" spc="-5" dirty="0" err="1">
                          <a:effectLst/>
                        </a:rPr>
                        <a:t>Alla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690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Backend Developer</a:t>
                      </a:r>
                      <a:r>
                        <a:rPr lang="en-US" sz="1200" b="0" dirty="0">
                          <a:effectLst/>
                        </a:rPr>
                        <a:t>. Tasked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designing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database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architecture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creating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tables.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Implemented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authentication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authorization</a:t>
                      </a:r>
                      <a:r>
                        <a:rPr lang="en-US" sz="1200" b="0" spc="-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functionalities.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6096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Reviewed and revised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Dictionary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required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by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evolving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project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needs.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2530446"/>
                  </a:ext>
                </a:extLst>
              </a:tr>
              <a:tr h="1537471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1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Gayathri</a:t>
                      </a:r>
                      <a:r>
                        <a:rPr lang="en-US" sz="1200" b="1" spc="-10" dirty="0">
                          <a:effectLst/>
                        </a:rPr>
                        <a:t> </a:t>
                      </a:r>
                      <a:r>
                        <a:rPr lang="en-US" sz="1200" b="1" dirty="0">
                          <a:effectLst/>
                        </a:rPr>
                        <a:t>Reddy</a:t>
                      </a:r>
                      <a:r>
                        <a:rPr lang="en-US" sz="1200" b="1" spc="-10" dirty="0">
                          <a:effectLst/>
                        </a:rPr>
                        <a:t> </a:t>
                      </a:r>
                      <a:r>
                        <a:rPr lang="en-US" sz="1200" b="1" dirty="0">
                          <a:effectLst/>
                        </a:rPr>
                        <a:t>Dendi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842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02360" algn="l"/>
                          <a:tab pos="1693545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Scrum Master</a:t>
                      </a:r>
                      <a:r>
                        <a:rPr lang="en-US" sz="1200" b="0" dirty="0">
                          <a:effectLst/>
                        </a:rPr>
                        <a:t>. Handled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presentation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including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names,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descriptions,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categories, and pricing. Conducted data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verification	and	validation.</a:t>
                      </a:r>
                    </a:p>
                    <a:p>
                      <a:pPr marL="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6032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Checking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product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backlog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creating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database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connections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for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all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functionalities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involved.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1614293"/>
                  </a:ext>
                </a:extLst>
              </a:tr>
              <a:tr h="1278195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1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2)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Alma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Babydasan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055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7259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Backend Developer</a:t>
                      </a:r>
                      <a:r>
                        <a:rPr lang="en-US" sz="1200" b="0" dirty="0">
                          <a:effectLst/>
                        </a:rPr>
                        <a:t>. Developed the structural framework for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project	</a:t>
                      </a:r>
                      <a:r>
                        <a:rPr lang="en-US" sz="1200" b="0" spc="-5" dirty="0">
                          <a:effectLst/>
                        </a:rPr>
                        <a:t>operations.</a:t>
                      </a:r>
                      <a:endParaRPr lang="en-US" sz="1200" b="0" dirty="0">
                        <a:effectLst/>
                      </a:endParaRPr>
                    </a:p>
                    <a:p>
                      <a:pPr marL="0" marR="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spc="-5" dirty="0">
                          <a:effectLst/>
                        </a:rPr>
                        <a:t>Created</a:t>
                      </a:r>
                      <a:r>
                        <a:rPr lang="en-US" sz="1200" b="0" spc="-60" dirty="0">
                          <a:effectLst/>
                        </a:rPr>
                        <a:t> </a:t>
                      </a:r>
                      <a:r>
                        <a:rPr lang="en-US" sz="1200" b="0" spc="-5" dirty="0">
                          <a:effectLst/>
                        </a:rPr>
                        <a:t>User</a:t>
                      </a:r>
                      <a:r>
                        <a:rPr lang="en-US" sz="1200" b="0" spc="-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-10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Admin</a:t>
                      </a:r>
                      <a:r>
                        <a:rPr lang="en-US" sz="1200" b="0" spc="-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interfaces</a:t>
                      </a:r>
                      <a:r>
                        <a:rPr lang="en-US" sz="1200" b="0" spc="-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after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completion of login page creation for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-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Admin.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999213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281B8A5-18FE-C3D4-9EE2-7E131D18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914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C0BE3E-9C85-361E-8718-2DE8EBA9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98680"/>
              </p:ext>
            </p:extLst>
          </p:nvPr>
        </p:nvGraphicFramePr>
        <p:xfrm>
          <a:off x="1427356" y="178423"/>
          <a:ext cx="9433930" cy="19948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{8799B23B-EC83-4686-B30A-512413B5E67A}</a:tableStyleId>
              </a:tblPr>
              <a:tblGrid>
                <a:gridCol w="2925609">
                  <a:extLst>
                    <a:ext uri="{9D8B030D-6E8A-4147-A177-3AD203B41FA5}">
                      <a16:colId xmlns:a16="http://schemas.microsoft.com/office/drawing/2014/main" val="194703890"/>
                    </a:ext>
                  </a:extLst>
                </a:gridCol>
                <a:gridCol w="2927538">
                  <a:extLst>
                    <a:ext uri="{9D8B030D-6E8A-4147-A177-3AD203B41FA5}">
                      <a16:colId xmlns:a16="http://schemas.microsoft.com/office/drawing/2014/main" val="3983730901"/>
                    </a:ext>
                  </a:extLst>
                </a:gridCol>
                <a:gridCol w="3580783">
                  <a:extLst>
                    <a:ext uri="{9D8B030D-6E8A-4147-A177-3AD203B41FA5}">
                      <a16:colId xmlns:a16="http://schemas.microsoft.com/office/drawing/2014/main" val="558095037"/>
                    </a:ext>
                  </a:extLst>
                </a:gridCol>
              </a:tblGrid>
              <a:tr h="1623956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 2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Alma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Babydasan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842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effectLst/>
                        </a:rPr>
                        <a:t> Project Manager. </a:t>
                      </a:r>
                      <a:r>
                        <a:rPr lang="en-US" sz="1200" b="0" dirty="0">
                          <a:effectLst/>
                        </a:rPr>
                        <a:t>Completed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integration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interactive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dashboard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login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 added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some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more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valuable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contents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to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help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decide  </a:t>
                      </a:r>
                      <a:r>
                        <a:rPr lang="en-US" sz="1200" b="0" spc="22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on  </a:t>
                      </a:r>
                      <a:r>
                        <a:rPr lang="en-US" sz="1200" b="0" spc="22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  </a:t>
                      </a:r>
                      <a:r>
                        <a:rPr lang="en-US" sz="1200" b="0" spc="22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Gym  </a:t>
                      </a:r>
                      <a:r>
                        <a:rPr lang="en-US" sz="1200" b="0" spc="2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membership.</a:t>
                      </a:r>
                    </a:p>
                    <a:p>
                      <a:pPr marL="0" marR="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Conducted</a:t>
                      </a:r>
                      <a:r>
                        <a:rPr lang="en-US" sz="1200" b="0" spc="16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Integration</a:t>
                      </a:r>
                      <a:r>
                        <a:rPr lang="en-US" sz="1200" b="0" spc="16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</a:t>
                      </a:r>
                      <a:r>
                        <a:rPr lang="en-US" sz="1200" b="0" spc="1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for</a:t>
                      </a:r>
                      <a:r>
                        <a:rPr lang="en-US" sz="1200" b="0" spc="17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</a:p>
                    <a:p>
                      <a:pPr marL="67945" marR="59690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login,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admin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login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sign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up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pages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559821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2</a:t>
                      </a:r>
                    </a:p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Gayathri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Reddy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Dendi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715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Test Engineer</a:t>
                      </a:r>
                      <a:r>
                        <a:rPr lang="en-US" sz="1200" b="0" dirty="0">
                          <a:effectLst/>
                        </a:rPr>
                        <a:t>. Created</a:t>
                      </a:r>
                      <a:r>
                        <a:rPr lang="en-US" sz="1200" b="0" spc="8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payment</a:t>
                      </a:r>
                      <a:r>
                        <a:rPr lang="en-US" sz="1200" b="0" spc="9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after</a:t>
                      </a:r>
                      <a:r>
                        <a:rPr lang="en-US" sz="1200" b="0" spc="-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selecting</a:t>
                      </a:r>
                      <a:r>
                        <a:rPr lang="en-US" sz="1200" b="0" spc="-2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-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membership</a:t>
                      </a:r>
                      <a:r>
                        <a:rPr lang="en-US" sz="1200" b="0" spc="-1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deal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77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56C3E1-6F42-AF4D-8D15-65A4081F9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69236"/>
              </p:ext>
            </p:extLst>
          </p:nvPr>
        </p:nvGraphicFramePr>
        <p:xfrm>
          <a:off x="1427356" y="2223408"/>
          <a:ext cx="9433930" cy="45798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{8799B23B-EC83-4686-B30A-512413B5E67A}</a:tableStyleId>
              </a:tblPr>
              <a:tblGrid>
                <a:gridCol w="2925608">
                  <a:extLst>
                    <a:ext uri="{9D8B030D-6E8A-4147-A177-3AD203B41FA5}">
                      <a16:colId xmlns:a16="http://schemas.microsoft.com/office/drawing/2014/main" val="1763030686"/>
                    </a:ext>
                  </a:extLst>
                </a:gridCol>
                <a:gridCol w="2927538">
                  <a:extLst>
                    <a:ext uri="{9D8B030D-6E8A-4147-A177-3AD203B41FA5}">
                      <a16:colId xmlns:a16="http://schemas.microsoft.com/office/drawing/2014/main" val="3142243187"/>
                    </a:ext>
                  </a:extLst>
                </a:gridCol>
                <a:gridCol w="3580784">
                  <a:extLst>
                    <a:ext uri="{9D8B030D-6E8A-4147-A177-3AD203B41FA5}">
                      <a16:colId xmlns:a16="http://schemas.microsoft.com/office/drawing/2014/main" val="4102660022"/>
                    </a:ext>
                  </a:extLst>
                </a:gridCol>
              </a:tblGrid>
              <a:tr h="13831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integrated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interactive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dashboard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page. In database also payment records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updated</a:t>
                      </a:r>
                      <a:r>
                        <a:rPr lang="en-US" sz="1200" b="0" spc="-1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after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completing</a:t>
                      </a:r>
                      <a:r>
                        <a:rPr lang="en-US" sz="1200" b="0" spc="-1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transaction.</a:t>
                      </a:r>
                    </a:p>
                    <a:p>
                      <a:pPr marL="0" marR="0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Conducted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manual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unit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 for user login, admin login 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suer</a:t>
                      </a:r>
                      <a:r>
                        <a:rPr lang="en-US" sz="1200" b="0" spc="19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sign</a:t>
                      </a:r>
                      <a:r>
                        <a:rPr lang="en-US" sz="1200" b="0" spc="19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up</a:t>
                      </a:r>
                      <a:r>
                        <a:rPr lang="en-US" sz="1200" b="0" spc="20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page.</a:t>
                      </a:r>
                      <a:r>
                        <a:rPr lang="en-US" sz="1200" b="0" spc="19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Created</a:t>
                      </a:r>
                      <a:r>
                        <a:rPr lang="en-US" sz="1200" b="0" spc="19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all</a:t>
                      </a:r>
                      <a:r>
                        <a:rPr lang="en-US" sz="1200" b="0" spc="19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</a:p>
                    <a:p>
                      <a:pPr marL="67945" marR="0" algn="just">
                        <a:lnSpc>
                          <a:spcPts val="11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diagrams</a:t>
                      </a:r>
                      <a:r>
                        <a:rPr lang="en-US" sz="1200" b="0" spc="-1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needed</a:t>
                      </a:r>
                      <a:r>
                        <a:rPr lang="en-US" sz="1200" b="0" spc="-1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for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final document.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3832076"/>
                  </a:ext>
                </a:extLst>
              </a:tr>
              <a:tr h="1370975">
                <a:tc>
                  <a:txBody>
                    <a:bodyPr/>
                    <a:lstStyle/>
                    <a:p>
                      <a:pPr marL="67945" marR="0">
                        <a:lnSpc>
                          <a:spcPts val="12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2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-10" dirty="0">
                          <a:effectLst/>
                        </a:rPr>
                        <a:t>Chandra</a:t>
                      </a:r>
                      <a:r>
                        <a:rPr lang="en-US" sz="1200" b="1" spc="-30" dirty="0">
                          <a:effectLst/>
                        </a:rPr>
                        <a:t> </a:t>
                      </a:r>
                      <a:r>
                        <a:rPr lang="en-US" sz="1200" b="1" spc="-10" dirty="0">
                          <a:effectLst/>
                        </a:rPr>
                        <a:t>Vamsi</a:t>
                      </a:r>
                      <a:r>
                        <a:rPr lang="en-US" sz="1200" b="1" spc="5" dirty="0">
                          <a:effectLst/>
                        </a:rPr>
                        <a:t> </a:t>
                      </a:r>
                      <a:r>
                        <a:rPr lang="en-US" sz="1200" b="1" spc="-5" dirty="0">
                          <a:effectLst/>
                        </a:rPr>
                        <a:t>Krishna</a:t>
                      </a:r>
                      <a:r>
                        <a:rPr lang="en-US" sz="1200" b="1" spc="-60" dirty="0">
                          <a:effectLst/>
                        </a:rPr>
                        <a:t> </a:t>
                      </a:r>
                      <a:r>
                        <a:rPr lang="en-US" sz="1200" b="1" spc="-5" dirty="0" err="1">
                          <a:effectLst/>
                        </a:rPr>
                        <a:t>Alla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690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Backend Developer. </a:t>
                      </a:r>
                      <a:r>
                        <a:rPr lang="en-US" sz="1200" b="0" dirty="0">
                          <a:effectLst/>
                        </a:rPr>
                        <a:t>Integrating User and Admin interfaces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database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establishing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connection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between</a:t>
                      </a:r>
                      <a:r>
                        <a:rPr lang="en-US" sz="1200" b="0" spc="-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all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functions.</a:t>
                      </a:r>
                    </a:p>
                    <a:p>
                      <a:pPr marL="0" marR="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5461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Conducted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MySQL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database functionality and also tested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6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connections</a:t>
                      </a:r>
                      <a:r>
                        <a:rPr lang="en-US" sz="1200" b="0" spc="7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between</a:t>
                      </a:r>
                      <a:r>
                        <a:rPr lang="en-US" sz="1200" b="0" spc="7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8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pages</a:t>
                      </a:r>
                      <a:r>
                        <a:rPr lang="en-US" sz="1200" b="0" spc="7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</a:p>
                    <a:p>
                      <a:pPr marL="67945" marR="0" algn="just">
                        <a:lnSpc>
                          <a:spcPts val="11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-1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database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with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updating</a:t>
                      </a:r>
                      <a:r>
                        <a:rPr lang="en-US" sz="1200" b="0" spc="-2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values.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60999219"/>
                  </a:ext>
                </a:extLst>
              </a:tr>
              <a:tr h="1702066"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57375" algn="r"/>
                        </a:tabLst>
                      </a:pPr>
                      <a:r>
                        <a:rPr lang="en-US" sz="1200" dirty="0">
                          <a:effectLst/>
                        </a:rPr>
                        <a:t>Sprint 2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(WEEK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4)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Akhilesh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Singh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969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Test Engineer. </a:t>
                      </a:r>
                      <a:r>
                        <a:rPr lang="en-US" sz="1200" b="0" dirty="0">
                          <a:effectLst/>
                        </a:rPr>
                        <a:t>Developed an Interactive dashboard for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User’s where they can check their Plan,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different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types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of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exercises,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update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profile</a:t>
                      </a:r>
                      <a:r>
                        <a:rPr lang="en-US" sz="1200" b="0" spc="-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picture,</a:t>
                      </a:r>
                      <a:r>
                        <a:rPr lang="en-US" sz="1200" b="0" spc="-1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etc.</a:t>
                      </a:r>
                    </a:p>
                    <a:p>
                      <a:pPr marL="0" marR="0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</a:p>
                    <a:p>
                      <a:pPr marL="67945" marR="59690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Conducted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Integration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for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the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 login, admin login and user signup</a:t>
                      </a:r>
                      <a:r>
                        <a:rPr lang="en-US" sz="1200" b="0" spc="-260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page.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Conducted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manual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acceptance</a:t>
                      </a:r>
                      <a:r>
                        <a:rPr lang="en-US" sz="1200" b="0" spc="-1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testing to</a:t>
                      </a:r>
                    </a:p>
                    <a:p>
                      <a:pPr marL="67945" marR="60325" algn="just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validate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product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features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and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user</a:t>
                      </a:r>
                      <a:r>
                        <a:rPr lang="en-US" sz="1200" b="0" spc="5" dirty="0">
                          <a:effectLst/>
                        </a:rPr>
                        <a:t> </a:t>
                      </a:r>
                      <a:r>
                        <a:rPr lang="en-US" sz="1200" b="0" dirty="0">
                          <a:effectLst/>
                        </a:rPr>
                        <a:t>interfaces.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854251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1344CEB-73FD-C664-CDE6-4B0F0AD8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1882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95144" tIns="914112" rIns="342792" bIns="1777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r"/>
              </a:tabLst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r"/>
              </a:tabLst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301800" y="1140025"/>
            <a:ext cx="10671000" cy="42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1800" b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are using the LOC  to estimate project cost </a:t>
            </a:r>
            <a:endParaRPr sz="1800" b="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912877" y="36271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COST ESTIMATION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ED5FD-6424-EB53-1712-C3536422673C}"/>
              </a:ext>
            </a:extLst>
          </p:cNvPr>
          <p:cNvSpPr txBox="1"/>
          <p:nvPr/>
        </p:nvSpPr>
        <p:spPr>
          <a:xfrm>
            <a:off x="301800" y="1507961"/>
            <a:ext cx="8115299" cy="3654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365" marR="0">
              <a:lnSpc>
                <a:spcPts val="126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Lines</a:t>
            </a:r>
            <a:r>
              <a:rPr lang="en-US" sz="14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b="1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4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(LOC)</a:t>
            </a:r>
            <a:r>
              <a:rPr lang="en-US" sz="14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Estimation:</a:t>
            </a:r>
          </a:p>
          <a:p>
            <a:pPr marL="126365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Given:</a:t>
            </a:r>
          </a:p>
          <a:p>
            <a:pPr marL="285750" marR="0" lvl="0" indent="-28575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Total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Lines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(LOC):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4,000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Developers: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Completion: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weeks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days)</a:t>
            </a:r>
          </a:p>
          <a:p>
            <a:pPr marL="342900" marR="0" lvl="0" indent="-342900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productivity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rate: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lines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</a:t>
            </a:r>
          </a:p>
          <a:p>
            <a:pPr marL="126365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Estimation:</a:t>
            </a:r>
          </a:p>
          <a:p>
            <a:pPr marL="342900" marR="0" lvl="0" indent="-342900">
              <a:lnSpc>
                <a:spcPts val="1345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(Productivity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Developers)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4,000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LOC/person-day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developers)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</a:p>
          <a:p>
            <a:pPr marL="126365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Timeline</a:t>
            </a:r>
            <a:r>
              <a:rPr lang="en-US" sz="1400" b="1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Estimation:</a:t>
            </a:r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6365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</a:p>
          <a:p>
            <a:pPr marL="342900" marR="0" lvl="0" indent="-342900">
              <a:lnSpc>
                <a:spcPts val="13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 =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working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</a:p>
          <a:p>
            <a:pPr marL="126365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Estimation: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person-month: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$5,000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(approximate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mid-level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developer)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Person-Months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Person-Months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person-days</a:t>
            </a:r>
            <a:r>
              <a:rPr lang="en-US" sz="14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months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Effort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Person-Months</a:t>
            </a:r>
            <a:r>
              <a:rPr lang="en-US" sz="14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</a:t>
            </a:r>
            <a:r>
              <a:rPr lang="en-US" sz="14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=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person-months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$5,000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 person-month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sz="14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4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</a:t>
            </a:r>
          </a:p>
          <a:p>
            <a:pPr marL="342900" marR="0" lvl="0" indent="-342900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$5,000</a:t>
            </a:r>
          </a:p>
          <a:p>
            <a:pPr marR="0">
              <a:spcBef>
                <a:spcPts val="55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81E1D-C86C-A7FF-1760-793EBFAB7698}"/>
              </a:ext>
            </a:extLst>
          </p:cNvPr>
          <p:cNvSpPr txBox="1"/>
          <p:nvPr/>
        </p:nvSpPr>
        <p:spPr>
          <a:xfrm>
            <a:off x="7575436" y="3957443"/>
            <a:ext cx="55669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365" marR="138938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Lines of Code (LOC) estimation, with 2 developers and a 4-week timeline, the</a:t>
            </a:r>
            <a:r>
              <a:rPr lang="en-US" sz="1400" b="1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en-US" sz="14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for</a:t>
            </a:r>
            <a:r>
              <a:rPr lang="en-US" sz="1400" b="1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is $5,000.</a:t>
            </a:r>
          </a:p>
        </p:txBody>
      </p:sp>
    </p:spTree>
    <p:extLst>
      <p:ext uri="{BB962C8B-B14F-4D97-AF65-F5344CB8AC3E}">
        <p14:creationId xmlns:p14="http://schemas.microsoft.com/office/powerpoint/2010/main" val="336204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760477" y="21031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RISK FACTORS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84C999-A6CA-A794-FB64-AE6EC1AC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0503" y="2991216"/>
            <a:ext cx="20439015" cy="103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53E2F-C215-48C2-47B6-53C085F6167D}"/>
              </a:ext>
            </a:extLst>
          </p:cNvPr>
          <p:cNvSpPr txBox="1"/>
          <p:nvPr/>
        </p:nvSpPr>
        <p:spPr>
          <a:xfrm>
            <a:off x="760477" y="978315"/>
            <a:ext cx="10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Risks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223CEA-EF3A-007E-0D8C-040B4AD5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9987"/>
              </p:ext>
            </p:extLst>
          </p:nvPr>
        </p:nvGraphicFramePr>
        <p:xfrm>
          <a:off x="942680" y="1347647"/>
          <a:ext cx="9907572" cy="5003800"/>
        </p:xfrm>
        <a:graphic>
          <a:graphicData uri="http://schemas.openxmlformats.org/drawingml/2006/table">
            <a:tbl>
              <a:tblPr firstRow="1" bandRow="1">
                <a:tableStyleId>{4718AF59-6CCD-459C-82C2-DC66E8DC03EF}</a:tableStyleId>
              </a:tblPr>
              <a:tblGrid>
                <a:gridCol w="3302524">
                  <a:extLst>
                    <a:ext uri="{9D8B030D-6E8A-4147-A177-3AD203B41FA5}">
                      <a16:colId xmlns:a16="http://schemas.microsoft.com/office/drawing/2014/main" val="1879948946"/>
                    </a:ext>
                  </a:extLst>
                </a:gridCol>
                <a:gridCol w="3302524">
                  <a:extLst>
                    <a:ext uri="{9D8B030D-6E8A-4147-A177-3AD203B41FA5}">
                      <a16:colId xmlns:a16="http://schemas.microsoft.com/office/drawing/2014/main" val="179329322"/>
                    </a:ext>
                  </a:extLst>
                </a:gridCol>
                <a:gridCol w="3302524">
                  <a:extLst>
                    <a:ext uri="{9D8B030D-6E8A-4147-A177-3AD203B41FA5}">
                      <a16:colId xmlns:a16="http://schemas.microsoft.com/office/drawing/2014/main" val="1159956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Technical Risks</a:t>
                      </a:r>
                      <a:endParaRPr lang="en-US"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Organizational Risks</a:t>
                      </a:r>
                      <a:endParaRPr lang="en-US" sz="18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External Risks</a:t>
                      </a:r>
                      <a:endParaRPr lang="en-US" sz="1800" b="1" i="0" u="none" strike="noStrike" cap="non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Task Risk: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Some tasks may take longer than usual leading to slower integration of two parts of the project.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 Availability: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All team members are only available from Friday to Sunday, which might delay completion and slow development.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Poor Communication: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Miscommunication among team members leads to poor communication.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Issues: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issues (like lower disk space), and internet connectivity issues.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 Health: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 health issues.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Quality Risk: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testing leading to bugs in the 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Poor Communication: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Miscommunication among team members leads to poor communication.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Finishing Touches:</a:t>
                      </a:r>
                    </a:p>
                    <a:p>
                      <a:pPr lvl="1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Not using standard coding rules may lead to more time for beautification/formatting of the code.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16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760477" y="21031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RISK MITIGATION</a:t>
            </a:r>
            <a:endParaRPr sz="4400" b="1" dirty="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84C999-A6CA-A794-FB64-AE6EC1AC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0503" y="2991216"/>
            <a:ext cx="20439015" cy="103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53E2F-C215-48C2-47B6-53C085F6167D}"/>
              </a:ext>
            </a:extLst>
          </p:cNvPr>
          <p:cNvSpPr txBox="1"/>
          <p:nvPr/>
        </p:nvSpPr>
        <p:spPr>
          <a:xfrm>
            <a:off x="760477" y="978315"/>
            <a:ext cx="1021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</a:t>
            </a:r>
            <a:r>
              <a:rPr lang="en-US" sz="1800" b="1" spc="-15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223CEA-EF3A-007E-0D8C-040B4AD5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82393"/>
              </p:ext>
            </p:extLst>
          </p:nvPr>
        </p:nvGraphicFramePr>
        <p:xfrm>
          <a:off x="942679" y="1347647"/>
          <a:ext cx="10388340" cy="3937000"/>
        </p:xfrm>
        <a:graphic>
          <a:graphicData uri="http://schemas.openxmlformats.org/drawingml/2006/table">
            <a:tbl>
              <a:tblPr firstRow="1" bandRow="1">
                <a:tableStyleId>{4718AF59-6CCD-459C-82C2-DC66E8DC03EF}</a:tableStyleId>
              </a:tblPr>
              <a:tblGrid>
                <a:gridCol w="3462780">
                  <a:extLst>
                    <a:ext uri="{9D8B030D-6E8A-4147-A177-3AD203B41FA5}">
                      <a16:colId xmlns:a16="http://schemas.microsoft.com/office/drawing/2014/main" val="1879948946"/>
                    </a:ext>
                  </a:extLst>
                </a:gridCol>
                <a:gridCol w="3462780">
                  <a:extLst>
                    <a:ext uri="{9D8B030D-6E8A-4147-A177-3AD203B41FA5}">
                      <a16:colId xmlns:a16="http://schemas.microsoft.com/office/drawing/2014/main" val="179329322"/>
                    </a:ext>
                  </a:extLst>
                </a:gridCol>
                <a:gridCol w="3462780">
                  <a:extLst>
                    <a:ext uri="{9D8B030D-6E8A-4147-A177-3AD203B41FA5}">
                      <a16:colId xmlns:a16="http://schemas.microsoft.com/office/drawing/2014/main" val="1159956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Technical Risk Mitigations</a:t>
                      </a:r>
                      <a:endParaRPr lang="en-US" sz="1800" b="1" i="0" u="none" strike="noStrike" cap="non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Organizational Risk Mitigations</a:t>
                      </a:r>
                      <a:endParaRPr lang="en-US" sz="1800" b="1" i="0" u="none" strike="noStrike" cap="non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External Risk Mitigations</a:t>
                      </a:r>
                      <a:endParaRPr lang="en-US" sz="1800" b="1" i="0" u="none" strike="noStrike" cap="none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7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after every sprint and maintaining communication among team members.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Regular meetings can be held.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Prioritize bigger tasks first and also schedule extra hours to finish the tasks taken up.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Make sure backup is kept after every commit.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Prioritize bigger tasks first and schedule extra hours to finish the tasks taken up.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5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Implementation needs to be completed faster, so we have enough time for thorough testing. Also, keep testing after every requirement is completed.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Having meetings and communicating early so the tasks can be divided among others.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Using standard coding practices, so later beautification work can be avoided.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Regular meetings and proper documentation of tasks and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1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3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>
            <a:spLocks noGrp="1"/>
          </p:cNvSpPr>
          <p:nvPr>
            <p:ph type="title"/>
          </p:nvPr>
        </p:nvSpPr>
        <p:spPr>
          <a:xfrm>
            <a:off x="760477" y="21031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RISK ASSESSMENT</a:t>
            </a:r>
            <a:endParaRPr sz="4400" b="1" dirty="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7C96BA-AA91-B2B0-35C7-E7F6C22B6000}"/>
              </a:ext>
            </a:extLst>
          </p:cNvPr>
          <p:cNvGraphicFramePr>
            <a:graphicFrameLocks noGrp="1"/>
          </p:cNvGraphicFramePr>
          <p:nvPr/>
        </p:nvGraphicFramePr>
        <p:xfrm>
          <a:off x="2776655" y="1137424"/>
          <a:ext cx="6612672" cy="51630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{4718AF59-6CCD-459C-82C2-DC66E8DC03EF}</a:tableStyleId>
              </a:tblPr>
              <a:tblGrid>
                <a:gridCol w="216601">
                  <a:extLst>
                    <a:ext uri="{9D8B030D-6E8A-4147-A177-3AD203B41FA5}">
                      <a16:colId xmlns:a16="http://schemas.microsoft.com/office/drawing/2014/main" val="3698909609"/>
                    </a:ext>
                  </a:extLst>
                </a:gridCol>
                <a:gridCol w="2350168">
                  <a:extLst>
                    <a:ext uri="{9D8B030D-6E8A-4147-A177-3AD203B41FA5}">
                      <a16:colId xmlns:a16="http://schemas.microsoft.com/office/drawing/2014/main" val="410327263"/>
                    </a:ext>
                  </a:extLst>
                </a:gridCol>
                <a:gridCol w="1808089">
                  <a:extLst>
                    <a:ext uri="{9D8B030D-6E8A-4147-A177-3AD203B41FA5}">
                      <a16:colId xmlns:a16="http://schemas.microsoft.com/office/drawing/2014/main" val="1729724547"/>
                    </a:ext>
                  </a:extLst>
                </a:gridCol>
                <a:gridCol w="1230103">
                  <a:extLst>
                    <a:ext uri="{9D8B030D-6E8A-4147-A177-3AD203B41FA5}">
                      <a16:colId xmlns:a16="http://schemas.microsoft.com/office/drawing/2014/main" val="4204991088"/>
                    </a:ext>
                  </a:extLst>
                </a:gridCol>
                <a:gridCol w="1007711">
                  <a:extLst>
                    <a:ext uri="{9D8B030D-6E8A-4147-A177-3AD203B41FA5}">
                      <a16:colId xmlns:a16="http://schemas.microsoft.com/office/drawing/2014/main" val="3165169334"/>
                    </a:ext>
                  </a:extLst>
                </a:gridCol>
              </a:tblGrid>
              <a:tr h="458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 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Risk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ECECEC"/>
                          </a:highlight>
                        </a:rPr>
                        <a:t>Probability</a:t>
                      </a:r>
                      <a:r>
                        <a:rPr lang="en-US" sz="1100" spc="-30" dirty="0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 dirty="0">
                          <a:effectLst/>
                          <a:highlight>
                            <a:srgbClr val="ECECEC"/>
                          </a:highlight>
                        </a:rPr>
                        <a:t>(%)</a:t>
                      </a:r>
                      <a:endParaRPr lang="en-US" sz="1100" dirty="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Impact</a:t>
                      </a:r>
                      <a:r>
                        <a:rPr lang="en-US" sz="1100" spc="-1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($)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1100" spc="-5">
                          <a:effectLst/>
                          <a:highlight>
                            <a:srgbClr val="ECECEC"/>
                          </a:highlight>
                        </a:rPr>
                        <a:t>Total</a:t>
                      </a:r>
                      <a:r>
                        <a:rPr lang="en-US" sz="1100" spc="-60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 spc="-5">
                          <a:effectLst/>
                          <a:highlight>
                            <a:srgbClr val="ECECEC"/>
                          </a:highlight>
                        </a:rPr>
                        <a:t>($)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1336936"/>
                  </a:ext>
                </a:extLst>
              </a:tr>
              <a:tr h="802259">
                <a:tc>
                  <a:txBody>
                    <a:bodyPr/>
                    <a:lstStyle/>
                    <a:p>
                      <a:pPr marL="1714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Requirement</a:t>
                      </a:r>
                      <a:r>
                        <a:rPr lang="en-US" sz="1100" spc="-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Changes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1000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2727501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1714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 spc="-15">
                          <a:effectLst/>
                          <a:highlight>
                            <a:srgbClr val="ECECEC"/>
                          </a:highlight>
                        </a:rPr>
                        <a:t>Team</a:t>
                      </a:r>
                      <a:r>
                        <a:rPr lang="en-US" sz="1100" spc="-3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 spc="-15">
                          <a:effectLst/>
                          <a:highlight>
                            <a:srgbClr val="ECECEC"/>
                          </a:highlight>
                        </a:rPr>
                        <a:t>Availability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30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500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150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3820495"/>
                  </a:ext>
                </a:extLst>
              </a:tr>
              <a:tr h="802259">
                <a:tc>
                  <a:txBody>
                    <a:bodyPr/>
                    <a:lstStyle/>
                    <a:p>
                      <a:pPr marL="1714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3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Integration</a:t>
                      </a:r>
                      <a:r>
                        <a:rPr lang="en-US" sz="1100" spc="-60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Task</a:t>
                      </a:r>
                      <a:r>
                        <a:rPr lang="en-US" sz="1100" spc="-30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Risk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ECECEC"/>
                          </a:highlight>
                        </a:rPr>
                        <a:t>10</a:t>
                      </a:r>
                      <a:endParaRPr lang="en-US" sz="1100" dirty="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2700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270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2529402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1714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4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Software</a:t>
                      </a:r>
                      <a:r>
                        <a:rPr lang="en-US" sz="1100" spc="-2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Issues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5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700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35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879075"/>
                  </a:ext>
                </a:extLst>
              </a:tr>
              <a:tr h="457348">
                <a:tc>
                  <a:txBody>
                    <a:bodyPr/>
                    <a:lstStyle/>
                    <a:p>
                      <a:pPr marL="1714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5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Team</a:t>
                      </a:r>
                      <a:r>
                        <a:rPr lang="en-US" sz="1100" spc="-3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Health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40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1975331"/>
                  </a:ext>
                </a:extLst>
              </a:tr>
              <a:tr h="460386">
                <a:tc>
                  <a:txBody>
                    <a:bodyPr/>
                    <a:lstStyle/>
                    <a:p>
                      <a:pPr marL="1714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6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Quality</a:t>
                      </a:r>
                      <a:r>
                        <a:rPr lang="en-US" sz="1100" spc="-10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Risk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800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160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1607051"/>
                  </a:ext>
                </a:extLst>
              </a:tr>
              <a:tr h="802259">
                <a:tc>
                  <a:txBody>
                    <a:bodyPr/>
                    <a:lstStyle/>
                    <a:p>
                      <a:pPr marL="17145" marR="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7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Poor</a:t>
                      </a:r>
                      <a:r>
                        <a:rPr lang="en-US" sz="1100" spc="-1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Communication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30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600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180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8010259"/>
                  </a:ext>
                </a:extLst>
              </a:tr>
              <a:tr h="458867">
                <a:tc>
                  <a:txBody>
                    <a:bodyPr/>
                    <a:lstStyle/>
                    <a:p>
                      <a:pPr marL="1714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8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Finishing</a:t>
                      </a:r>
                      <a:r>
                        <a:rPr lang="en-US" sz="1100" spc="-65">
                          <a:effectLst/>
                          <a:highlight>
                            <a:srgbClr val="ECECEC"/>
                          </a:highlight>
                        </a:rPr>
                        <a:t> </a:t>
                      </a: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Touches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10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ECECEC"/>
                          </a:highlight>
                        </a:rPr>
                        <a:t>200</a:t>
                      </a:r>
                      <a:endParaRPr lang="en-US" sz="110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ECECEC"/>
                          </a:highlight>
                        </a:rPr>
                        <a:t>20</a:t>
                      </a:r>
                      <a:endParaRPr lang="en-US" sz="1100" dirty="0">
                        <a:effectLst/>
                        <a:highlight>
                          <a:srgbClr val="ECECEC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011155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784C999-A6CA-A794-FB64-AE6EC1AC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0503" y="2991216"/>
            <a:ext cx="20439015" cy="103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2739025" y="3502197"/>
            <a:ext cx="6400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000"/>
              <a:t> METHODOLOGY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1065302" y="513253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SCRUM TASKS</a:t>
            </a:r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body" idx="1"/>
          </p:nvPr>
        </p:nvSpPr>
        <p:spPr>
          <a:xfrm>
            <a:off x="373375" y="2709888"/>
            <a:ext cx="2677800" cy="2897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            SPRINT 1</a:t>
            </a:r>
            <a:endParaRPr/>
          </a:p>
        </p:txBody>
      </p:sp>
      <p:pic>
        <p:nvPicPr>
          <p:cNvPr id="335" name="Google Shape;335;p38" descr="checklist ic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5921" y="2181956"/>
            <a:ext cx="932700" cy="9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36" name="Google Shape;336;p38"/>
          <p:cNvSpPr txBox="1">
            <a:spLocks noGrp="1"/>
          </p:cNvSpPr>
          <p:nvPr>
            <p:ph type="body" idx="3"/>
          </p:nvPr>
        </p:nvSpPr>
        <p:spPr>
          <a:xfrm>
            <a:off x="373375" y="373378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1: Set up development environment and version control.</a:t>
            </a:r>
            <a:endParaRPr sz="1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2: Conduct requirement gathering meetings.</a:t>
            </a:r>
            <a:endParaRPr sz="1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3: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prioritize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backlog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3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400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4"/>
          </p:nvPr>
        </p:nvSpPr>
        <p:spPr>
          <a:xfrm>
            <a:off x="3458625" y="2689688"/>
            <a:ext cx="2489700" cy="2897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/>
              <a:t>SPRINT 1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 dirty="0"/>
          </a:p>
        </p:txBody>
      </p:sp>
      <p:pic>
        <p:nvPicPr>
          <p:cNvPr id="338" name="Google Shape;338;p38" descr="person with loud speaker icon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t="109" b="119"/>
          <a:stretch/>
        </p:blipFill>
        <p:spPr>
          <a:xfrm>
            <a:off x="4228036" y="2163756"/>
            <a:ext cx="932700" cy="9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339" name="Google Shape;339;p38"/>
          <p:cNvSpPr txBox="1">
            <a:spLocks noGrp="1"/>
          </p:cNvSpPr>
          <p:nvPr>
            <p:ph type="body" idx="6"/>
          </p:nvPr>
        </p:nvSpPr>
        <p:spPr>
          <a:xfrm>
            <a:off x="3504988" y="3733801"/>
            <a:ext cx="24897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4: Establish system architecture.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5: Develop user registration and login functionality.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6: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endParaRPr sz="1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400" dirty="0"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7"/>
          </p:nvPr>
        </p:nvSpPr>
        <p:spPr>
          <a:xfrm>
            <a:off x="6355800" y="2709900"/>
            <a:ext cx="2489700" cy="2897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/>
              <a:t>           SPRINT 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 dirty="0"/>
          </a:p>
        </p:txBody>
      </p:sp>
      <p:sp>
        <p:nvSpPr>
          <p:cNvPr id="341" name="Google Shape;341;p38"/>
          <p:cNvSpPr txBox="1">
            <a:spLocks noGrp="1"/>
          </p:cNvSpPr>
          <p:nvPr>
            <p:ph type="body" idx="9"/>
          </p:nvPr>
        </p:nvSpPr>
        <p:spPr>
          <a:xfrm>
            <a:off x="6355800" y="3685600"/>
            <a:ext cx="24897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7: Implement Admin and User interface and alerts.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8: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9: Complete the interactive dashboard.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400" dirty="0"/>
          </a:p>
        </p:txBody>
      </p:sp>
      <p:sp>
        <p:nvSpPr>
          <p:cNvPr id="342" name="Google Shape;342;p38"/>
          <p:cNvSpPr txBox="1">
            <a:spLocks noGrp="1"/>
          </p:cNvSpPr>
          <p:nvPr>
            <p:ph type="body" idx="4294967295"/>
          </p:nvPr>
        </p:nvSpPr>
        <p:spPr>
          <a:xfrm>
            <a:off x="9238800" y="2689700"/>
            <a:ext cx="2610900" cy="2897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          SPRINT 2</a:t>
            </a:r>
            <a:endParaRPr dirty="0"/>
          </a:p>
        </p:txBody>
      </p:sp>
      <p:pic>
        <p:nvPicPr>
          <p:cNvPr id="343" name="Google Shape;343;p38" descr="target ic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t="109" b="119"/>
          <a:stretch/>
        </p:blipFill>
        <p:spPr>
          <a:xfrm>
            <a:off x="7229000" y="2260400"/>
            <a:ext cx="814025" cy="7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pic>
        <p:nvPicPr>
          <p:cNvPr id="344" name="Google Shape;344;p38" descr="blueprint icon"/>
          <p:cNvPicPr preferRelativeResize="0">
            <a:picLocks noGrp="1"/>
          </p:cNvPicPr>
          <p:nvPr>
            <p:ph type="pic" idx="8"/>
          </p:nvPr>
        </p:nvPicPr>
        <p:blipFill rotWithShape="1">
          <a:blip r:embed="rId6">
            <a:alphaModFix/>
          </a:blip>
          <a:srcRect t="426" b="436"/>
          <a:stretch/>
        </p:blipFill>
        <p:spPr>
          <a:xfrm>
            <a:off x="10117954" y="2181956"/>
            <a:ext cx="932700" cy="9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45" name="Google Shape;345;p38"/>
          <p:cNvSpPr txBox="1">
            <a:spLocks noGrp="1"/>
          </p:cNvSpPr>
          <p:nvPr>
            <p:ph type="body" idx="4294967295"/>
          </p:nvPr>
        </p:nvSpPr>
        <p:spPr>
          <a:xfrm>
            <a:off x="9299400" y="3886200"/>
            <a:ext cx="24897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10: Complete the payment interface.</a:t>
            </a: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Task 11: Conduct extensive testing and optimization.</a:t>
            </a:r>
          </a:p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  <a:buNone/>
            </a:pPr>
            <a:r>
              <a:rPr lang="en-US" sz="1400" dirty="0"/>
              <a:t>Task 12: Deployment preparations and finalization.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4292825" y="3502200"/>
            <a:ext cx="3919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DESIGN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903752" y="65990"/>
            <a:ext cx="106710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DESIGN</a:t>
            </a:r>
            <a:endParaRPr/>
          </a:p>
        </p:txBody>
      </p:sp>
      <p:grpSp>
        <p:nvGrpSpPr>
          <p:cNvPr id="2" name="Group 1" descr="A diagram of a computer program  Description automatically generated">
            <a:extLst>
              <a:ext uri="{FF2B5EF4-FFF2-40B4-BE49-F238E27FC236}">
                <a16:creationId xmlns:a16="http://schemas.microsoft.com/office/drawing/2014/main" id="{6F1DA509-266E-09AE-8C0B-FAC6394BC156}"/>
              </a:ext>
            </a:extLst>
          </p:cNvPr>
          <p:cNvGrpSpPr>
            <a:grpSpLocks/>
          </p:cNvGrpSpPr>
          <p:nvPr/>
        </p:nvGrpSpPr>
        <p:grpSpPr bwMode="auto">
          <a:xfrm>
            <a:off x="2441360" y="856615"/>
            <a:ext cx="7474998" cy="5570818"/>
            <a:chOff x="922" y="307"/>
            <a:chExt cx="9375" cy="8101"/>
          </a:xfrm>
        </p:grpSpPr>
        <p:pic>
          <p:nvPicPr>
            <p:cNvPr id="3" name="Picture 2" descr="A diagram of a computer program  Description automatically generated">
              <a:extLst>
                <a:ext uri="{FF2B5EF4-FFF2-40B4-BE49-F238E27FC236}">
                  <a16:creationId xmlns:a16="http://schemas.microsoft.com/office/drawing/2014/main" id="{8EBC143C-1E75-F58B-90A2-60F967989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314"/>
              <a:ext cx="9360" cy="8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DC9AF4-8B9C-6805-4E5B-47C25C62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307"/>
              <a:ext cx="9375" cy="8101"/>
            </a:xfrm>
            <a:prstGeom prst="rect">
              <a:avLst/>
            </a:prstGeom>
            <a:noFill/>
            <a:ln w="9525">
              <a:solidFill>
                <a:srgbClr val="4471C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1499616" y="326227"/>
            <a:ext cx="5693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1499641" y="1338157"/>
            <a:ext cx="56937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Introduction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Planning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Methodology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Design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Implementation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Testing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Maintenance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Future Scope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Demo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441525" y="3349800"/>
            <a:ext cx="7081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IMPLEMENTATION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645626" y="1916450"/>
            <a:ext cx="4283400" cy="38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(IDEs): 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US" sz="19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US" sz="19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Notepad++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PHP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phpMyAdmin, MySQL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Chrome, Mozilla Firefox, Microsoft Edge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911" y="1473125"/>
            <a:ext cx="18669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495" y="1376350"/>
            <a:ext cx="14478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140" y="1323239"/>
            <a:ext cx="33623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MySQL round logo transparent PNG - StickPNG">
            <a:extLst>
              <a:ext uri="{FF2B5EF4-FFF2-40B4-BE49-F238E27FC236}">
                <a16:creationId xmlns:a16="http://schemas.microsoft.com/office/drawing/2014/main" id="{96DD73B1-5DBA-EA9E-4EB0-70C0DC3D6E30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7533782" y="3949625"/>
            <a:ext cx="2151610" cy="190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4018500" y="3502200"/>
            <a:ext cx="47646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TESTING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Automation Testing </a:t>
            </a:r>
            <a:br>
              <a:rPr lang="en-US"/>
            </a:br>
            <a:endParaRPr/>
          </a:p>
        </p:txBody>
      </p:sp>
      <p:sp>
        <p:nvSpPr>
          <p:cNvPr id="391" name="Google Shape;391;p45"/>
          <p:cNvSpPr txBox="1"/>
          <p:nvPr/>
        </p:nvSpPr>
        <p:spPr>
          <a:xfrm>
            <a:off x="3685034" y="1087845"/>
            <a:ext cx="800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Selenium </a:t>
            </a:r>
            <a:r>
              <a:rPr lang="en-US" sz="2100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is a popular testing framework designed to simplify a broad range of testing needs, from unit testing to integration testing.</a:t>
            </a:r>
            <a:endParaRPr sz="2100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76200" marR="4900930">
              <a:lnSpc>
                <a:spcPct val="170000"/>
              </a:lnSpc>
              <a:spcBef>
                <a:spcPts val="82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</a:p>
          <a:p>
            <a:pPr marL="76200" marR="5622925">
              <a:lnSpc>
                <a:spcPct val="17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2: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Signup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</a:t>
            </a:r>
            <a:r>
              <a:rPr lang="en-US" sz="1800" spc="-9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selenium</a:t>
            </a:r>
            <a:r>
              <a:rPr lang="en-US" sz="1800" b="1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" name="image19.png" descr="A screen shot of a computer  Description automatically generated">
            <a:extLst>
              <a:ext uri="{FF2B5EF4-FFF2-40B4-BE49-F238E27FC236}">
                <a16:creationId xmlns:a16="http://schemas.microsoft.com/office/drawing/2014/main" id="{B360CE70-65DA-84CD-6668-887F2B3188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619" y="4282358"/>
            <a:ext cx="5932805" cy="11893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Automation Testing 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3" name="image20.png" descr="A screen shot of a computer  Description automatically generated">
            <a:extLst>
              <a:ext uri="{FF2B5EF4-FFF2-40B4-BE49-F238E27FC236}">
                <a16:creationId xmlns:a16="http://schemas.microsoft.com/office/drawing/2014/main" id="{6EC533B8-BE75-AD8D-F84B-E53996B5C0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0161" y="2085083"/>
            <a:ext cx="5979160" cy="1106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FAF4D-F5D1-D491-6AB7-766FC6579492}"/>
              </a:ext>
            </a:extLst>
          </p:cNvPr>
          <p:cNvSpPr txBox="1"/>
          <p:nvPr/>
        </p:nvSpPr>
        <p:spPr>
          <a:xfrm>
            <a:off x="3256006" y="3447535"/>
            <a:ext cx="610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marR="0">
              <a:spcBef>
                <a:spcPts val="75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System:</a:t>
            </a:r>
          </a:p>
        </p:txBody>
      </p:sp>
      <p:pic>
        <p:nvPicPr>
          <p:cNvPr id="6" name="image21.png" descr="A screen shot of a computer  Description automatically generated">
            <a:extLst>
              <a:ext uri="{FF2B5EF4-FFF2-40B4-BE49-F238E27FC236}">
                <a16:creationId xmlns:a16="http://schemas.microsoft.com/office/drawing/2014/main" id="{74DE2DD0-A208-E2B3-EC00-A43784ACE3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1746" y="4106100"/>
            <a:ext cx="5997575" cy="13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5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Manual Testing </a:t>
            </a:r>
            <a:br>
              <a:rPr lang="en-US" dirty="0"/>
            </a:br>
            <a:br>
              <a:rPr lang="en-US" dirty="0"/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E9F2B-1ADA-52C8-D619-805AA4454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49381"/>
              </p:ext>
            </p:extLst>
          </p:nvPr>
        </p:nvGraphicFramePr>
        <p:xfrm>
          <a:off x="3946840" y="1564972"/>
          <a:ext cx="7084147" cy="43370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{4718AF59-6CCD-459C-82C2-DC66E8DC03EF}</a:tableStyleId>
              </a:tblPr>
              <a:tblGrid>
                <a:gridCol w="657987">
                  <a:extLst>
                    <a:ext uri="{9D8B030D-6E8A-4147-A177-3AD203B41FA5}">
                      <a16:colId xmlns:a16="http://schemas.microsoft.com/office/drawing/2014/main" val="2651390816"/>
                    </a:ext>
                  </a:extLst>
                </a:gridCol>
                <a:gridCol w="1449237">
                  <a:extLst>
                    <a:ext uri="{9D8B030D-6E8A-4147-A177-3AD203B41FA5}">
                      <a16:colId xmlns:a16="http://schemas.microsoft.com/office/drawing/2014/main" val="4096807533"/>
                    </a:ext>
                  </a:extLst>
                </a:gridCol>
                <a:gridCol w="1401534">
                  <a:extLst>
                    <a:ext uri="{9D8B030D-6E8A-4147-A177-3AD203B41FA5}">
                      <a16:colId xmlns:a16="http://schemas.microsoft.com/office/drawing/2014/main" val="3813326146"/>
                    </a:ext>
                  </a:extLst>
                </a:gridCol>
                <a:gridCol w="1507539">
                  <a:extLst>
                    <a:ext uri="{9D8B030D-6E8A-4147-A177-3AD203B41FA5}">
                      <a16:colId xmlns:a16="http://schemas.microsoft.com/office/drawing/2014/main" val="3273304486"/>
                    </a:ext>
                  </a:extLst>
                </a:gridCol>
                <a:gridCol w="1443936">
                  <a:extLst>
                    <a:ext uri="{9D8B030D-6E8A-4147-A177-3AD203B41FA5}">
                      <a16:colId xmlns:a16="http://schemas.microsoft.com/office/drawing/2014/main" val="3903068426"/>
                    </a:ext>
                  </a:extLst>
                </a:gridCol>
                <a:gridCol w="623914">
                  <a:extLst>
                    <a:ext uri="{9D8B030D-6E8A-4147-A177-3AD203B41FA5}">
                      <a16:colId xmlns:a16="http://schemas.microsoft.com/office/drawing/2014/main" val="1002715716"/>
                    </a:ext>
                  </a:extLst>
                </a:gridCol>
              </a:tblGrid>
              <a:tr h="7071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5CDCE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highlight>
                          <a:srgbClr val="F5CDCE"/>
                        </a:highlight>
                      </a:endParaRPr>
                    </a:p>
                    <a:p>
                      <a:pPr marL="100330" marR="635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5CDCE"/>
                          </a:highlight>
                        </a:rPr>
                        <a:t>Test</a:t>
                      </a:r>
                      <a:r>
                        <a:rPr lang="en-US" sz="1000" spc="5" dirty="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 dirty="0">
                          <a:effectLst/>
                          <a:highlight>
                            <a:srgbClr val="F5CDCE"/>
                          </a:highlight>
                        </a:rPr>
                        <a:t>Case</a:t>
                      </a:r>
                      <a:r>
                        <a:rPr lang="en-US" sz="1000" spc="-35" dirty="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 dirty="0">
                          <a:effectLst/>
                          <a:highlight>
                            <a:srgbClr val="F5CDCE"/>
                          </a:highlight>
                        </a:rPr>
                        <a:t>#</a:t>
                      </a:r>
                      <a:endParaRPr lang="en-US" sz="1100" dirty="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5CDCE"/>
                          </a:highlight>
                        </a:rPr>
                        <a:t>Functionality</a:t>
                      </a:r>
                      <a:endParaRPr lang="en-US" sz="1100" dirty="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I/P</a:t>
                      </a:r>
                      <a:r>
                        <a:rPr lang="en-US" sz="1000" spc="-2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and</a:t>
                      </a:r>
                      <a:r>
                        <a:rPr lang="en-US" sz="1000" spc="-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Action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Expected</a:t>
                      </a:r>
                      <a:r>
                        <a:rPr lang="en-US" sz="1000" spc="-2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Actual</a:t>
                      </a:r>
                      <a:r>
                        <a:rPr lang="en-US" sz="1000" spc="-3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Status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8281272"/>
                  </a:ext>
                </a:extLst>
              </a:tr>
              <a:tr h="1042597">
                <a:tc>
                  <a:txBody>
                    <a:bodyPr/>
                    <a:lstStyle/>
                    <a:p>
                      <a:pPr marL="74930" marR="104140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4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Signup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9050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Adding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all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details with valid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inputs and clicks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on SignUp.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342900">
                        <a:spcBef>
                          <a:spcPts val="750"/>
                        </a:spcBef>
                        <a:spcAft>
                          <a:spcPts val="0"/>
                        </a:spcAft>
                        <a:tabLst>
                          <a:tab pos="800735" algn="l"/>
                        </a:tabLst>
                      </a:pPr>
                      <a:r>
                        <a:rPr lang="en-US" sz="1000">
                          <a:effectLst/>
                        </a:rPr>
                        <a:t>Smooth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transition	</a:t>
                      </a:r>
                      <a:r>
                        <a:rPr lang="en-US" sz="1000" spc="-15">
                          <a:effectLst/>
                        </a:rPr>
                        <a:t>to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</a:t>
                      </a:r>
                      <a:r>
                        <a:rPr lang="en-US" sz="1000" spc="-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27813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moving to Login</a:t>
                      </a:r>
                      <a:r>
                        <a:rPr lang="en-US" sz="1000" spc="-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7732976"/>
                  </a:ext>
                </a:extLst>
              </a:tr>
              <a:tr h="1209961">
                <a:tc>
                  <a:txBody>
                    <a:bodyPr/>
                    <a:lstStyle/>
                    <a:p>
                      <a:pPr marL="75565" marR="104140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26670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Giving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valid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credentials and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clicks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on</a:t>
                      </a:r>
                      <a:r>
                        <a:rPr lang="en-US" sz="1000" spc="-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224155">
                        <a:spcBef>
                          <a:spcPts val="750"/>
                        </a:spcBef>
                        <a:spcAft>
                          <a:spcPts val="0"/>
                        </a:spcAft>
                        <a:tabLst>
                          <a:tab pos="947420" algn="l"/>
                        </a:tabLst>
                      </a:pPr>
                      <a:r>
                        <a:rPr lang="en-US" sz="1000">
                          <a:effectLst/>
                        </a:rPr>
                        <a:t>A successful Login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message	is</a:t>
                      </a:r>
                      <a:endParaRPr lang="en-US" sz="1100">
                        <a:effectLst/>
                      </a:endParaRPr>
                    </a:p>
                    <a:p>
                      <a:pPr marL="97790" marR="22352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834390" algn="l"/>
                        </a:tabLst>
                      </a:pPr>
                      <a:r>
                        <a:rPr lang="en-US" sz="1000">
                          <a:effectLst/>
                        </a:rPr>
                        <a:t>displayed	</a:t>
                      </a:r>
                      <a:r>
                        <a:rPr lang="en-US" sz="1000" spc="-5">
                          <a:effectLst/>
                        </a:rPr>
                        <a:t>and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redirected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Particular User’s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172720">
                        <a:spcBef>
                          <a:spcPts val="750"/>
                        </a:spcBef>
                        <a:spcAft>
                          <a:spcPts val="0"/>
                        </a:spcAft>
                        <a:tabLst>
                          <a:tab pos="945515" algn="l"/>
                        </a:tabLst>
                      </a:pPr>
                      <a:r>
                        <a:rPr lang="en-US" sz="1000">
                          <a:effectLst/>
                        </a:rPr>
                        <a:t>A successful Login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message	is</a:t>
                      </a:r>
                      <a:endParaRPr lang="en-US" sz="1100">
                        <a:effectLst/>
                      </a:endParaRPr>
                    </a:p>
                    <a:p>
                      <a:pPr marL="95250" marR="17272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832485" algn="l"/>
                        </a:tabLst>
                      </a:pPr>
                      <a:r>
                        <a:rPr lang="en-US" sz="1000">
                          <a:effectLst/>
                        </a:rPr>
                        <a:t>displayed	</a:t>
                      </a:r>
                      <a:r>
                        <a:rPr lang="en-US" sz="1000" spc="-10">
                          <a:effectLst/>
                        </a:rPr>
                        <a:t>and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redirected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Particular User’s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7228057"/>
                  </a:ext>
                </a:extLst>
              </a:tr>
              <a:tr h="1377325">
                <a:tc>
                  <a:txBody>
                    <a:bodyPr/>
                    <a:lstStyle/>
                    <a:p>
                      <a:pPr marL="74930" marR="104140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UT003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112395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Verify an Error msg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displayed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invalid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or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empty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field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During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signUp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52400" algn="just">
                        <a:spcBef>
                          <a:spcPts val="750"/>
                        </a:spcBef>
                        <a:spcAft>
                          <a:spcPts val="0"/>
                        </a:spcAft>
                        <a:tabLst>
                          <a:tab pos="739140" algn="l"/>
                        </a:tabLst>
                      </a:pPr>
                      <a:r>
                        <a:rPr lang="en-US" sz="1000">
                          <a:effectLst/>
                        </a:rPr>
                        <a:t>User click on with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empty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fields.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Should give error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	</a:t>
                      </a:r>
                      <a:r>
                        <a:rPr lang="en-US" sz="1000" spc="-5">
                          <a:effectLst/>
                        </a:rPr>
                        <a:t>input</a:t>
                      </a:r>
                      <a:endParaRPr lang="en-US" sz="1100">
                        <a:effectLst/>
                      </a:endParaRPr>
                    </a:p>
                    <a:p>
                      <a:pPr marL="99695" marR="5778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validation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indication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fields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req.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12065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should gets an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error msg for field/s</a:t>
                      </a:r>
                      <a:r>
                        <a:rPr lang="en-US" sz="1000" spc="-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req.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6985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User</a:t>
                      </a:r>
                      <a:r>
                        <a:rPr lang="en-US" sz="1000" spc="-6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gets</a:t>
                      </a:r>
                      <a:r>
                        <a:rPr lang="en-US" sz="1000" spc="-3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a</a:t>
                      </a:r>
                      <a:r>
                        <a:rPr lang="en-US" sz="1000" spc="-6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Msg</a:t>
                      </a:r>
                      <a:r>
                        <a:rPr lang="en-US" sz="1000" spc="-2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to</a:t>
                      </a:r>
                      <a:r>
                        <a:rPr lang="en-US" sz="1000" spc="-2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fill</a:t>
                      </a:r>
                      <a:r>
                        <a:rPr lang="en-US" sz="1000" spc="-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Empty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field/s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3721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F8DBE1B-3E9E-B735-42A9-36B36210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6" y="1086484"/>
            <a:ext cx="1700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531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8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Manual Testing </a:t>
            </a:r>
            <a:br>
              <a:rPr lang="en-US" dirty="0"/>
            </a:br>
            <a:br>
              <a:rPr lang="en-US" dirty="0"/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DBE1B-3E9E-B735-42A9-36B36210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6" y="1086484"/>
            <a:ext cx="17006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531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6EDE8-C24C-0CE0-E6A0-9EB630493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597088"/>
              </p:ext>
            </p:extLst>
          </p:nvPr>
        </p:nvGraphicFramePr>
        <p:xfrm>
          <a:off x="3905277" y="2282507"/>
          <a:ext cx="7416656" cy="34033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{4718AF59-6CCD-459C-82C2-DC66E8DC03EF}</a:tableStyleId>
              </a:tblPr>
              <a:tblGrid>
                <a:gridCol w="688870">
                  <a:extLst>
                    <a:ext uri="{9D8B030D-6E8A-4147-A177-3AD203B41FA5}">
                      <a16:colId xmlns:a16="http://schemas.microsoft.com/office/drawing/2014/main" val="116345284"/>
                    </a:ext>
                  </a:extLst>
                </a:gridCol>
                <a:gridCol w="1517259">
                  <a:extLst>
                    <a:ext uri="{9D8B030D-6E8A-4147-A177-3AD203B41FA5}">
                      <a16:colId xmlns:a16="http://schemas.microsoft.com/office/drawing/2014/main" val="4047600703"/>
                    </a:ext>
                  </a:extLst>
                </a:gridCol>
                <a:gridCol w="1467319">
                  <a:extLst>
                    <a:ext uri="{9D8B030D-6E8A-4147-A177-3AD203B41FA5}">
                      <a16:colId xmlns:a16="http://schemas.microsoft.com/office/drawing/2014/main" val="2312551231"/>
                    </a:ext>
                  </a:extLst>
                </a:gridCol>
                <a:gridCol w="1578298">
                  <a:extLst>
                    <a:ext uri="{9D8B030D-6E8A-4147-A177-3AD203B41FA5}">
                      <a16:colId xmlns:a16="http://schemas.microsoft.com/office/drawing/2014/main" val="170167152"/>
                    </a:ext>
                  </a:extLst>
                </a:gridCol>
                <a:gridCol w="1511711">
                  <a:extLst>
                    <a:ext uri="{9D8B030D-6E8A-4147-A177-3AD203B41FA5}">
                      <a16:colId xmlns:a16="http://schemas.microsoft.com/office/drawing/2014/main" val="3423967342"/>
                    </a:ext>
                  </a:extLst>
                </a:gridCol>
                <a:gridCol w="653199">
                  <a:extLst>
                    <a:ext uri="{9D8B030D-6E8A-4147-A177-3AD203B41FA5}">
                      <a16:colId xmlns:a16="http://schemas.microsoft.com/office/drawing/2014/main" val="2131867803"/>
                    </a:ext>
                  </a:extLst>
                </a:gridCol>
              </a:tblGrid>
              <a:tr h="1738929">
                <a:tc>
                  <a:txBody>
                    <a:bodyPr/>
                    <a:lstStyle/>
                    <a:p>
                      <a:pPr marL="74930" marR="104140" algn="ctr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UT004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143510" algn="just">
                        <a:spcBef>
                          <a:spcPts val="765"/>
                        </a:spcBef>
                        <a:spcAft>
                          <a:spcPts val="0"/>
                        </a:spcAft>
                        <a:tabLst>
                          <a:tab pos="721360" algn="l"/>
                        </a:tabLst>
                      </a:pPr>
                      <a:r>
                        <a:rPr lang="en-US" sz="1000">
                          <a:effectLst/>
                        </a:rPr>
                        <a:t>Error msg for login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	</a:t>
                      </a:r>
                      <a:r>
                        <a:rPr lang="en-US" sz="1000" spc="-5">
                          <a:effectLst/>
                        </a:rPr>
                        <a:t>invalid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Credentials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97790" algn="just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enters invalid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Credentials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at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 time.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115570" algn="just">
                        <a:spcBef>
                          <a:spcPts val="765"/>
                        </a:spcBef>
                        <a:spcAft>
                          <a:spcPts val="0"/>
                        </a:spcAft>
                        <a:tabLst>
                          <a:tab pos="810895" algn="l"/>
                        </a:tabLst>
                      </a:pPr>
                      <a:r>
                        <a:rPr lang="en-US" sz="1000">
                          <a:effectLst/>
                        </a:rPr>
                        <a:t>User should not be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able to login he/she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 spc="-10">
                          <a:effectLst/>
                        </a:rPr>
                        <a:t>will</a:t>
                      </a:r>
                      <a:r>
                        <a:rPr lang="en-US" sz="1000" spc="-5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get</a:t>
                      </a:r>
                      <a:r>
                        <a:rPr lang="en-US" sz="1000" spc="-4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a</a:t>
                      </a:r>
                      <a:r>
                        <a:rPr lang="en-US" sz="1000" spc="-4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Msg</a:t>
                      </a:r>
                      <a:r>
                        <a:rPr lang="en-US" sz="1000" spc="-5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on</a:t>
                      </a:r>
                      <a:r>
                        <a:rPr lang="en-US" sz="1000" spc="-5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the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screen	saying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Invalid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Credentials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93345" algn="just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Gets a Msg of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error</a:t>
                      </a:r>
                      <a:r>
                        <a:rPr lang="en-US" sz="100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saying Invalid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Credentials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2201124"/>
                  </a:ext>
                </a:extLst>
              </a:tr>
              <a:tr h="1664469">
                <a:tc>
                  <a:txBody>
                    <a:bodyPr/>
                    <a:lstStyle/>
                    <a:p>
                      <a:pPr marL="74930" marR="104140" algn="ctr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UT005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292100" algn="just">
                        <a:spcBef>
                          <a:spcPts val="760"/>
                        </a:spcBef>
                        <a:spcAft>
                          <a:spcPts val="0"/>
                        </a:spcAft>
                        <a:tabLst>
                          <a:tab pos="687705" algn="l"/>
                        </a:tabLst>
                      </a:pPr>
                      <a:r>
                        <a:rPr lang="en-US" sz="1000">
                          <a:effectLst/>
                        </a:rPr>
                        <a:t>Success msg for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new	</a:t>
                      </a:r>
                      <a:r>
                        <a:rPr lang="en-US" sz="1000" spc="-5">
                          <a:effectLst/>
                        </a:rPr>
                        <a:t>user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registration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61290" algn="just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entering all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valid data at time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of</a:t>
                      </a:r>
                      <a:r>
                        <a:rPr lang="en-US" sz="1000" spc="-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Signup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133350" algn="just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should get the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Msg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successful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Registration.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108585" algn="just">
                        <a:spcBef>
                          <a:spcPts val="760"/>
                        </a:spcBef>
                        <a:spcAft>
                          <a:spcPts val="0"/>
                        </a:spcAft>
                        <a:tabLst>
                          <a:tab pos="568960" algn="l"/>
                        </a:tabLst>
                      </a:pPr>
                      <a:r>
                        <a:rPr lang="en-US" sz="1000">
                          <a:effectLst/>
                        </a:rPr>
                        <a:t>User gets the Msg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	</a:t>
                      </a:r>
                      <a:r>
                        <a:rPr lang="en-US" sz="1000" spc="-5">
                          <a:effectLst/>
                        </a:rPr>
                        <a:t>successful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Registration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also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receives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email.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401771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6F72A4-EF2B-7FDA-D305-931ACD64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96" y="2282030"/>
            <a:ext cx="12917188" cy="61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2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Manual Testing </a:t>
            </a:r>
            <a:br>
              <a:rPr lang="en-US" dirty="0"/>
            </a:br>
            <a:br>
              <a:rPr lang="en-US" dirty="0"/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DBE1B-3E9E-B735-42A9-36B36210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6" y="1086484"/>
            <a:ext cx="23803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2531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lang="en-US" alt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6F72A4-EF2B-7FDA-D305-931ACD64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96" y="2282030"/>
            <a:ext cx="12917188" cy="61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B03331-ED53-7D24-6FD1-E5C3A4CAF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6310"/>
              </p:ext>
            </p:extLst>
          </p:nvPr>
        </p:nvGraphicFramePr>
        <p:xfrm>
          <a:off x="3816913" y="1767351"/>
          <a:ext cx="7272265" cy="4641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{4718AF59-6CCD-459C-82C2-DC66E8DC03EF}</a:tableStyleId>
              </a:tblPr>
              <a:tblGrid>
                <a:gridCol w="640321">
                  <a:extLst>
                    <a:ext uri="{9D8B030D-6E8A-4147-A177-3AD203B41FA5}">
                      <a16:colId xmlns:a16="http://schemas.microsoft.com/office/drawing/2014/main" val="348430581"/>
                    </a:ext>
                  </a:extLst>
                </a:gridCol>
                <a:gridCol w="1367002">
                  <a:extLst>
                    <a:ext uri="{9D8B030D-6E8A-4147-A177-3AD203B41FA5}">
                      <a16:colId xmlns:a16="http://schemas.microsoft.com/office/drawing/2014/main" val="3658858879"/>
                    </a:ext>
                  </a:extLst>
                </a:gridCol>
                <a:gridCol w="1428467">
                  <a:extLst>
                    <a:ext uri="{9D8B030D-6E8A-4147-A177-3AD203B41FA5}">
                      <a16:colId xmlns:a16="http://schemas.microsoft.com/office/drawing/2014/main" val="3151823359"/>
                    </a:ext>
                  </a:extLst>
                </a:gridCol>
                <a:gridCol w="1589519">
                  <a:extLst>
                    <a:ext uri="{9D8B030D-6E8A-4147-A177-3AD203B41FA5}">
                      <a16:colId xmlns:a16="http://schemas.microsoft.com/office/drawing/2014/main" val="2832820178"/>
                    </a:ext>
                  </a:extLst>
                </a:gridCol>
                <a:gridCol w="1608192">
                  <a:extLst>
                    <a:ext uri="{9D8B030D-6E8A-4147-A177-3AD203B41FA5}">
                      <a16:colId xmlns:a16="http://schemas.microsoft.com/office/drawing/2014/main" val="1126672128"/>
                    </a:ext>
                  </a:extLst>
                </a:gridCol>
                <a:gridCol w="638764">
                  <a:extLst>
                    <a:ext uri="{9D8B030D-6E8A-4147-A177-3AD203B41FA5}">
                      <a16:colId xmlns:a16="http://schemas.microsoft.com/office/drawing/2014/main" val="2032120645"/>
                    </a:ext>
                  </a:extLst>
                </a:gridCol>
              </a:tblGrid>
              <a:tr h="8656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 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</a:endParaRPr>
                    </a:p>
                    <a:p>
                      <a:pPr marL="100330" marR="167640" algn="just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Test</a:t>
                      </a:r>
                      <a:r>
                        <a:rPr lang="en-US" sz="1000" spc="-21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 spc="-5">
                          <a:effectLst/>
                          <a:highlight>
                            <a:srgbClr val="F5CDCE"/>
                          </a:highlight>
                        </a:rPr>
                        <a:t>Case</a:t>
                      </a:r>
                      <a:r>
                        <a:rPr lang="en-US" sz="1000" spc="-21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#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Functionality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I/P</a:t>
                      </a:r>
                      <a:r>
                        <a:rPr lang="en-US" sz="1000" spc="-2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and</a:t>
                      </a:r>
                      <a:r>
                        <a:rPr lang="en-US" sz="1000" spc="-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Action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Expected</a:t>
                      </a:r>
                      <a:r>
                        <a:rPr lang="en-US" sz="1000" spc="-2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Actual</a:t>
                      </a:r>
                      <a:r>
                        <a:rPr lang="en-US" sz="1000" spc="-3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Status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0560155"/>
                  </a:ext>
                </a:extLst>
              </a:tr>
              <a:tr h="1259161">
                <a:tc>
                  <a:txBody>
                    <a:bodyPr/>
                    <a:lstStyle/>
                    <a:p>
                      <a:pPr marL="8763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Signup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9050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signs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 we check if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goes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20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20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endParaRPr lang="en-US" sz="1100">
                        <a:effectLst/>
                      </a:endParaRPr>
                    </a:p>
                    <a:p>
                      <a:pPr marL="99060" marR="19177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US" sz="1000">
                          <a:effectLst/>
                        </a:rPr>
                        <a:t>contains	</a:t>
                      </a:r>
                      <a:r>
                        <a:rPr lang="en-US" sz="1000" spc="-10">
                          <a:effectLst/>
                        </a:rPr>
                        <a:t>the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word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“GymHub”.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141605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should signup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goes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which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contains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word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“GymHub”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21285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navigating</a:t>
                      </a:r>
                      <a:r>
                        <a:rPr lang="en-US" sz="1000" spc="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</a:t>
                      </a:r>
                      <a:r>
                        <a:rPr lang="en-US" sz="1000" spc="9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9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10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</a:t>
                      </a:r>
                      <a:r>
                        <a:rPr lang="en-US" sz="1000" spc="-2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contains</a:t>
                      </a:r>
                      <a:r>
                        <a:rPr lang="en-US" sz="1000" spc="-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“GymHub”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7629433"/>
                  </a:ext>
                </a:extLst>
              </a:tr>
              <a:tr h="1257129">
                <a:tc>
                  <a:txBody>
                    <a:bodyPr/>
                    <a:lstStyle/>
                    <a:p>
                      <a:pPr marL="8763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3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7780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logs in 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check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if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goes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 and it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contains       </a:t>
                      </a:r>
                      <a:r>
                        <a:rPr lang="en-US" sz="1000" spc="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</a:t>
                      </a:r>
                      <a:endParaRPr lang="en-US" sz="1100">
                        <a:effectLst/>
                      </a:endParaRPr>
                    </a:p>
                    <a:p>
                      <a:pPr marL="99060" marR="0">
                        <a:lnSpc>
                          <a:spcPts val="12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tabLst>
                          <a:tab pos="681990" algn="l"/>
                        </a:tabLst>
                      </a:pPr>
                      <a:r>
                        <a:rPr lang="en-US" sz="1000">
                          <a:effectLst/>
                        </a:rPr>
                        <a:t>word	“Gym</a:t>
                      </a:r>
                      <a:endParaRPr lang="en-US" sz="1100">
                        <a:effectLst/>
                      </a:endParaRPr>
                    </a:p>
                    <a:p>
                      <a:pPr marL="99060" marR="0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Hub”.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142240" algn="just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should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goes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which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contains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word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</a:t>
                      </a:r>
                      <a:r>
                        <a:rPr lang="en-US" sz="1000" spc="-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Hub”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23825">
                        <a:spcBef>
                          <a:spcPts val="750"/>
                        </a:spcBef>
                        <a:spcAft>
                          <a:spcPts val="0"/>
                        </a:spcAft>
                        <a:tabLst>
                          <a:tab pos="627380" algn="l"/>
                        </a:tabLst>
                      </a:pP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navigating</a:t>
                      </a:r>
                      <a:r>
                        <a:rPr lang="en-US" sz="1000" spc="1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1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</a:t>
                      </a:r>
                      <a:r>
                        <a:rPr lang="en-US" sz="1000" spc="6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</a:t>
                      </a:r>
                      <a:r>
                        <a:rPr lang="en-US" sz="1000" spc="6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-2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	</a:t>
                      </a:r>
                      <a:r>
                        <a:rPr lang="en-US" sz="1000" spc="-5">
                          <a:effectLst/>
                        </a:rPr>
                        <a:t>dashboard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contains</a:t>
                      </a:r>
                      <a:r>
                        <a:rPr lang="en-US" sz="1000" spc="-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</a:t>
                      </a:r>
                      <a:r>
                        <a:rPr lang="en-US" sz="1000" spc="-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Hub”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363490"/>
                  </a:ext>
                </a:extLst>
              </a:tr>
              <a:tr h="1259839">
                <a:tc>
                  <a:txBody>
                    <a:bodyPr/>
                    <a:lstStyle/>
                    <a:p>
                      <a:pPr marL="87630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IT003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r>
                        <a:rPr lang="en-US" sz="1000" spc="-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21590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r>
                        <a:rPr lang="en-US" sz="1000" spc="7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logs</a:t>
                      </a:r>
                      <a:r>
                        <a:rPr lang="en-US" sz="1000" spc="7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8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we</a:t>
                      </a:r>
                      <a:r>
                        <a:rPr lang="en-US" sz="1000" spc="8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check</a:t>
                      </a:r>
                      <a:r>
                        <a:rPr lang="en-US" sz="1000" spc="8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if</a:t>
                      </a:r>
                      <a:r>
                        <a:rPr lang="en-US" sz="1000" spc="-21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it</a:t>
                      </a:r>
                      <a:r>
                        <a:rPr lang="en-US" sz="1000" spc="17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navigates</a:t>
                      </a:r>
                      <a:r>
                        <a:rPr lang="en-US" sz="1000" spc="17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Admin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with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word</a:t>
                      </a:r>
                      <a:endParaRPr lang="en-US" sz="1100">
                        <a:effectLst/>
                      </a:endParaRPr>
                    </a:p>
                    <a:p>
                      <a:pPr marL="99060" marR="0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“GymHub”.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132080" algn="just">
                        <a:spcBef>
                          <a:spcPts val="765"/>
                        </a:spcBef>
                        <a:spcAft>
                          <a:spcPts val="0"/>
                        </a:spcAft>
                        <a:tabLst>
                          <a:tab pos="885190" algn="l"/>
                        </a:tabLst>
                      </a:pPr>
                      <a:r>
                        <a:rPr lang="en-US" sz="1000">
                          <a:effectLst/>
                        </a:rPr>
                        <a:t>Admin should log in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successfully and we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check if it navigates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 Admin dashboard</a:t>
                      </a:r>
                      <a:r>
                        <a:rPr lang="en-US" sz="1000" spc="-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with	</a:t>
                      </a:r>
                      <a:r>
                        <a:rPr lang="en-US" sz="1000" spc="-5">
                          <a:effectLst/>
                        </a:rPr>
                        <a:t>word</a:t>
                      </a:r>
                      <a:endParaRPr lang="en-US" sz="1100">
                        <a:effectLst/>
                      </a:endParaRPr>
                    </a:p>
                    <a:p>
                      <a:pPr marL="100330" marR="0">
                        <a:lnSpc>
                          <a:spcPts val="12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“GymHub”.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83185" algn="just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sucessfully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logs in and is able 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navigates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Admin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 with word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“GymHub”.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0">
                        <a:spcBef>
                          <a:spcPts val="76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644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8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3685034" y="318484"/>
            <a:ext cx="8165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Manual Testing </a:t>
            </a:r>
            <a:br>
              <a:rPr lang="en-US" dirty="0"/>
            </a:br>
            <a:br>
              <a:rPr lang="en-US" dirty="0"/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8DBE1B-3E9E-B735-42A9-36B36210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5" y="1086484"/>
            <a:ext cx="31519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531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739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6F72A4-EF2B-7FDA-D305-931ACD64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96" y="2282030"/>
            <a:ext cx="12917188" cy="61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00522D-EC3C-1C2B-8D6E-D1BF99A8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32512"/>
              </p:ext>
            </p:extLst>
          </p:nvPr>
        </p:nvGraphicFramePr>
        <p:xfrm>
          <a:off x="3821458" y="1750274"/>
          <a:ext cx="7625166" cy="44260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{4718AF59-6CCD-459C-82C2-DC66E8DC03EF}</a:tableStyleId>
              </a:tblPr>
              <a:tblGrid>
                <a:gridCol w="1080514">
                  <a:extLst>
                    <a:ext uri="{9D8B030D-6E8A-4147-A177-3AD203B41FA5}">
                      <a16:colId xmlns:a16="http://schemas.microsoft.com/office/drawing/2014/main" val="133279200"/>
                    </a:ext>
                  </a:extLst>
                </a:gridCol>
                <a:gridCol w="1222889">
                  <a:extLst>
                    <a:ext uri="{9D8B030D-6E8A-4147-A177-3AD203B41FA5}">
                      <a16:colId xmlns:a16="http://schemas.microsoft.com/office/drawing/2014/main" val="2025337194"/>
                    </a:ext>
                  </a:extLst>
                </a:gridCol>
                <a:gridCol w="1593835">
                  <a:extLst>
                    <a:ext uri="{9D8B030D-6E8A-4147-A177-3AD203B41FA5}">
                      <a16:colId xmlns:a16="http://schemas.microsoft.com/office/drawing/2014/main" val="389077468"/>
                    </a:ext>
                  </a:extLst>
                </a:gridCol>
                <a:gridCol w="1549199">
                  <a:extLst>
                    <a:ext uri="{9D8B030D-6E8A-4147-A177-3AD203B41FA5}">
                      <a16:colId xmlns:a16="http://schemas.microsoft.com/office/drawing/2014/main" val="2418218972"/>
                    </a:ext>
                  </a:extLst>
                </a:gridCol>
                <a:gridCol w="1547659">
                  <a:extLst>
                    <a:ext uri="{9D8B030D-6E8A-4147-A177-3AD203B41FA5}">
                      <a16:colId xmlns:a16="http://schemas.microsoft.com/office/drawing/2014/main" val="2476665035"/>
                    </a:ext>
                  </a:extLst>
                </a:gridCol>
                <a:gridCol w="631070">
                  <a:extLst>
                    <a:ext uri="{9D8B030D-6E8A-4147-A177-3AD203B41FA5}">
                      <a16:colId xmlns:a16="http://schemas.microsoft.com/office/drawing/2014/main" val="670181225"/>
                    </a:ext>
                  </a:extLst>
                </a:gridCol>
              </a:tblGrid>
              <a:tr h="7941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 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</a:endParaRPr>
                    </a:p>
                    <a:p>
                      <a:pPr marL="10033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Test</a:t>
                      </a:r>
                      <a:r>
                        <a:rPr lang="en-US" sz="1000" spc="-1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Case</a:t>
                      </a:r>
                      <a:r>
                        <a:rPr lang="en-US" sz="1000" spc="-6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#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Functionality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I/P</a:t>
                      </a:r>
                      <a:r>
                        <a:rPr lang="en-US" sz="1000" spc="-2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and</a:t>
                      </a:r>
                      <a:r>
                        <a:rPr lang="en-US" sz="1000" spc="-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Action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Expected</a:t>
                      </a:r>
                      <a:r>
                        <a:rPr lang="en-US" sz="1000" spc="-20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Actual</a:t>
                      </a:r>
                      <a:r>
                        <a:rPr lang="en-US" sz="1000" spc="-35">
                          <a:effectLst/>
                          <a:highlight>
                            <a:srgbClr val="F5CDCE"/>
                          </a:highlight>
                        </a:rPr>
                        <a:t> </a:t>
                      </a: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Result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5CDCE"/>
                          </a:highlight>
                        </a:rPr>
                        <a:t>Status</a:t>
                      </a:r>
                      <a:endParaRPr lang="en-US" sz="1100">
                        <a:effectLst/>
                        <a:highlight>
                          <a:srgbClr val="F5CDCE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3849713"/>
                  </a:ext>
                </a:extLst>
              </a:tr>
              <a:tr h="982889">
                <a:tc>
                  <a:txBody>
                    <a:bodyPr/>
                    <a:lstStyle/>
                    <a:p>
                      <a:pPr marL="10033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98425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User Login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Registration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59385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will give inputs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-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login/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128905">
                        <a:spcBef>
                          <a:spcPts val="760"/>
                        </a:spcBef>
                        <a:spcAft>
                          <a:spcPts val="0"/>
                        </a:spcAft>
                        <a:tabLst>
                          <a:tab pos="617220" algn="l"/>
                        </a:tabLst>
                      </a:pPr>
                      <a:r>
                        <a:rPr lang="en-US" sz="1000">
                          <a:effectLst/>
                        </a:rPr>
                        <a:t>On	</a:t>
                      </a:r>
                      <a:r>
                        <a:rPr lang="en-US" sz="1000" spc="-5">
                          <a:effectLst/>
                        </a:rPr>
                        <a:t>successful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login/registration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 is redirected to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28905">
                        <a:spcBef>
                          <a:spcPts val="760"/>
                        </a:spcBef>
                        <a:spcAft>
                          <a:spcPts val="0"/>
                        </a:spcAft>
                        <a:tabLst>
                          <a:tab pos="615950" algn="l"/>
                        </a:tabLst>
                      </a:pPr>
                      <a:r>
                        <a:rPr lang="en-US" sz="1000">
                          <a:effectLst/>
                        </a:rPr>
                        <a:t>On	</a:t>
                      </a:r>
                      <a:r>
                        <a:rPr lang="en-US" sz="1000" spc="-5">
                          <a:effectLst/>
                        </a:rPr>
                        <a:t>successful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login/registration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user is redirected to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5697250"/>
                  </a:ext>
                </a:extLst>
              </a:tr>
              <a:tr h="1170069">
                <a:tc>
                  <a:txBody>
                    <a:bodyPr/>
                    <a:lstStyle/>
                    <a:p>
                      <a:pPr marL="10033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Navigation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215900" algn="just">
                        <a:spcBef>
                          <a:spcPts val="760"/>
                        </a:spcBef>
                        <a:spcAft>
                          <a:spcPts val="0"/>
                        </a:spcAft>
                        <a:tabLst>
                          <a:tab pos="915035" algn="l"/>
                        </a:tabLst>
                      </a:pPr>
                      <a:r>
                        <a:rPr lang="en-US" sz="1000">
                          <a:effectLst/>
                        </a:rPr>
                        <a:t>User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Will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be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navigating through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these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pages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using	</a:t>
                      </a:r>
                      <a:r>
                        <a:rPr lang="en-US" sz="1000" spc="-10">
                          <a:effectLst/>
                        </a:rPr>
                        <a:t>the</a:t>
                      </a:r>
                      <a:endParaRPr lang="en-US" sz="1100">
                        <a:effectLst/>
                      </a:endParaRPr>
                    </a:p>
                    <a:p>
                      <a:pPr marL="9906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functionalities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145415" algn="just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should be able</a:t>
                      </a:r>
                      <a:r>
                        <a:rPr lang="en-US" sz="1000" spc="-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 navigates where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they clicks.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45415" algn="just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 should be able</a:t>
                      </a:r>
                      <a:r>
                        <a:rPr lang="en-US" sz="1000" spc="-22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 navigates where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they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clicks.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0"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2607086"/>
                  </a:ext>
                </a:extLst>
              </a:tr>
              <a:tr h="1478955">
                <a:tc>
                  <a:txBody>
                    <a:bodyPr/>
                    <a:lstStyle/>
                    <a:p>
                      <a:pPr marL="100330" marR="0"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AT003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 marR="83185">
                        <a:spcBef>
                          <a:spcPts val="775"/>
                        </a:spcBef>
                        <a:spcAft>
                          <a:spcPts val="0"/>
                        </a:spcAft>
                        <a:tabLst>
                          <a:tab pos="541655" algn="l"/>
                          <a:tab pos="622300" algn="l"/>
                          <a:tab pos="721360" algn="l"/>
                          <a:tab pos="778510" algn="l"/>
                          <a:tab pos="854075" algn="l"/>
                        </a:tabLs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updating			</a:t>
                      </a:r>
                      <a:r>
                        <a:rPr lang="en-US" sz="1000" spc="-5">
                          <a:effectLst/>
                        </a:rPr>
                        <a:t>on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profile,		</a:t>
                      </a:r>
                      <a:r>
                        <a:rPr lang="en-US" sz="1000" spc="-10">
                          <a:effectLst/>
                        </a:rPr>
                        <a:t>check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exercises		</a:t>
                      </a:r>
                      <a:r>
                        <a:rPr lang="en-US" sz="1000" spc="-10">
                          <a:effectLst/>
                        </a:rPr>
                        <a:t>and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apply	for			</a:t>
                      </a:r>
                      <a:r>
                        <a:rPr lang="en-US" sz="1000" spc="-25">
                          <a:effectLst/>
                        </a:rPr>
                        <a:t>a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membership.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marR="108585" algn="just">
                        <a:spcBef>
                          <a:spcPts val="775"/>
                        </a:spcBef>
                        <a:spcAft>
                          <a:spcPts val="0"/>
                        </a:spcAft>
                        <a:tabLst>
                          <a:tab pos="1017905" algn="l"/>
                        </a:tabLst>
                      </a:pPr>
                      <a:r>
                        <a:rPr lang="en-US" sz="1000" spc="-5">
                          <a:effectLst/>
                        </a:rPr>
                        <a:t>User</a:t>
                      </a:r>
                      <a:r>
                        <a:rPr lang="en-US" sz="1000" spc="-6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checking</a:t>
                      </a:r>
                      <a:r>
                        <a:rPr lang="en-US" sz="1000" spc="-60">
                          <a:effectLst/>
                        </a:rPr>
                        <a:t> </a:t>
                      </a:r>
                      <a:r>
                        <a:rPr lang="en-US" sz="1000" spc="-5">
                          <a:effectLst/>
                        </a:rPr>
                        <a:t>links</a:t>
                      </a:r>
                      <a:r>
                        <a:rPr lang="en-US" sz="1000" spc="-50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to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exercises,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updating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profile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applying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for membership 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logging	</a:t>
                      </a:r>
                      <a:r>
                        <a:rPr lang="en-US" sz="1000" spc="-5">
                          <a:effectLst/>
                        </a:rPr>
                        <a:t>out</a:t>
                      </a:r>
                      <a:endParaRPr lang="en-US" sz="1100">
                        <a:effectLst/>
                      </a:endParaRPr>
                    </a:p>
                    <a:p>
                      <a:pPr marL="99060" marR="0">
                        <a:lnSpc>
                          <a:spcPts val="12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successfully.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marR="100965" algn="just">
                        <a:spcBef>
                          <a:spcPts val="775"/>
                        </a:spcBef>
                        <a:spcAft>
                          <a:spcPts val="0"/>
                        </a:spcAft>
                        <a:tabLst>
                          <a:tab pos="1087120" algn="l"/>
                        </a:tabLst>
                      </a:pPr>
                      <a:r>
                        <a:rPr lang="en-US" sz="1000">
                          <a:effectLst/>
                        </a:rPr>
                        <a:t>On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updating profile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	</a:t>
                      </a:r>
                      <a:r>
                        <a:rPr lang="en-US" sz="1000" spc="-10">
                          <a:effectLst/>
                        </a:rPr>
                        <a:t>is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updated, videos are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streamed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out</a:t>
                      </a:r>
                      <a:r>
                        <a:rPr lang="en-US" sz="1000" spc="-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successfully.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marR="102235">
                        <a:spcBef>
                          <a:spcPts val="775"/>
                        </a:spcBef>
                        <a:spcAft>
                          <a:spcPts val="0"/>
                        </a:spcAft>
                        <a:tabLst>
                          <a:tab pos="778510" algn="l"/>
                          <a:tab pos="825500" algn="l"/>
                          <a:tab pos="986155" algn="l"/>
                        </a:tabLst>
                      </a:pPr>
                      <a:r>
                        <a:rPr lang="en-US" sz="1000">
                          <a:effectLst/>
                        </a:rPr>
                        <a:t>Successfully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updated		</a:t>
                      </a:r>
                      <a:r>
                        <a:rPr lang="en-US" sz="1000" spc="-5">
                          <a:effectLst/>
                        </a:rPr>
                        <a:t>profile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dashboard,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streamed	</a:t>
                      </a:r>
                      <a:r>
                        <a:rPr lang="en-US" sz="1000" spc="-5">
                          <a:effectLst/>
                        </a:rPr>
                        <a:t>desired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exercise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videos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and</a:t>
                      </a:r>
                      <a:r>
                        <a:rPr lang="en-US" sz="1000" spc="-21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logged			</a:t>
                      </a:r>
                      <a:r>
                        <a:rPr lang="en-US" sz="1000" spc="-5">
                          <a:effectLst/>
                        </a:rPr>
                        <a:t>out</a:t>
                      </a:r>
                      <a:endParaRPr lang="en-US" sz="1100">
                        <a:effectLst/>
                      </a:endParaRPr>
                    </a:p>
                    <a:p>
                      <a:pPr marL="99695" marR="0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successfully.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marR="0"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570313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6923B47-BED5-3229-6CDD-14442C53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23" y="1750118"/>
            <a:ext cx="14776262" cy="55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6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3193075" y="3349800"/>
            <a:ext cx="50772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MAINTENANCE/FUTURE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3111125" y="3562975"/>
            <a:ext cx="6400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362760" y="71328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Maintenance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7965F-5A30-9BE5-848E-65E82F3E7473}"/>
              </a:ext>
            </a:extLst>
          </p:cNvPr>
          <p:cNvSpPr txBox="1"/>
          <p:nvPr/>
        </p:nvSpPr>
        <p:spPr>
          <a:xfrm>
            <a:off x="2118672" y="1481284"/>
            <a:ext cx="8599603" cy="517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0" marR="0" indent="-285750">
              <a:spcBef>
                <a:spcPts val="9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</a:t>
            </a:r>
            <a:r>
              <a:rPr lang="en-US" sz="1800" b="1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</a:t>
            </a:r>
            <a:r>
              <a:rPr lang="en-US" sz="1800" b="1" spc="-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Tasks:</a:t>
            </a:r>
          </a:p>
          <a:p>
            <a:pPr marL="1200150" marR="0" lvl="2" indent="-285750">
              <a:spcBef>
                <a:spcPts val="8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800" spc="-7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Audits: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Regularly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security.</a:t>
            </a:r>
          </a:p>
          <a:p>
            <a:pPr marL="914400" marR="0" lvl="2">
              <a:spcBef>
                <a:spcPts val="89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Backups: Frequently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 data.</a:t>
            </a:r>
          </a:p>
          <a:p>
            <a:pPr marL="914400" marR="0" lvl="2">
              <a:spcBef>
                <a:spcPts val="9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71500" lvl="2" indent="-285750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Consistently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logs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temporary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overflow and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efficient.</a:t>
            </a:r>
          </a:p>
          <a:p>
            <a:pPr marL="704850" marR="0" indent="-285750">
              <a:spcBef>
                <a:spcPts val="81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Preventive</a:t>
            </a:r>
            <a:r>
              <a:rPr lang="en-US" sz="1800" b="1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Maintenance:</a:t>
            </a:r>
          </a:p>
          <a:p>
            <a:pPr marL="1200150" marR="572770" lvl="2" indent="-285750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1800" spc="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Checks:</a:t>
            </a:r>
            <a:r>
              <a:rPr lang="en-US" sz="1800" spc="5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Routinely</a:t>
            </a:r>
            <a:r>
              <a:rPr lang="en-US" sz="1800" spc="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</a:t>
            </a:r>
            <a:r>
              <a:rPr lang="en-US" sz="1800" spc="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server,</a:t>
            </a:r>
            <a:r>
              <a:rPr lang="en-US" sz="1800" spc="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database,</a:t>
            </a:r>
            <a:r>
              <a:rPr lang="en-US" sz="1800" spc="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application,</a:t>
            </a:r>
            <a:r>
              <a:rPr lang="en-US" sz="1800" spc="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performance.</a:t>
            </a:r>
          </a:p>
          <a:p>
            <a:pPr marL="914400" marR="572770" lvl="2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Maintenance: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Regularly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faster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responses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914400" marR="0" lvl="2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r>
              <a:rPr lang="en-US" sz="1800" spc="-15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storage.</a:t>
            </a:r>
          </a:p>
          <a:p>
            <a:pPr marL="914400" marR="0" lvl="2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9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1800" spc="-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Assurance: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inefficiencies.           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362760" y="71328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Maintenance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E3AE1-B47A-71D4-5978-657EB5615F5C}"/>
              </a:ext>
            </a:extLst>
          </p:cNvPr>
          <p:cNvSpPr txBox="1"/>
          <p:nvPr/>
        </p:nvSpPr>
        <p:spPr>
          <a:xfrm>
            <a:off x="2118672" y="1481284"/>
            <a:ext cx="8599603" cy="4224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0" marR="0" indent="-285750">
              <a:spcBef>
                <a:spcPts val="9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Patch</a:t>
            </a:r>
            <a:r>
              <a:rPr lang="en-US" sz="1800" b="1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</a:p>
          <a:p>
            <a:pPr marL="1200150" marR="0" lvl="2" indent="-285750">
              <a:spcBef>
                <a:spcPts val="8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Updates: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newest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versions.</a:t>
            </a:r>
          </a:p>
          <a:p>
            <a:pPr marL="1200150" marR="0" lvl="2" indent="-285750">
              <a:spcBef>
                <a:spcPts val="8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72770" lvl="2" indent="-285750">
              <a:lnSpc>
                <a:spcPct val="107000"/>
              </a:lnSpc>
              <a:spcBef>
                <a:spcPts val="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Patching:</a:t>
            </a:r>
            <a:r>
              <a:rPr lang="en-US" sz="1800" spc="-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patches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swiftly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vulnerabilities,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especially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urgent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ones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critical issues.</a:t>
            </a:r>
          </a:p>
          <a:p>
            <a:pPr marL="704850" marR="0" indent="-2857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Alerts:</a:t>
            </a:r>
          </a:p>
          <a:p>
            <a:pPr marL="1200150" marR="572770" lvl="2" indent="-285750">
              <a:lnSpc>
                <a:spcPct val="107000"/>
              </a:lnSpc>
              <a:spcBef>
                <a:spcPts val="88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1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Monitoring:</a:t>
            </a:r>
            <a:r>
              <a:rPr lang="en-US" sz="1800" spc="1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1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800" spc="1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continuously</a:t>
            </a:r>
            <a:r>
              <a:rPr lang="en-US" sz="1800" spc="1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</a:t>
            </a:r>
            <a:r>
              <a:rPr lang="en-US" sz="1800" spc="1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1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1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</a:t>
            </a:r>
            <a:r>
              <a:rPr lang="en-US" sz="1800" spc="1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irregularities.</a:t>
            </a:r>
          </a:p>
          <a:p>
            <a:pPr marL="914400" marR="572770" lvl="2">
              <a:lnSpc>
                <a:spcPct val="107000"/>
              </a:lnSpc>
              <a:spcBef>
                <a:spcPts val="885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72770" lvl="2" indent="-285750">
              <a:lnSpc>
                <a:spcPct val="107000"/>
              </a:lnSpc>
              <a:spcBef>
                <a:spcPts val="88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Systems: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alerts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budget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thresholds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better.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7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362760" y="71328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Maintenance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E3AE1-B47A-71D4-5978-657EB5615F5C}"/>
              </a:ext>
            </a:extLst>
          </p:cNvPr>
          <p:cNvSpPr txBox="1"/>
          <p:nvPr/>
        </p:nvSpPr>
        <p:spPr>
          <a:xfrm>
            <a:off x="2118672" y="1481284"/>
            <a:ext cx="8599603" cy="4839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0" marR="0" indent="-285750">
              <a:spcBef>
                <a:spcPts val="9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Corrective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Maintenance:</a:t>
            </a:r>
          </a:p>
          <a:p>
            <a:pPr marL="1200150" marR="0" lvl="2" indent="-285750"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Resolution: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Quickly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reported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bugs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problems.</a:t>
            </a:r>
          </a:p>
          <a:p>
            <a:pPr marL="1200150" marR="0" lvl="2" indent="-285750">
              <a:spcBef>
                <a:spcPts val="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Post-Incident</a:t>
            </a:r>
            <a:r>
              <a:rPr lang="en-US" sz="1800" spc="-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Analysis: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caused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issues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</a:p>
          <a:p>
            <a:pPr marL="1200150" marR="572135" lvl="2" indent="-285750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spc="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Optimization: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Regularly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system’s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focusing</a:t>
            </a:r>
            <a:r>
              <a:rPr lang="en-US" sz="1800" spc="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speeds.</a:t>
            </a:r>
          </a:p>
          <a:p>
            <a:pPr marL="704850" marR="0" indent="-285750">
              <a:spcBef>
                <a:spcPts val="81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Updates,</a:t>
            </a:r>
            <a:r>
              <a:rPr lang="en-US" sz="18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Patches,</a:t>
            </a:r>
            <a:r>
              <a:rPr lang="en-US" sz="1800" b="1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Bug</a:t>
            </a:r>
            <a:r>
              <a:rPr lang="en-US" sz="1800" b="1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Fixes:</a:t>
            </a:r>
          </a:p>
          <a:p>
            <a:pPr marL="1200150" marR="0" lvl="2" indent="-285750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changes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reversions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needed.</a:t>
            </a:r>
          </a:p>
          <a:p>
            <a:pPr marL="1200150" marR="571500" lvl="2" indent="-285750">
              <a:lnSpc>
                <a:spcPct val="106000"/>
              </a:lnSpc>
              <a:spcBef>
                <a:spcPts val="9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Staging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Environment:</a:t>
            </a:r>
            <a:r>
              <a:rPr lang="en-US" sz="1800" spc="9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800" spc="1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</a:t>
            </a:r>
            <a:r>
              <a:rPr lang="en-US" sz="1800" spc="1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thoroughly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staging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n-US" sz="1800" spc="1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en-US" sz="1800" spc="1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deployment.</a:t>
            </a:r>
          </a:p>
          <a:p>
            <a:pPr marL="1200150" marR="571500" lvl="2" indent="-285750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</a:t>
            </a:r>
            <a:r>
              <a:rPr lang="en-US" sz="1800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Schedule: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8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schedule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</a:t>
            </a:r>
            <a:r>
              <a:rPr lang="en-US" sz="1800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patches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urgent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updates.</a:t>
            </a:r>
          </a:p>
          <a:p>
            <a:pPr marL="914400" marR="0" lvl="2">
              <a:spcBef>
                <a:spcPts val="89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8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5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362760" y="713284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Maintenance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E3AE1-B47A-71D4-5978-657EB5615F5C}"/>
              </a:ext>
            </a:extLst>
          </p:cNvPr>
          <p:cNvSpPr txBox="1"/>
          <p:nvPr/>
        </p:nvSpPr>
        <p:spPr>
          <a:xfrm>
            <a:off x="2118672" y="1481284"/>
            <a:ext cx="8599603" cy="419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0" marR="0" indent="-285750">
              <a:spcBef>
                <a:spcPts val="9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</a:t>
            </a:r>
            <a:r>
              <a:rPr lang="en-US" sz="18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Futureproofing:</a:t>
            </a:r>
          </a:p>
          <a:p>
            <a:pPr marL="1200150" marR="0" lvl="2" indent="-285750">
              <a:spcBef>
                <a:spcPts val="88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Planning: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easily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</a:t>
            </a:r>
            <a:r>
              <a:rPr lang="en-US" sz="1800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activity.</a:t>
            </a:r>
          </a:p>
          <a:p>
            <a:pPr marL="1200150" marR="0" lvl="2" indent="-285750"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Design: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flexible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easily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features.</a:t>
            </a:r>
          </a:p>
          <a:p>
            <a:pPr marL="1200150" marR="572135" lvl="2" indent="-285750">
              <a:lnSpc>
                <a:spcPct val="106000"/>
              </a:lnSpc>
              <a:spcBef>
                <a:spcPts val="9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Technological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Updates: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Stay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r>
              <a:rPr lang="en-US" sz="1800" spc="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innovative.</a:t>
            </a:r>
          </a:p>
          <a:p>
            <a:pPr marL="1200150" marR="571500" lvl="2" indent="-285750">
              <a:lnSpc>
                <a:spcPct val="106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br>
              <a:rPr lang="en-US" sz="1800" dirty="0">
                <a:solidFill>
                  <a:schemeClr val="accent6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en-US" sz="1800" spc="1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18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Feedback:</a:t>
            </a:r>
            <a:r>
              <a:rPr lang="en-US" sz="1800" spc="18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Regularly</a:t>
            </a:r>
            <a:r>
              <a:rPr lang="en-US" sz="1800" spc="1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gather</a:t>
            </a:r>
            <a:r>
              <a:rPr lang="en-US" sz="1800" spc="19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7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18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18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r>
              <a:rPr lang="en-US" sz="1800" spc="18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continually</a:t>
            </a:r>
            <a:r>
              <a:rPr lang="en-US" sz="1800" spc="1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refine</a:t>
            </a:r>
            <a:r>
              <a:rPr lang="en-US" sz="1800" spc="1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system.</a:t>
            </a:r>
          </a:p>
          <a:p>
            <a:pPr marL="914400" marR="0" lvl="2">
              <a:spcBef>
                <a:spcPts val="4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lvl="2">
              <a:spcBef>
                <a:spcPts val="89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89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793360" y="340489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426" name="Google Shape;426;p51"/>
          <p:cNvSpPr txBox="1"/>
          <p:nvPr/>
        </p:nvSpPr>
        <p:spPr>
          <a:xfrm>
            <a:off x="1571625" y="1108489"/>
            <a:ext cx="8819400" cy="589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Gateway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integrating</a:t>
            </a:r>
            <a:r>
              <a:rPr lang="en-US" sz="1800" spc="-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API.</a:t>
            </a:r>
          </a:p>
          <a:p>
            <a:pPr marL="914400">
              <a:spcBef>
                <a:spcPts val="890"/>
              </a:spcBef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68325" lvl="2" indent="-285750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few</a:t>
            </a:r>
            <a:r>
              <a:rPr lang="en-US" sz="1800" spc="-6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attributed</a:t>
            </a:r>
            <a:r>
              <a:rPr lang="en-US" sz="1800" spc="-7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5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user.</a:t>
            </a:r>
          </a:p>
          <a:p>
            <a:pPr marL="914400" marR="568325" lvl="2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Timings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</a:p>
          <a:p>
            <a:pPr marL="914400" marR="0" lvl="2">
              <a:spcBef>
                <a:spcPts val="1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67690" lvl="2" indent="-285750">
              <a:lnSpc>
                <a:spcPct val="106000"/>
              </a:lnSpc>
              <a:spcBef>
                <a:spcPts val="9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Optimization:</a:t>
            </a:r>
            <a:r>
              <a:rPr lang="en-US" sz="1800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1800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dedicated</a:t>
            </a:r>
            <a:r>
              <a:rPr lang="en-US" sz="18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en-US" sz="1800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enhancing</a:t>
            </a:r>
            <a:r>
              <a:rPr lang="en-US" sz="1800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mobile.</a:t>
            </a:r>
            <a:r>
              <a:rPr lang="en-US" sz="1800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responsiveness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to</a:t>
            </a:r>
            <a:r>
              <a:rPr lang="en-US" sz="1800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accessibility and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engagement.</a:t>
            </a:r>
          </a:p>
          <a:p>
            <a:pPr marL="914400" marR="567690" lvl="2">
              <a:lnSpc>
                <a:spcPct val="106000"/>
              </a:lnSpc>
              <a:spcBef>
                <a:spcPts val="95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72135" lvl="2" indent="-285750">
              <a:lnSpc>
                <a:spcPct val="106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Expansion: Adding features such as personalized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workout plans, user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 tracking,</a:t>
            </a:r>
            <a:r>
              <a:rPr lang="en-US" sz="1800" spc="-2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 elements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 forums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 services for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 user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interaction.</a:t>
            </a:r>
          </a:p>
          <a:p>
            <a:pPr marL="914400" marR="572135" lvl="2">
              <a:lnSpc>
                <a:spcPct val="106000"/>
              </a:lnSpc>
              <a:spcBef>
                <a:spcPts val="1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0" lvl="2" indent="-285750">
              <a:spcBef>
                <a:spcPts val="2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en-US" sz="1800" spc="-7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Analytics:</a:t>
            </a:r>
            <a:r>
              <a:rPr lang="en-US" sz="1800" spc="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Integrating more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admins to</a:t>
            </a:r>
            <a:r>
              <a:rPr lang="en-US" sz="1800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 gym.</a:t>
            </a:r>
          </a:p>
          <a:p>
            <a:pPr marL="8255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300"/>
            </a:pPr>
            <a:endParaRPr sz="2300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793360" y="340489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26" name="Google Shape;426;p51"/>
          <p:cNvSpPr txBox="1"/>
          <p:nvPr/>
        </p:nvSpPr>
        <p:spPr>
          <a:xfrm>
            <a:off x="1751615" y="1247006"/>
            <a:ext cx="8819400" cy="476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b="1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Editors</a:t>
            </a:r>
            <a:r>
              <a:rPr lang="en-US" sz="1800" b="1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b="1" spc="-3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Integrated</a:t>
            </a:r>
            <a:r>
              <a:rPr lang="en-US" sz="1800" b="1" spc="-4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b="1" spc="-3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(IDEs):</a:t>
            </a: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https://visualstudio.microsoft.com/)</a:t>
            </a:r>
            <a:endParaRPr lang="en-US" sz="1800" u="none" strike="noStrike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PHPStorm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https://www.jetbrains.com/phpstorm/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Notepad++:</a:t>
            </a:r>
            <a:r>
              <a:rPr lang="en-US" sz="1800" spc="-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https://notepad-plus-plus.org/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>
              <a:spcBef>
                <a:spcPts val="890"/>
              </a:spcBef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b="1" spc="-4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Servers:</a:t>
            </a:r>
          </a:p>
          <a:p>
            <a:pPr marL="1200150" marR="567055" lvl="2" indent="-28575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en-US" sz="1800" spc="-6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en-US" sz="1800" spc="-11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Server:</a:t>
            </a:r>
            <a:r>
              <a:rPr lang="en-US" sz="1800" spc="-10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https://httpd.apache.org/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 marR="567055" lvl="2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67055" lvl="2" indent="-28575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67055" lvl="2" indent="-285750">
              <a:lnSpc>
                <a:spcPct val="101000"/>
              </a:lnSpc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phpMyAdmin:(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https://www.phpmyadmin.net/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1200150" marR="570230" lvl="2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76935" algn="l"/>
                <a:tab pos="2052320" algn="l"/>
                <a:tab pos="2753360" algn="l"/>
                <a:tab pos="3897630" algn="l"/>
                <a:tab pos="4916170" algn="l"/>
                <a:tab pos="6160770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 : 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https://www.mysql.com/products/workbench/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 marR="570230"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876935" algn="l"/>
                <a:tab pos="2052320" algn="l"/>
                <a:tab pos="2753360" algn="l"/>
                <a:tab pos="3897630" algn="l"/>
                <a:tab pos="4916170" algn="l"/>
                <a:tab pos="6160770" algn="l"/>
              </a:tabLst>
            </a:pP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marR="570230" lvl="2" indent="-285750" algn="just">
              <a:buFont typeface="Wingdings" panose="05000000000000000000" pitchFamily="2" charset="2"/>
              <a:buChar char="§"/>
              <a:tabLst>
                <a:tab pos="876935" algn="l"/>
                <a:tab pos="2052320" algn="l"/>
                <a:tab pos="2753360" algn="l"/>
                <a:tab pos="3897630" algn="l"/>
                <a:tab pos="4916170" algn="l"/>
                <a:tab pos="6160770" algn="l"/>
              </a:tabLs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Environment:</a:t>
            </a:r>
          </a:p>
          <a:p>
            <a:pPr marL="1200150" marR="570230" lvl="2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76935" algn="l"/>
                <a:tab pos="2052320" algn="l"/>
                <a:tab pos="2753360" algn="l"/>
                <a:tab pos="3897630" algn="l"/>
                <a:tab pos="4916170" algn="l"/>
                <a:tab pos="6160770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XAMPP: (</a:t>
            </a:r>
            <a:r>
              <a:rPr lang="en-US" sz="1800" u="sng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9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793360" y="340489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26" name="Google Shape;426;p51"/>
          <p:cNvSpPr txBox="1"/>
          <p:nvPr/>
        </p:nvSpPr>
        <p:spPr>
          <a:xfrm>
            <a:off x="1571625" y="1108489"/>
            <a:ext cx="8819400" cy="438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</a:t>
            </a:r>
            <a:r>
              <a:rPr lang="en-US" sz="1800" b="1" spc="-2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Frameworks</a:t>
            </a:r>
            <a:r>
              <a:rPr lang="en-US" sz="1800" b="1" spc="-1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Libraries:</a:t>
            </a: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</a:t>
            </a:r>
          </a:p>
          <a:p>
            <a:pPr marL="914400">
              <a:spcBef>
                <a:spcPts val="890"/>
              </a:spcBef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Web Browsers:</a:t>
            </a: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oogle Chrome:(</a:t>
            </a:r>
            <a:r>
              <a:rPr lang="en-US" sz="1800" u="sng" dirty="0">
                <a:solidFill>
                  <a:srgbClr val="0462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https://www.google.com/chrome/</a:t>
            </a:r>
            <a:r>
              <a:rPr lang="en-US" sz="1800" dirty="0">
                <a:solidFill>
                  <a:srgbClr val="4453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u="none" strike="noStrike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Mozilla Firefox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:(https://www.mozilla.org/en-US/firefox/new/)</a:t>
            </a:r>
          </a:p>
          <a:p>
            <a:pPr marL="1200150" indent="-285750">
              <a:spcBef>
                <a:spcPts val="890"/>
              </a:spcBef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Microsoft Edge</a:t>
            </a: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spc="-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https://www.microsoft.com/</a:t>
            </a:r>
            <a:r>
              <a:rPr lang="en-US" sz="1800" spc="-8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914400">
              <a:spcBef>
                <a:spcPts val="890"/>
              </a:spcBef>
              <a:tabLst>
                <a:tab pos="876300" algn="l"/>
                <a:tab pos="876935" algn="l"/>
              </a:tabLst>
            </a:pPr>
            <a:endParaRPr lang="en-US" sz="18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indent="-285750"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876300" algn="l"/>
                <a:tab pos="876935" algn="l"/>
              </a:tabLst>
            </a:pPr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r>
              <a:rPr lang="en-US" sz="1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1200150" marR="567055" lvl="2" indent="-28575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876300" algn="l"/>
                <a:tab pos="876935" algn="l"/>
              </a:tabLst>
            </a:pPr>
            <a:r>
              <a:rPr lang="en-US" sz="1800" spc="-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Selenium:</a:t>
            </a:r>
            <a:r>
              <a:rPr lang="en-US" sz="1800" spc="-105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.(https://www.selenium.dev/)</a:t>
            </a:r>
          </a:p>
        </p:txBody>
      </p:sp>
    </p:spTree>
    <p:extLst>
      <p:ext uri="{BB962C8B-B14F-4D97-AF65-F5344CB8AC3E}">
        <p14:creationId xmlns:p14="http://schemas.microsoft.com/office/powerpoint/2010/main" val="1984259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>
            <a:spLocks noGrp="1"/>
          </p:cNvSpPr>
          <p:nvPr>
            <p:ph type="ctrTitle"/>
          </p:nvPr>
        </p:nvSpPr>
        <p:spPr>
          <a:xfrm>
            <a:off x="1032901" y="3095250"/>
            <a:ext cx="5367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10000" b="0" i="1"/>
              <a:t>Thank you!!!</a:t>
            </a:r>
            <a:endParaRPr sz="10000" b="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4224528" y="988231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3508513" y="1838739"/>
            <a:ext cx="8424512" cy="477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6365" marR="143510">
              <a:lnSpc>
                <a:spcPct val="107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GymHub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web-based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health,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efficiently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heart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calories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burned,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cardio</a:t>
            </a:r>
            <a:r>
              <a:rPr lang="en-US" sz="18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workouts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viewing exercises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details,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viewing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workouts,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18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add/delete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members,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trainers, gyms.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3940853" y="315681"/>
            <a:ext cx="6766500" cy="76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3847349" y="1523998"/>
            <a:ext cx="8002500" cy="503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10223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register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name,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registration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include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 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password.</a:t>
            </a:r>
          </a:p>
          <a:p>
            <a:pPr marL="285750" marR="10223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0350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b="1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name,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number.</a:t>
            </a:r>
          </a:p>
          <a:p>
            <a:pPr marL="285750" marR="10350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Login: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>
              <a:lnSpc>
                <a:spcPts val="1260"/>
              </a:lnSpc>
              <a:spcBef>
                <a:spcPts val="5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Login: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password.</a:t>
            </a:r>
          </a:p>
          <a:p>
            <a:pPr marL="285750" marR="0" lvl="0" indent="-285750">
              <a:lnSpc>
                <a:spcPts val="1260"/>
              </a:lnSpc>
              <a:spcBef>
                <a:spcPts val="5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0096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618490" algn="l"/>
                <a:tab pos="6191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18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</a:t>
            </a:r>
            <a:r>
              <a:rPr lang="en-US" sz="1800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admin: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member,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his/her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info, and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member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completely.</a:t>
            </a:r>
          </a:p>
          <a:p>
            <a:pPr marL="285750" marR="10096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618490" algn="l"/>
                <a:tab pos="61912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9842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1800" b="1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viewing</a:t>
            </a:r>
            <a:r>
              <a:rPr lang="en-US" sz="1800" b="1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gyms</a:t>
            </a:r>
            <a:r>
              <a:rPr lang="en-US" sz="1800" b="1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across</a:t>
            </a:r>
            <a:r>
              <a:rPr lang="en-US" sz="1800" b="1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b="1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locations:</a:t>
            </a:r>
            <a:r>
              <a:rPr lang="en-US" sz="1800" b="1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gyms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across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locations.</a:t>
            </a:r>
          </a:p>
          <a:p>
            <a:pPr marL="285750" marR="9842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endParaRPr lang="en-US" sz="1800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98425" lvl="0" indent="-285750"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100"/>
              <a:buFont typeface="Wingdings" panose="05000000000000000000" pitchFamily="2" charset="2"/>
              <a:buChar char="§"/>
              <a:tabLst>
                <a:tab pos="584200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viewing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trainers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should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able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gym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trainers.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4224528" y="988231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SDLC Model - Scrum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1"/>
          </p:nvPr>
        </p:nvSpPr>
        <p:spPr>
          <a:xfrm>
            <a:off x="3818350" y="2400300"/>
            <a:ext cx="7708500" cy="3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28575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Scrum (a subset of agile) Model is the most suitable model for our project since the requirements might change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and are not fully defined at the start of the project. </a:t>
            </a:r>
          </a:p>
          <a:p>
            <a:pPr marL="419100" indent="-28575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this model supports iterative development process,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flexible and rapid adaptation to changing needs.  </a:t>
            </a:r>
          </a:p>
          <a:p>
            <a:pPr marL="419100" indent="-28575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ssential for dynamic environment like gym where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changing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membership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fitness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influence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functionality.</a:t>
            </a:r>
          </a:p>
          <a:p>
            <a:pPr marL="1333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</a:pP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5000"/>
              <a:t>PLANNING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760477" y="21031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WORK BREAKDOWN STRUCTURE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66768B-8CC7-78DB-13C3-2A852756C42D}"/>
              </a:ext>
            </a:extLst>
          </p:cNvPr>
          <p:cNvGrpSpPr>
            <a:grpSpLocks/>
          </p:cNvGrpSpPr>
          <p:nvPr/>
        </p:nvGrpSpPr>
        <p:grpSpPr bwMode="auto">
          <a:xfrm>
            <a:off x="2445026" y="874643"/>
            <a:ext cx="7702825" cy="5665305"/>
            <a:chOff x="972" y="213"/>
            <a:chExt cx="10415" cy="8327"/>
          </a:xfrm>
        </p:grpSpPr>
        <p:pic>
          <p:nvPicPr>
            <p:cNvPr id="6" name="Picture 5" descr="A diagram of a gym hub">
              <a:extLst>
                <a:ext uri="{FF2B5EF4-FFF2-40B4-BE49-F238E27FC236}">
                  <a16:creationId xmlns:a16="http://schemas.microsoft.com/office/drawing/2014/main" id="{AE59281C-1F54-81CA-3D67-08965E4B5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" y="910"/>
              <a:ext cx="10308" cy="6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34A551-ACE1-ED22-4E28-549C21762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13"/>
              <a:ext cx="10415" cy="8327"/>
            </a:xfrm>
            <a:prstGeom prst="rect">
              <a:avLst/>
            </a:prstGeom>
            <a:noFill/>
            <a:ln w="9525">
              <a:solidFill>
                <a:srgbClr val="4471C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760502" y="140065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GANTT CHART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9CE36-EA1E-317D-5453-781DD3CC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418252"/>
            <a:ext cx="8962928" cy="4217437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2843</Words>
  <Application>Microsoft Office PowerPoint</Application>
  <PresentationFormat>Widescreen</PresentationFormat>
  <Paragraphs>440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Wingdings</vt:lpstr>
      <vt:lpstr>EB Garamond</vt:lpstr>
      <vt:lpstr>Arial Black</vt:lpstr>
      <vt:lpstr>Symbol</vt:lpstr>
      <vt:lpstr>Times New Roman</vt:lpstr>
      <vt:lpstr>Calibri</vt:lpstr>
      <vt:lpstr>Arial</vt:lpstr>
      <vt:lpstr>Office Theme</vt:lpstr>
      <vt:lpstr>GymHub Gym Management System </vt:lpstr>
      <vt:lpstr>AGENDA</vt:lpstr>
      <vt:lpstr>INTRODUCTION</vt:lpstr>
      <vt:lpstr>ABSTRACT</vt:lpstr>
      <vt:lpstr>Functionalities</vt:lpstr>
      <vt:lpstr>SDLC Model - Scrum </vt:lpstr>
      <vt:lpstr>PLANNING</vt:lpstr>
      <vt:lpstr>WORK BREAKDOWN STRUCTURE</vt:lpstr>
      <vt:lpstr>GANTT CHART</vt:lpstr>
      <vt:lpstr>TASK ALLOCATION</vt:lpstr>
      <vt:lpstr>PowerPoint Presentation</vt:lpstr>
      <vt:lpstr>We are using the LOC  to estimate project cost </vt:lpstr>
      <vt:lpstr>RISK FACTORS</vt:lpstr>
      <vt:lpstr>RISK MITIGATION</vt:lpstr>
      <vt:lpstr>RISK ASSESSMENT</vt:lpstr>
      <vt:lpstr> METHODOLOGY</vt:lpstr>
      <vt:lpstr>SCRUM TASKS</vt:lpstr>
      <vt:lpstr>DESIGN</vt:lpstr>
      <vt:lpstr>UML DESIGN</vt:lpstr>
      <vt:lpstr>IMPLEMENTATION</vt:lpstr>
      <vt:lpstr>Implementation</vt:lpstr>
      <vt:lpstr>TESTING</vt:lpstr>
      <vt:lpstr>Automation Testing  </vt:lpstr>
      <vt:lpstr>Automation Testing   Integration: </vt:lpstr>
      <vt:lpstr>Manual Testing    </vt:lpstr>
      <vt:lpstr>Manual Testing    </vt:lpstr>
      <vt:lpstr>Manual Testing    </vt:lpstr>
      <vt:lpstr>Manual Testing    </vt:lpstr>
      <vt:lpstr>MAINTENANCE/FUTURE SCOPE</vt:lpstr>
      <vt:lpstr>Maintenance </vt:lpstr>
      <vt:lpstr>Maintenance </vt:lpstr>
      <vt:lpstr>Maintenance </vt:lpstr>
      <vt:lpstr>Maintenance </vt:lpstr>
      <vt:lpstr>Future Scope</vt:lpstr>
      <vt:lpstr>References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gayathri reddy</dc:creator>
  <cp:lastModifiedBy>gayathri reddy</cp:lastModifiedBy>
  <cp:revision>15</cp:revision>
  <dcterms:modified xsi:type="dcterms:W3CDTF">2024-07-05T00:50:13Z</dcterms:modified>
</cp:coreProperties>
</file>