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9" r:id="rId3"/>
    <p:sldId id="267" r:id="rId4"/>
    <p:sldId id="268" r:id="rId5"/>
    <p:sldId id="266" r:id="rId6"/>
    <p:sldId id="264"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FD1D0-5884-4BA1-BFEA-589E455E89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01CCFA-62F6-43BF-B18F-9AC5F9B478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3B95FE-ADE5-4422-8A3C-E749B758BE38}"/>
              </a:ext>
            </a:extLst>
          </p:cNvPr>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5" name="Footer Placeholder 4">
            <a:extLst>
              <a:ext uri="{FF2B5EF4-FFF2-40B4-BE49-F238E27FC236}">
                <a16:creationId xmlns:a16="http://schemas.microsoft.com/office/drawing/2014/main" id="{D6E584CC-EE15-4F6C-AD87-3B29E709A5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8DD9CD-A2C8-48CA-B2CF-0523710B19E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369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B799-02A5-4DA3-AAEB-761F085567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B2A17E-AAE1-46C7-895B-54EB40E240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BC032-A3A0-44AA-939E-BDFDDD4B9BE9}"/>
              </a:ext>
            </a:extLst>
          </p:cNvPr>
          <p:cNvSpPr>
            <a:spLocks noGrp="1"/>
          </p:cNvSpPr>
          <p:nvPr>
            <p:ph type="dt" sz="half" idx="10"/>
          </p:nvPr>
        </p:nvSpPr>
        <p:spPr/>
        <p:txBody>
          <a:bodyPr/>
          <a:lstStyle/>
          <a:p>
            <a:fld id="{55C6B4A9-1611-4792-9094-5F34BCA07E0B}" type="datetimeFigureOut">
              <a:rPr lang="en-US" smtClean="0"/>
              <a:t>7/14/2019</a:t>
            </a:fld>
            <a:endParaRPr lang="en-US" dirty="0"/>
          </a:p>
        </p:txBody>
      </p:sp>
      <p:sp>
        <p:nvSpPr>
          <p:cNvPr id="5" name="Footer Placeholder 4">
            <a:extLst>
              <a:ext uri="{FF2B5EF4-FFF2-40B4-BE49-F238E27FC236}">
                <a16:creationId xmlns:a16="http://schemas.microsoft.com/office/drawing/2014/main" id="{94F0838E-2BEF-4AE1-9CB8-7B773E009F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47E74B-5E10-49EC-AA8C-06D789CA54CC}"/>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991888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813CB8-E5C0-4EA5-9B59-3B4F0ABAA9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ECBF3D-F9BD-4203-80D3-5483C18391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5B24DF-3B62-4830-9964-14EBADAF3C88}"/>
              </a:ext>
            </a:extLst>
          </p:cNvPr>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5" name="Footer Placeholder 4">
            <a:extLst>
              <a:ext uri="{FF2B5EF4-FFF2-40B4-BE49-F238E27FC236}">
                <a16:creationId xmlns:a16="http://schemas.microsoft.com/office/drawing/2014/main" id="{E605737B-2D98-4814-9503-BF29E1F028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685BCA-C45B-4795-8441-977B698CC4B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981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3440-0C48-4D07-96E4-CF95AA31B1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4AC852-E32F-42D6-90A3-33C5FB1D5E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7D214-8325-4CEC-B067-A0B6E0D600F8}"/>
              </a:ext>
            </a:extLst>
          </p:cNvPr>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5" name="Footer Placeholder 4">
            <a:extLst>
              <a:ext uri="{FF2B5EF4-FFF2-40B4-BE49-F238E27FC236}">
                <a16:creationId xmlns:a16="http://schemas.microsoft.com/office/drawing/2014/main" id="{F3B9CD7A-4CD9-4EF1-B2DC-6B027145B6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076273-F7E4-4FCE-846F-C89DA223D2D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1764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4AD4-89AF-4D09-B334-9DBE6F1A71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77FF9E-0D7E-427E-8900-723BC63C43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BBF85F-A65F-441C-8011-ED4D6DCBE617}"/>
              </a:ext>
            </a:extLst>
          </p:cNvPr>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5" name="Footer Placeholder 4">
            <a:extLst>
              <a:ext uri="{FF2B5EF4-FFF2-40B4-BE49-F238E27FC236}">
                <a16:creationId xmlns:a16="http://schemas.microsoft.com/office/drawing/2014/main" id="{D481699B-C6AB-4B33-A26B-47685C630A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43F91F-B5CA-4C8B-8AA3-1174DD749CE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6200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4736F-97C9-4E13-8EAA-4B8DA14A13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E2DC7F-D960-40FA-A76B-B94617FE21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1A01CC-9CA2-44AD-8545-8744FCD1C1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E0C489-E92B-47A3-BD94-51B61821D9B2}"/>
              </a:ext>
            </a:extLst>
          </p:cNvPr>
          <p:cNvSpPr>
            <a:spLocks noGrp="1"/>
          </p:cNvSpPr>
          <p:nvPr>
            <p:ph type="dt" sz="half" idx="10"/>
          </p:nvPr>
        </p:nvSpPr>
        <p:spPr/>
        <p:txBody>
          <a:bodyPr/>
          <a:lstStyle/>
          <a:p>
            <a:fld id="{EB712588-04B1-427B-82EE-E8DB90309F08}" type="datetimeFigureOut">
              <a:rPr lang="en-US" smtClean="0"/>
              <a:t>7/14/2019</a:t>
            </a:fld>
            <a:endParaRPr lang="en-US" dirty="0"/>
          </a:p>
        </p:txBody>
      </p:sp>
      <p:sp>
        <p:nvSpPr>
          <p:cNvPr id="6" name="Footer Placeholder 5">
            <a:extLst>
              <a:ext uri="{FF2B5EF4-FFF2-40B4-BE49-F238E27FC236}">
                <a16:creationId xmlns:a16="http://schemas.microsoft.com/office/drawing/2014/main" id="{42FB1C80-93AD-470A-B622-75288186DE5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D89B6BB-86FD-443B-A99B-5AE63BC36221}"/>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86837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5D96F-4340-470E-B5C7-18329FEEA8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54D02B-0A5C-480D-A82F-436425DE77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A6F593-793C-4C40-AF26-5C67F1844F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180FA7-A90F-444A-A6ED-EF0B05DFC9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AF9435-8439-48A9-B61C-2B639C37EC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CE0D38-84BB-4244-ACA6-5434DFB2425A}"/>
              </a:ext>
            </a:extLst>
          </p:cNvPr>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8" name="Footer Placeholder 7">
            <a:extLst>
              <a:ext uri="{FF2B5EF4-FFF2-40B4-BE49-F238E27FC236}">
                <a16:creationId xmlns:a16="http://schemas.microsoft.com/office/drawing/2014/main" id="{B4508F01-6111-42A7-B49A-847502CACDF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5EE5C34-408C-4A34-9266-4CCDBD621FE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859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F892-6CC7-4F94-9193-067C534DAE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96BDCB-E2F0-4D46-A763-5D615A96B94F}"/>
              </a:ext>
            </a:extLst>
          </p:cNvPr>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4" name="Footer Placeholder 3">
            <a:extLst>
              <a:ext uri="{FF2B5EF4-FFF2-40B4-BE49-F238E27FC236}">
                <a16:creationId xmlns:a16="http://schemas.microsoft.com/office/drawing/2014/main" id="{E58987B9-85F9-4EE5-B2EB-6C13B865DFB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C2A667A-EF70-4276-B5F4-8281413101B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711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BD8775-B382-4EB4-884A-F2953A7C587E}"/>
              </a:ext>
            </a:extLst>
          </p:cNvPr>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3" name="Footer Placeholder 2">
            <a:extLst>
              <a:ext uri="{FF2B5EF4-FFF2-40B4-BE49-F238E27FC236}">
                <a16:creationId xmlns:a16="http://schemas.microsoft.com/office/drawing/2014/main" id="{B6868759-9725-462E-A25B-79D50F49A0F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4A5968F-4247-44DE-A5EB-2EEFD25C24C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7432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908-3E3D-4631-8BBC-A1584CFAB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513A06-BDE2-4329-AF13-34C0D92864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B43E58-83AA-47D0-9E3D-C18D0140C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EFCF7A-7C89-42CA-84ED-E585E5171B2C}"/>
              </a:ext>
            </a:extLst>
          </p:cNvPr>
          <p:cNvSpPr>
            <a:spLocks noGrp="1"/>
          </p:cNvSpPr>
          <p:nvPr>
            <p:ph type="dt" sz="half" idx="10"/>
          </p:nvPr>
        </p:nvSpPr>
        <p:spPr/>
        <p:txBody>
          <a:bodyPr/>
          <a:lstStyle/>
          <a:p>
            <a:fld id="{42A54C80-263E-416B-A8E0-580EDEADCBDC}" type="datetimeFigureOut">
              <a:rPr lang="en-US" smtClean="0"/>
              <a:t>7/14/2019</a:t>
            </a:fld>
            <a:endParaRPr lang="en-US" dirty="0"/>
          </a:p>
        </p:txBody>
      </p:sp>
      <p:sp>
        <p:nvSpPr>
          <p:cNvPr id="6" name="Footer Placeholder 5">
            <a:extLst>
              <a:ext uri="{FF2B5EF4-FFF2-40B4-BE49-F238E27FC236}">
                <a16:creationId xmlns:a16="http://schemas.microsoft.com/office/drawing/2014/main" id="{CFB919F7-5662-42E7-9B86-D50E3B8620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261EC8F-714D-4A6F-974E-4070B92346BE}"/>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06524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4E75-8519-45E4-9294-7ABCCC9F74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C8AF25-B7CC-4E9D-8458-341658BF21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98C8C7-40E9-4E5B-A86A-5D743CFC2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774B0-7028-4539-8AA4-A75E4718FED4}"/>
              </a:ext>
            </a:extLst>
          </p:cNvPr>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6" name="Footer Placeholder 5">
            <a:extLst>
              <a:ext uri="{FF2B5EF4-FFF2-40B4-BE49-F238E27FC236}">
                <a16:creationId xmlns:a16="http://schemas.microsoft.com/office/drawing/2014/main" id="{8B5F366C-A2DC-4EDC-997C-521364BD8E3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E7EEF67-8AEF-467E-A614-4185DFC9826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076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DC50C3-BAD4-4C5E-ACBD-04CD10191E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727417-41CA-4FC1-A5CE-4BD343CA8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1147F-22C5-4EE0-9093-D413B81537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7/14/2019</a:t>
            </a:fld>
            <a:endParaRPr lang="en-US" dirty="0"/>
          </a:p>
        </p:txBody>
      </p:sp>
      <p:sp>
        <p:nvSpPr>
          <p:cNvPr id="5" name="Footer Placeholder 4">
            <a:extLst>
              <a:ext uri="{FF2B5EF4-FFF2-40B4-BE49-F238E27FC236}">
                <a16:creationId xmlns:a16="http://schemas.microsoft.com/office/drawing/2014/main" id="{6FAEDF46-3186-4547-922A-66A924BA1B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10E62AE-67EF-48F2-B418-B9B84F9A0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587080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6380E-F6B1-47C1-BB84-115C6E76A6BD}"/>
              </a:ext>
            </a:extLst>
          </p:cNvPr>
          <p:cNvSpPr>
            <a:spLocks noGrp="1"/>
          </p:cNvSpPr>
          <p:nvPr>
            <p:ph type="ctrTitle"/>
          </p:nvPr>
        </p:nvSpPr>
        <p:spPr>
          <a:xfrm>
            <a:off x="1023257" y="965198"/>
            <a:ext cx="6766078" cy="4927601"/>
          </a:xfrm>
        </p:spPr>
        <p:txBody>
          <a:bodyPr anchor="ctr">
            <a:normAutofit/>
          </a:bodyPr>
          <a:lstStyle/>
          <a:p>
            <a:pPr algn="r"/>
            <a:r>
              <a:rPr lang="en-IN" sz="3600" dirty="0">
                <a:latin typeface="Cambria" panose="02040503050406030204" pitchFamily="18" charset="0"/>
                <a:ea typeface="Cambria" panose="02040503050406030204" pitchFamily="18" charset="0"/>
              </a:rPr>
              <a:t>Campaign for selling personal loans</a:t>
            </a:r>
            <a:br>
              <a:rPr lang="en-US" sz="3600" dirty="0"/>
            </a:br>
            <a:br>
              <a:rPr lang="en-US" sz="3600" dirty="0">
                <a:latin typeface="Cambria" panose="02040503050406030204" pitchFamily="18" charset="0"/>
                <a:ea typeface="Cambria" panose="02040503050406030204" pitchFamily="18" charset="0"/>
              </a:rPr>
            </a:br>
            <a:r>
              <a:rPr lang="en-US" sz="3600" dirty="0">
                <a:latin typeface="Cambria" panose="02040503050406030204" pitchFamily="18" charset="0"/>
                <a:ea typeface="Cambria" panose="02040503050406030204" pitchFamily="18" charset="0"/>
              </a:rPr>
              <a:t>-By Chandra</a:t>
            </a:r>
          </a:p>
        </p:txBody>
      </p:sp>
      <p:sp>
        <p:nvSpPr>
          <p:cNvPr id="22" name="Rectangle 21">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9043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4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4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24EBB3-9562-482E-A01E-645A46C5A4E8}"/>
              </a:ext>
            </a:extLst>
          </p:cNvPr>
          <p:cNvSpPr>
            <a:spLocks noGrp="1"/>
          </p:cNvSpPr>
          <p:nvPr>
            <p:ph type="title"/>
          </p:nvPr>
        </p:nvSpPr>
        <p:spPr>
          <a:xfrm>
            <a:off x="640079" y="2053641"/>
            <a:ext cx="3669161" cy="2760098"/>
          </a:xfrm>
        </p:spPr>
        <p:txBody>
          <a:bodyPr>
            <a:normAutofit/>
          </a:bodyPr>
          <a:lstStyle/>
          <a:p>
            <a:r>
              <a:rPr lang="en-US">
                <a:solidFill>
                  <a:srgbClr val="FFFFFF"/>
                </a:solidFill>
              </a:rPr>
              <a:t>Inferences</a:t>
            </a:r>
          </a:p>
        </p:txBody>
      </p:sp>
      <p:sp>
        <p:nvSpPr>
          <p:cNvPr id="30" name="Content Placeholder 2">
            <a:extLst>
              <a:ext uri="{FF2B5EF4-FFF2-40B4-BE49-F238E27FC236}">
                <a16:creationId xmlns:a16="http://schemas.microsoft.com/office/drawing/2014/main" id="{870424A0-52ED-45D3-B52D-FBC5D085D024}"/>
              </a:ext>
            </a:extLst>
          </p:cNvPr>
          <p:cNvSpPr>
            <a:spLocks noGrp="1"/>
          </p:cNvSpPr>
          <p:nvPr>
            <p:ph idx="1"/>
          </p:nvPr>
        </p:nvSpPr>
        <p:spPr>
          <a:xfrm>
            <a:off x="6090574" y="801866"/>
            <a:ext cx="5306084" cy="5230634"/>
          </a:xfrm>
        </p:spPr>
        <p:txBody>
          <a:bodyPr anchor="ctr">
            <a:normAutofit lnSpcReduction="10000"/>
          </a:bodyPr>
          <a:lstStyle/>
          <a:p>
            <a:pPr marL="482600" indent="-457200">
              <a:buAutoNum type="arabicPeriod"/>
            </a:pPr>
            <a:endParaRPr lang="en-IN" sz="1700" dirty="0">
              <a:solidFill>
                <a:srgbClr val="000000"/>
              </a:solidFill>
              <a:latin typeface="Times New Roman" panose="02020603050405020304" pitchFamily="18" charset="0"/>
              <a:cs typeface="Times New Roman" panose="02020603050405020304" pitchFamily="18" charset="0"/>
            </a:endParaRPr>
          </a:p>
          <a:p>
            <a:pPr marL="25400" indent="0">
              <a:buNone/>
            </a:pPr>
            <a:endParaRPr lang="en-IN" sz="1800" dirty="0">
              <a:solidFill>
                <a:srgbClr val="000000"/>
              </a:solidFill>
              <a:latin typeface="Times New Roman" panose="02020603050405020304" pitchFamily="18" charset="0"/>
              <a:cs typeface="Times New Roman" panose="02020603050405020304" pitchFamily="18" charset="0"/>
            </a:endParaRPr>
          </a:p>
          <a:p>
            <a:pPr marL="25400" indent="0">
              <a:buNone/>
            </a:pPr>
            <a:endParaRPr lang="en-IN" sz="1800" dirty="0">
              <a:solidFill>
                <a:srgbClr val="000000"/>
              </a:solidFill>
              <a:latin typeface="Times New Roman" panose="02020603050405020304" pitchFamily="18" charset="0"/>
              <a:cs typeface="Times New Roman" panose="02020603050405020304" pitchFamily="18" charset="0"/>
            </a:endParaRPr>
          </a:p>
          <a:p>
            <a:pPr marL="25400" indent="0">
              <a:buNone/>
            </a:pPr>
            <a:r>
              <a:rPr lang="en-IN" sz="1800" b="1" i="1" dirty="0">
                <a:solidFill>
                  <a:srgbClr val="000000"/>
                </a:solidFill>
                <a:latin typeface="Times New Roman" panose="02020603050405020304" pitchFamily="18" charset="0"/>
                <a:cs typeface="Times New Roman" panose="02020603050405020304" pitchFamily="18" charset="0"/>
              </a:rPr>
              <a:t>Here are the inference generated during the Exploratory data analysis-</a:t>
            </a:r>
          </a:p>
          <a:p>
            <a:pPr marL="25400" indent="0">
              <a:buNone/>
            </a:pPr>
            <a:endParaRPr lang="en-IN" sz="1700" i="1" dirty="0">
              <a:solidFill>
                <a:srgbClr val="000000"/>
              </a:solidFill>
              <a:latin typeface="Times New Roman" panose="02020603050405020304" pitchFamily="18" charset="0"/>
              <a:cs typeface="Times New Roman" panose="02020603050405020304" pitchFamily="18" charset="0"/>
            </a:endParaRPr>
          </a:p>
          <a:p>
            <a:r>
              <a:rPr lang="en-US" sz="1800" i="1" dirty="0">
                <a:solidFill>
                  <a:srgbClr val="000000"/>
                </a:solidFill>
                <a:latin typeface="Times New Roman" panose="02020603050405020304" pitchFamily="18" charset="0"/>
                <a:cs typeface="Times New Roman" panose="02020603050405020304" pitchFamily="18" charset="0"/>
              </a:rPr>
              <a:t>Only 9.6% of the customers in the data file has Personal Loan compared to 90.4% of customers without the Personal loan(0). This clearly shows we do not have enough data for the model to learn more about customers accepted the personal loans. Model will learn and predict customers without personal loans more accurately compared to customers with personal loans.</a:t>
            </a:r>
          </a:p>
          <a:p>
            <a:r>
              <a:rPr lang="en-US" sz="1800" i="1" dirty="0">
                <a:solidFill>
                  <a:srgbClr val="000000"/>
                </a:solidFill>
                <a:latin typeface="Times New Roman" panose="02020603050405020304" pitchFamily="18" charset="0"/>
                <a:cs typeface="Times New Roman" panose="02020603050405020304" pitchFamily="18" charset="0"/>
              </a:rPr>
              <a:t>Real time scenario, we need to request the bank to include equal proportions of the data for each class in the target column. In this case, we will be exploring other options like Up sampling the minority data to feed the model with equal proportions of data.</a:t>
            </a:r>
            <a:endParaRPr lang="en-IN" sz="1800" i="1"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1700" dirty="0">
              <a:solidFill>
                <a:srgbClr val="000000"/>
              </a:solidFill>
            </a:endParaRPr>
          </a:p>
          <a:p>
            <a:pPr marL="0" indent="0">
              <a:buNone/>
            </a:pPr>
            <a:endParaRPr lang="en-US" sz="1700" dirty="0">
              <a:solidFill>
                <a:srgbClr val="000000"/>
              </a:solidFill>
            </a:endParaRPr>
          </a:p>
          <a:p>
            <a:pPr marL="0" indent="0">
              <a:buNone/>
            </a:pPr>
            <a:endParaRPr lang="en-US" sz="1700" dirty="0">
              <a:solidFill>
                <a:srgbClr val="000000"/>
              </a:solidFill>
            </a:endParaRPr>
          </a:p>
          <a:p>
            <a:pPr marL="0" indent="0">
              <a:buNone/>
            </a:pPr>
            <a:endParaRPr lang="en-US" sz="1700" dirty="0">
              <a:solidFill>
                <a:srgbClr val="000000"/>
              </a:solidFill>
            </a:endParaRPr>
          </a:p>
          <a:p>
            <a:pPr marL="0" indent="0">
              <a:buNone/>
            </a:pPr>
            <a:endParaRPr lang="en-US" sz="1700" dirty="0">
              <a:solidFill>
                <a:srgbClr val="000000"/>
              </a:solidFill>
            </a:endParaRPr>
          </a:p>
          <a:p>
            <a:pPr marL="457200" indent="-457200">
              <a:buAutoNum type="arabicPeriod"/>
            </a:pPr>
            <a:endParaRPr lang="en-US" sz="1700" dirty="0">
              <a:solidFill>
                <a:srgbClr val="000000"/>
              </a:solidFill>
            </a:endParaRPr>
          </a:p>
        </p:txBody>
      </p:sp>
    </p:spTree>
    <p:extLst>
      <p:ext uri="{BB962C8B-B14F-4D97-AF65-F5344CB8AC3E}">
        <p14:creationId xmlns:p14="http://schemas.microsoft.com/office/powerpoint/2010/main" val="178573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24EBB3-9562-482E-A01E-645A46C5A4E8}"/>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Key features </a:t>
            </a:r>
          </a:p>
        </p:txBody>
      </p:sp>
      <p:sp>
        <p:nvSpPr>
          <p:cNvPr id="30" name="Content Placeholder 2">
            <a:extLst>
              <a:ext uri="{FF2B5EF4-FFF2-40B4-BE49-F238E27FC236}">
                <a16:creationId xmlns:a16="http://schemas.microsoft.com/office/drawing/2014/main" id="{870424A0-52ED-45D3-B52D-FBC5D085D024}"/>
              </a:ext>
            </a:extLst>
          </p:cNvPr>
          <p:cNvSpPr>
            <a:spLocks noGrp="1"/>
          </p:cNvSpPr>
          <p:nvPr>
            <p:ph idx="1"/>
          </p:nvPr>
        </p:nvSpPr>
        <p:spPr>
          <a:xfrm>
            <a:off x="970672" y="2491408"/>
            <a:ext cx="10865423" cy="4366592"/>
          </a:xfrm>
        </p:spPr>
        <p:txBody>
          <a:bodyPr>
            <a:normAutofit/>
          </a:bodyPr>
          <a:lstStyle/>
          <a:p>
            <a:pPr marL="482600" indent="-457200">
              <a:buAutoNum type="arabicPeriod"/>
            </a:pPr>
            <a:endParaRPr lang="en-IN" sz="2000" dirty="0">
              <a:latin typeface="Times New Roman" panose="02020603050405020304" pitchFamily="18" charset="0"/>
              <a:cs typeface="Times New Roman" panose="02020603050405020304" pitchFamily="18" charset="0"/>
            </a:endParaRPr>
          </a:p>
          <a:p>
            <a:pPr marL="482600" indent="-457200">
              <a:buAutoNum type="arabicPeriod"/>
            </a:pPr>
            <a:endParaRPr lang="en-IN" sz="2000" dirty="0">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457200" indent="-457200">
              <a:buAutoNum type="arabicPeriod"/>
            </a:pPr>
            <a:endParaRPr lang="en-US" sz="2000" dirty="0">
              <a:solidFill>
                <a:srgbClr val="000000"/>
              </a:solidFill>
            </a:endParaRPr>
          </a:p>
        </p:txBody>
      </p:sp>
      <p:sp>
        <p:nvSpPr>
          <p:cNvPr id="3" name="Rectangle 2">
            <a:extLst>
              <a:ext uri="{FF2B5EF4-FFF2-40B4-BE49-F238E27FC236}">
                <a16:creationId xmlns:a16="http://schemas.microsoft.com/office/drawing/2014/main" id="{36263EA5-4AF9-4834-9C4B-AAFE36343D7D}"/>
              </a:ext>
            </a:extLst>
          </p:cNvPr>
          <p:cNvSpPr/>
          <p:nvPr/>
        </p:nvSpPr>
        <p:spPr>
          <a:xfrm>
            <a:off x="1179226" y="2632085"/>
            <a:ext cx="9662945" cy="3693319"/>
          </a:xfrm>
          <a:prstGeom prst="rect">
            <a:avLst/>
          </a:prstGeom>
        </p:spPr>
        <p:txBody>
          <a:bodyPr wrap="square">
            <a:spAutoFit/>
          </a:bodyPr>
          <a:lstStyle/>
          <a:p>
            <a:r>
              <a:rPr lang="en-US" i="1" dirty="0"/>
              <a:t>I have identified below features are driving the customers from accepting the personal loan offers -</a:t>
            </a:r>
          </a:p>
          <a:p>
            <a:endParaRPr lang="en-US" i="1" dirty="0"/>
          </a:p>
          <a:p>
            <a:r>
              <a:rPr lang="en-US" i="1" dirty="0"/>
              <a:t>1. Customers accepting the personal loan offer having average income of 144K compared to 66K of customers without the personal loan</a:t>
            </a:r>
          </a:p>
          <a:p>
            <a:endParaRPr lang="en-US" i="1" dirty="0"/>
          </a:p>
          <a:p>
            <a:r>
              <a:rPr lang="en-US" i="1" dirty="0"/>
              <a:t>2. CCAvg is 3.9k for the Customers accepting the personal loan offer compared to 1.7k of customers  without the personal loan. </a:t>
            </a:r>
          </a:p>
          <a:p>
            <a:endParaRPr lang="en-US" i="1" dirty="0"/>
          </a:p>
          <a:p>
            <a:r>
              <a:rPr lang="en-US" i="1" dirty="0"/>
              <a:t>3. Educating level is more 2.2 for customers with personal loan compared to 1.8 of customers without the personal loan </a:t>
            </a:r>
          </a:p>
          <a:p>
            <a:endParaRPr lang="en-US" i="1" dirty="0"/>
          </a:p>
          <a:p>
            <a:r>
              <a:rPr lang="en-US" i="1" dirty="0"/>
              <a:t>4. Mortgage balance is 100K for customers with personal loan compared to 51k compared to customers without accepting the Personal Loan</a:t>
            </a:r>
          </a:p>
        </p:txBody>
      </p:sp>
    </p:spTree>
    <p:extLst>
      <p:ext uri="{BB962C8B-B14F-4D97-AF65-F5344CB8AC3E}">
        <p14:creationId xmlns:p14="http://schemas.microsoft.com/office/powerpoint/2010/main" val="338877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24EBB3-9562-482E-A01E-645A46C5A4E8}"/>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Key features</a:t>
            </a:r>
          </a:p>
        </p:txBody>
      </p:sp>
      <p:sp>
        <p:nvSpPr>
          <p:cNvPr id="30" name="Content Placeholder 2">
            <a:extLst>
              <a:ext uri="{FF2B5EF4-FFF2-40B4-BE49-F238E27FC236}">
                <a16:creationId xmlns:a16="http://schemas.microsoft.com/office/drawing/2014/main" id="{870424A0-52ED-45D3-B52D-FBC5D085D024}"/>
              </a:ext>
            </a:extLst>
          </p:cNvPr>
          <p:cNvSpPr>
            <a:spLocks noGrp="1"/>
          </p:cNvSpPr>
          <p:nvPr>
            <p:ph idx="1"/>
          </p:nvPr>
        </p:nvSpPr>
        <p:spPr>
          <a:xfrm>
            <a:off x="970672" y="2491408"/>
            <a:ext cx="10865423" cy="4366592"/>
          </a:xfrm>
        </p:spPr>
        <p:txBody>
          <a:bodyPr>
            <a:normAutofit/>
          </a:bodyPr>
          <a:lstStyle/>
          <a:p>
            <a:pPr marL="482600" indent="-457200">
              <a:buAutoNum type="arabicPeriod"/>
            </a:pPr>
            <a:endParaRPr lang="en-IN" sz="2000" dirty="0">
              <a:latin typeface="Times New Roman" panose="02020603050405020304" pitchFamily="18" charset="0"/>
              <a:cs typeface="Times New Roman" panose="02020603050405020304" pitchFamily="18" charset="0"/>
            </a:endParaRPr>
          </a:p>
          <a:p>
            <a:pPr marL="482600" indent="-457200">
              <a:buAutoNum type="arabicPeriod"/>
            </a:pPr>
            <a:endParaRPr lang="en-IN" sz="2000" dirty="0">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457200" indent="-457200">
              <a:buAutoNum type="arabicPeriod"/>
            </a:pPr>
            <a:endParaRPr lang="en-US" sz="2000" dirty="0">
              <a:solidFill>
                <a:srgbClr val="000000"/>
              </a:solidFill>
            </a:endParaRPr>
          </a:p>
        </p:txBody>
      </p:sp>
      <p:sp>
        <p:nvSpPr>
          <p:cNvPr id="3" name="Rectangle 2">
            <a:extLst>
              <a:ext uri="{FF2B5EF4-FFF2-40B4-BE49-F238E27FC236}">
                <a16:creationId xmlns:a16="http://schemas.microsoft.com/office/drawing/2014/main" id="{36263EA5-4AF9-4834-9C4B-AAFE36343D7D}"/>
              </a:ext>
            </a:extLst>
          </p:cNvPr>
          <p:cNvSpPr/>
          <p:nvPr/>
        </p:nvSpPr>
        <p:spPr>
          <a:xfrm>
            <a:off x="1179226" y="2632085"/>
            <a:ext cx="9662945" cy="1754326"/>
          </a:xfrm>
          <a:prstGeom prst="rect">
            <a:avLst/>
          </a:prstGeom>
        </p:spPr>
        <p:txBody>
          <a:bodyPr wrap="square">
            <a:spAutoFit/>
          </a:bodyPr>
          <a:lstStyle/>
          <a:p>
            <a:r>
              <a:rPr lang="en-US" dirty="0"/>
              <a:t>5</a:t>
            </a:r>
            <a:r>
              <a:rPr lang="en-US" i="1" dirty="0"/>
              <a:t>. It looks like age and Experience are correlated i.e. work experience is increasing with increase in age. But no clear difference in age and experience of the customers accepted the personal loans in the previous campaign. Dropped those features from the analysis.</a:t>
            </a:r>
          </a:p>
          <a:p>
            <a:endParaRPr lang="en-US" i="1" dirty="0"/>
          </a:p>
          <a:p>
            <a:r>
              <a:rPr lang="en-US" i="1" dirty="0"/>
              <a:t>6. Other features dropped during the EDA was ID, Zip codes features. Both are not having any significant effect on the customers accepting the personal loans.</a:t>
            </a:r>
          </a:p>
        </p:txBody>
      </p:sp>
    </p:spTree>
    <p:extLst>
      <p:ext uri="{BB962C8B-B14F-4D97-AF65-F5344CB8AC3E}">
        <p14:creationId xmlns:p14="http://schemas.microsoft.com/office/powerpoint/2010/main" val="204095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24EBB3-9562-482E-A01E-645A46C5A4E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Champion Model</a:t>
            </a:r>
          </a:p>
        </p:txBody>
      </p:sp>
      <p:sp>
        <p:nvSpPr>
          <p:cNvPr id="30" name="Content Placeholder 2">
            <a:extLst>
              <a:ext uri="{FF2B5EF4-FFF2-40B4-BE49-F238E27FC236}">
                <a16:creationId xmlns:a16="http://schemas.microsoft.com/office/drawing/2014/main" id="{870424A0-52ED-45D3-B52D-FBC5D085D024}"/>
              </a:ext>
            </a:extLst>
          </p:cNvPr>
          <p:cNvSpPr>
            <a:spLocks noGrp="1"/>
          </p:cNvSpPr>
          <p:nvPr>
            <p:ph idx="1"/>
          </p:nvPr>
        </p:nvSpPr>
        <p:spPr>
          <a:xfrm>
            <a:off x="643468" y="2638044"/>
            <a:ext cx="3363974" cy="3415622"/>
          </a:xfrm>
        </p:spPr>
        <p:txBody>
          <a:bodyPr>
            <a:normAutofit/>
          </a:bodyPr>
          <a:lstStyle/>
          <a:p>
            <a:pPr marL="482600" indent="-457200">
              <a:buAutoNum type="arabicPeriod"/>
            </a:pPr>
            <a:endParaRPr lang="en-IN" sz="1700" dirty="0">
              <a:solidFill>
                <a:schemeClr val="bg1"/>
              </a:solidFill>
              <a:latin typeface="Times New Roman" panose="02020603050405020304" pitchFamily="18" charset="0"/>
              <a:cs typeface="Times New Roman" panose="02020603050405020304" pitchFamily="18" charset="0"/>
            </a:endParaRPr>
          </a:p>
          <a:p>
            <a:pPr marL="25400" indent="0">
              <a:buNone/>
            </a:pPr>
            <a:r>
              <a:rPr lang="en-IN" sz="1700" i="1" dirty="0">
                <a:solidFill>
                  <a:schemeClr val="bg1"/>
                </a:solidFill>
                <a:latin typeface="Times New Roman" panose="02020603050405020304" pitchFamily="18" charset="0"/>
                <a:cs typeface="Times New Roman" panose="02020603050405020304" pitchFamily="18" charset="0"/>
              </a:rPr>
              <a:t>Number of models are built to classify the customers with personal loan and without personal. After carefully reviewing the results it looks like logistic regression model with equal proportions of data both the classes(Personal Loan=0 and Personal Loan=1) is performing better compared to the other models.</a:t>
            </a:r>
          </a:p>
          <a:p>
            <a:pPr marL="25400" indent="0">
              <a:buNone/>
            </a:pPr>
            <a:endParaRPr lang="en-IN" sz="1700" dirty="0">
              <a:solidFill>
                <a:schemeClr val="bg1"/>
              </a:solidFill>
              <a:latin typeface="Times New Roman" panose="02020603050405020304" pitchFamily="18" charset="0"/>
              <a:cs typeface="Times New Roman" panose="02020603050405020304" pitchFamily="18" charset="0"/>
            </a:endParaRPr>
          </a:p>
          <a:p>
            <a:pPr marL="25400" indent="0">
              <a:buNone/>
            </a:pPr>
            <a:endParaRPr lang="en-IN" sz="1700" dirty="0">
              <a:solidFill>
                <a:schemeClr val="bg1"/>
              </a:solidFill>
              <a:latin typeface="Times New Roman" panose="02020603050405020304" pitchFamily="18" charset="0"/>
              <a:cs typeface="Times New Roman" panose="02020603050405020304" pitchFamily="18" charset="0"/>
            </a:endParaRPr>
          </a:p>
          <a:p>
            <a:pPr marL="25400" indent="0">
              <a:buNone/>
            </a:pPr>
            <a:endParaRPr lang="en-IN" sz="17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pPr marL="457200" indent="-457200">
              <a:buAutoNum type="arabicPeriod"/>
            </a:pPr>
            <a:endParaRPr lang="en-US" sz="1700" dirty="0">
              <a:solidFill>
                <a:schemeClr val="bg1"/>
              </a:solidFill>
            </a:endParaRPr>
          </a:p>
        </p:txBody>
      </p:sp>
      <p:pic>
        <p:nvPicPr>
          <p:cNvPr id="3" name="Picture 2">
            <a:extLst>
              <a:ext uri="{FF2B5EF4-FFF2-40B4-BE49-F238E27FC236}">
                <a16:creationId xmlns:a16="http://schemas.microsoft.com/office/drawing/2014/main" id="{5E05CC5F-5816-4963-99E8-A4BD05893A37}"/>
              </a:ext>
            </a:extLst>
          </p:cNvPr>
          <p:cNvPicPr>
            <a:picLocks noChangeAspect="1"/>
          </p:cNvPicPr>
          <p:nvPr/>
        </p:nvPicPr>
        <p:blipFill>
          <a:blip r:embed="rId2"/>
          <a:stretch>
            <a:fillRect/>
          </a:stretch>
        </p:blipFill>
        <p:spPr>
          <a:xfrm>
            <a:off x="5208863" y="1616277"/>
            <a:ext cx="6250769" cy="3625445"/>
          </a:xfrm>
          <a:prstGeom prst="rect">
            <a:avLst/>
          </a:prstGeom>
        </p:spPr>
      </p:pic>
      <p:sp>
        <p:nvSpPr>
          <p:cNvPr id="4" name="TextBox 3">
            <a:extLst>
              <a:ext uri="{FF2B5EF4-FFF2-40B4-BE49-F238E27FC236}">
                <a16:creationId xmlns:a16="http://schemas.microsoft.com/office/drawing/2014/main" id="{51B088F0-7E4C-43B8-99E3-EBA549A7D94C}"/>
              </a:ext>
            </a:extLst>
          </p:cNvPr>
          <p:cNvSpPr txBox="1"/>
          <p:nvPr/>
        </p:nvSpPr>
        <p:spPr>
          <a:xfrm>
            <a:off x="5067300" y="952500"/>
            <a:ext cx="1659237" cy="369332"/>
          </a:xfrm>
          <a:prstGeom prst="rect">
            <a:avLst/>
          </a:prstGeom>
          <a:noFill/>
        </p:spPr>
        <p:txBody>
          <a:bodyPr wrap="none" rtlCol="0">
            <a:spAutoFit/>
          </a:bodyPr>
          <a:lstStyle/>
          <a:p>
            <a:r>
              <a:rPr lang="en-US" b="1" u="sng" dirty="0"/>
              <a:t>Model Results :</a:t>
            </a:r>
          </a:p>
        </p:txBody>
      </p:sp>
    </p:spTree>
    <p:extLst>
      <p:ext uri="{BB962C8B-B14F-4D97-AF65-F5344CB8AC3E}">
        <p14:creationId xmlns:p14="http://schemas.microsoft.com/office/powerpoint/2010/main" val="166050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74">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4" name="Group 76">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8"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00" name="Group 99">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01" name="Rectangle 100">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Rectangle 102">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FF24EBB3-9562-482E-A01E-645A46C5A4E8}"/>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Model Results </a:t>
            </a:r>
            <a:endParaRPr lang="en-US" sz="4000" dirty="0">
              <a:solidFill>
                <a:srgbClr val="FFFFFF"/>
              </a:solidFill>
            </a:endParaRPr>
          </a:p>
        </p:txBody>
      </p:sp>
      <p:sp>
        <p:nvSpPr>
          <p:cNvPr id="30" name="Content Placeholder 2">
            <a:extLst>
              <a:ext uri="{FF2B5EF4-FFF2-40B4-BE49-F238E27FC236}">
                <a16:creationId xmlns:a16="http://schemas.microsoft.com/office/drawing/2014/main" id="{870424A0-52ED-45D3-B52D-FBC5D085D024}"/>
              </a:ext>
            </a:extLst>
          </p:cNvPr>
          <p:cNvSpPr>
            <a:spLocks noGrp="1"/>
          </p:cNvSpPr>
          <p:nvPr>
            <p:ph idx="1"/>
          </p:nvPr>
        </p:nvSpPr>
        <p:spPr>
          <a:xfrm>
            <a:off x="5050883" y="376238"/>
            <a:ext cx="6351685" cy="6240462"/>
          </a:xfrm>
        </p:spPr>
        <p:txBody>
          <a:bodyPr anchor="ctr">
            <a:normAutofit fontScale="47500" lnSpcReduction="20000"/>
          </a:bodyPr>
          <a:lstStyle/>
          <a:p>
            <a:pPr marL="0" indent="0">
              <a:buNone/>
            </a:pPr>
            <a:endParaRPr lang="en-US" sz="1400" dirty="0"/>
          </a:p>
          <a:p>
            <a:pPr marL="0" indent="0">
              <a:buNone/>
            </a:pPr>
            <a:endParaRPr lang="en-US" sz="1400" dirty="0"/>
          </a:p>
          <a:p>
            <a:pPr marL="0" indent="0">
              <a:buNone/>
            </a:pPr>
            <a:endParaRPr lang="en-US" sz="1400" dirty="0"/>
          </a:p>
          <a:p>
            <a:pPr marL="0" indent="0">
              <a:buNone/>
            </a:pPr>
            <a:r>
              <a:rPr lang="en-US" sz="3300" b="1" i="1" dirty="0"/>
              <a:t>Accuracy</a:t>
            </a:r>
            <a:r>
              <a:rPr lang="en-US" sz="3300" i="1" dirty="0"/>
              <a:t> value of 90.5% means that 1 of every 10 labels is incorrect, and 9 is correct. Model can classify true customers accepted personal loans and without personal loans 90.5% of the time.</a:t>
            </a:r>
          </a:p>
          <a:p>
            <a:pPr marL="0" indent="0">
              <a:buNone/>
            </a:pPr>
            <a:endParaRPr lang="en-US" sz="3300" i="1" dirty="0"/>
          </a:p>
          <a:p>
            <a:pPr marL="0" indent="0">
              <a:buNone/>
            </a:pPr>
            <a:r>
              <a:rPr lang="en-US" sz="3300" b="1" i="1" dirty="0"/>
              <a:t>Precision</a:t>
            </a:r>
            <a:r>
              <a:rPr lang="en-US" sz="3300" i="1" dirty="0"/>
              <a:t> value 91% means on average, 1 out of every 10 customers labeled as  personal loan by our model is doesn’t have personal loan, and 9 are having personal loan. If we use this Bank may end up sending personal offers to the wrong customers and draining the marketing spending on wrong customers. We may need to tie this model with some other targeting attributes explored during data exploration while applying the targeting criteria for the campaign.</a:t>
            </a:r>
          </a:p>
          <a:p>
            <a:pPr marL="0" indent="0">
              <a:buNone/>
            </a:pPr>
            <a:endParaRPr lang="en-US" sz="3300" i="1" dirty="0"/>
          </a:p>
          <a:p>
            <a:pPr marL="0" indent="0">
              <a:buNone/>
            </a:pPr>
            <a:r>
              <a:rPr lang="en-US" sz="3300" b="1" i="1" dirty="0"/>
              <a:t>Recall</a:t>
            </a:r>
            <a:r>
              <a:rPr lang="en-US" sz="3300" i="1" dirty="0"/>
              <a:t> value is 91% means that 1 of every 10 customers are missed by our model and 9 labeled as customers with personal loan product. Bank may miss targeting the right customers in every 1 in 10 cases. Missing right customers means missing loan balances as well.</a:t>
            </a:r>
          </a:p>
          <a:p>
            <a:pPr marL="0" indent="0">
              <a:buNone/>
            </a:pPr>
            <a:endParaRPr lang="en-US" sz="3300" i="1" dirty="0"/>
          </a:p>
          <a:p>
            <a:pPr marL="0" indent="0">
              <a:buNone/>
            </a:pPr>
            <a:r>
              <a:rPr lang="en-US" sz="3300" b="1" i="1" dirty="0"/>
              <a:t>F1 score value </a:t>
            </a:r>
            <a:r>
              <a:rPr lang="en-US" sz="3300" i="1" dirty="0"/>
              <a:t>is 91% i.e. harmonic mean of Precision and Recall. Identifying personal loan customers as personal loan and without personal loan 91% accurately is a very good model. </a:t>
            </a:r>
          </a:p>
          <a:p>
            <a:pPr marL="0" indent="0">
              <a:buNone/>
            </a:pPr>
            <a:endParaRPr lang="en-US" sz="3300" i="1" dirty="0"/>
          </a:p>
          <a:p>
            <a:pPr marL="0" indent="0">
              <a:buNone/>
            </a:pPr>
            <a:r>
              <a:rPr lang="en-US" sz="3300" b="1" i="1" dirty="0"/>
              <a:t>ROC AUC curve is </a:t>
            </a:r>
            <a:r>
              <a:rPr lang="en-US" sz="3300" i="1" dirty="0"/>
              <a:t>0.967 of the area is under the curve meaning True positive rate close to 1.</a:t>
            </a:r>
          </a:p>
          <a:p>
            <a:pPr marL="457200" indent="-457200">
              <a:buAutoNum type="arabicPeriod"/>
            </a:pPr>
            <a:endParaRPr lang="en-US" sz="26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p:txBody>
      </p:sp>
    </p:spTree>
    <p:extLst>
      <p:ext uri="{BB962C8B-B14F-4D97-AF65-F5344CB8AC3E}">
        <p14:creationId xmlns:p14="http://schemas.microsoft.com/office/powerpoint/2010/main" val="1662102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24EBB3-9562-482E-A01E-645A46C5A4E8}"/>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Targeting Criteria - Recommendation</a:t>
            </a:r>
          </a:p>
        </p:txBody>
      </p:sp>
      <p:sp>
        <p:nvSpPr>
          <p:cNvPr id="30" name="Content Placeholder 2">
            <a:extLst>
              <a:ext uri="{FF2B5EF4-FFF2-40B4-BE49-F238E27FC236}">
                <a16:creationId xmlns:a16="http://schemas.microsoft.com/office/drawing/2014/main" id="{870424A0-52ED-45D3-B52D-FBC5D085D024}"/>
              </a:ext>
            </a:extLst>
          </p:cNvPr>
          <p:cNvSpPr>
            <a:spLocks noGrp="1"/>
          </p:cNvSpPr>
          <p:nvPr>
            <p:ph idx="1"/>
          </p:nvPr>
        </p:nvSpPr>
        <p:spPr>
          <a:xfrm>
            <a:off x="887243" y="2522462"/>
            <a:ext cx="10865423" cy="4366592"/>
          </a:xfrm>
        </p:spPr>
        <p:txBody>
          <a:bodyPr>
            <a:normAutofit/>
          </a:bodyPr>
          <a:lstStyle/>
          <a:p>
            <a:pPr marL="25400" indent="0">
              <a:buNone/>
            </a:pPr>
            <a:endParaRPr lang="en-IN" sz="1800" i="1" dirty="0">
              <a:cs typeface="Times New Roman" panose="02020603050405020304" pitchFamily="18" charset="0"/>
            </a:endParaRPr>
          </a:p>
          <a:p>
            <a:pPr marL="25400" indent="0">
              <a:buNone/>
            </a:pPr>
            <a:r>
              <a:rPr lang="en-IN" sz="1800" i="1" dirty="0">
                <a:cs typeface="Times New Roman" panose="02020603050405020304" pitchFamily="18" charset="0"/>
              </a:rPr>
              <a:t>I would recommend bank to use the below targeting criteria along with scoring data through model to identify the targeting universe for the campaign  and to increase response rate from the campaign –</a:t>
            </a:r>
          </a:p>
          <a:p>
            <a:pPr marL="25400" indent="0">
              <a:buNone/>
            </a:pPr>
            <a:r>
              <a:rPr lang="en-IN" sz="1800" b="1" i="1" dirty="0">
                <a:cs typeface="Times New Roman" panose="02020603050405020304" pitchFamily="18" charset="0"/>
              </a:rPr>
              <a:t>Targeting criteria :</a:t>
            </a:r>
          </a:p>
          <a:p>
            <a:pPr marL="25400" indent="0">
              <a:buNone/>
            </a:pPr>
            <a:r>
              <a:rPr lang="en-IN" sz="1800" i="1" dirty="0">
                <a:cs typeface="Times New Roman" panose="02020603050405020304" pitchFamily="18" charset="0"/>
              </a:rPr>
              <a:t>1.  Customers with income &gt; = 100k</a:t>
            </a:r>
          </a:p>
          <a:p>
            <a:pPr marL="25400" indent="0">
              <a:buNone/>
            </a:pPr>
            <a:r>
              <a:rPr lang="en-IN" sz="1800" i="1" dirty="0">
                <a:cs typeface="Times New Roman" panose="02020603050405020304" pitchFamily="18" charset="0"/>
              </a:rPr>
              <a:t>2. Customers with 3 or 4 people in the family</a:t>
            </a:r>
          </a:p>
          <a:p>
            <a:pPr marL="25400" indent="0">
              <a:buNone/>
            </a:pPr>
            <a:r>
              <a:rPr lang="en-IN" sz="1800" i="1" dirty="0">
                <a:cs typeface="Times New Roman" panose="02020603050405020304" pitchFamily="18" charset="0"/>
              </a:rPr>
              <a:t>3. Customers with credit card average balance of 1.8k or more</a:t>
            </a:r>
          </a:p>
          <a:p>
            <a:pPr marL="25400" indent="0">
              <a:buNone/>
            </a:pPr>
            <a:r>
              <a:rPr lang="en-IN" sz="1800" i="1" dirty="0">
                <a:cs typeface="Times New Roman" panose="02020603050405020304" pitchFamily="18" charset="0"/>
              </a:rPr>
              <a:t>4. </a:t>
            </a:r>
            <a:r>
              <a:rPr lang="en-US" sz="1800" i="1" dirty="0">
                <a:cs typeface="Times New Roman" panose="02020603050405020304" pitchFamily="18" charset="0"/>
              </a:rPr>
              <a:t>Customers with higher education levels 2 and 3</a:t>
            </a:r>
          </a:p>
          <a:p>
            <a:pPr marL="25400" indent="0">
              <a:buNone/>
            </a:pPr>
            <a:r>
              <a:rPr lang="en-US" sz="1800" i="1" dirty="0">
                <a:cs typeface="Times New Roman" panose="02020603050405020304" pitchFamily="18" charset="0"/>
              </a:rPr>
              <a:t>5. Customers without online account activated </a:t>
            </a:r>
          </a:p>
          <a:p>
            <a:pPr marL="25400" indent="0">
              <a:buNone/>
            </a:pPr>
            <a:r>
              <a:rPr lang="en-US" sz="1800" i="1" dirty="0">
                <a:cs typeface="Times New Roman" panose="02020603050405020304" pitchFamily="18" charset="0"/>
              </a:rPr>
              <a:t>6. Customers with mortgage balance $0 </a:t>
            </a:r>
          </a:p>
          <a:p>
            <a:pPr marL="25400" indent="0">
              <a:buNone/>
            </a:pPr>
            <a:r>
              <a:rPr lang="en-US" sz="1800" i="1" dirty="0">
                <a:cs typeface="Times New Roman" panose="02020603050405020304" pitchFamily="18" charset="0"/>
              </a:rPr>
              <a:t>8. Utilize the model scores </a:t>
            </a:r>
          </a:p>
          <a:p>
            <a:pPr marL="25400" indent="0">
              <a:buNone/>
            </a:pPr>
            <a:endParaRPr lang="en-IN" sz="1800" dirty="0">
              <a:cs typeface="Times New Roman" panose="02020603050405020304" pitchFamily="18" charset="0"/>
            </a:endParaRPr>
          </a:p>
          <a:p>
            <a:pPr marL="25400" indent="0">
              <a:buNone/>
            </a:pPr>
            <a:endParaRPr lang="en-IN" sz="1800" dirty="0">
              <a:cs typeface="Times New Roman" panose="02020603050405020304" pitchFamily="18" charset="0"/>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0" indent="0">
              <a:buNone/>
            </a:pPr>
            <a:endParaRPr lang="en-US" sz="2000" dirty="0">
              <a:solidFill>
                <a:srgbClr val="000000"/>
              </a:solidFill>
            </a:endParaRPr>
          </a:p>
          <a:p>
            <a:pPr marL="457200" indent="-457200">
              <a:buAutoNum type="arabicPeriod"/>
            </a:pPr>
            <a:endParaRPr lang="en-US" sz="2000" dirty="0">
              <a:solidFill>
                <a:srgbClr val="000000"/>
              </a:solidFill>
            </a:endParaRPr>
          </a:p>
        </p:txBody>
      </p:sp>
    </p:spTree>
    <p:extLst>
      <p:ext uri="{BB962C8B-B14F-4D97-AF65-F5344CB8AC3E}">
        <p14:creationId xmlns:p14="http://schemas.microsoft.com/office/powerpoint/2010/main" val="528243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50E87C-1CA3-4C49-83E0-CF6897850AFD}"/>
              </a:ext>
            </a:extLst>
          </p:cNvPr>
          <p:cNvSpPr>
            <a:spLocks noGrp="1"/>
          </p:cNvSpPr>
          <p:nvPr>
            <p:ph idx="1"/>
          </p:nvPr>
        </p:nvSpPr>
        <p:spPr>
          <a:xfrm>
            <a:off x="762000" y="2279018"/>
            <a:ext cx="5314543" cy="3375920"/>
          </a:xfrm>
        </p:spPr>
        <p:txBody>
          <a:bodyPr anchor="t">
            <a:normAutofit/>
          </a:bodyPr>
          <a:lstStyle/>
          <a:p>
            <a:pPr marL="0" indent="0">
              <a:buNone/>
            </a:pPr>
            <a:r>
              <a:rPr lang="en-US" sz="4800" dirty="0"/>
              <a:t>Thanks</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iling Face with No Fill">
            <a:extLst>
              <a:ext uri="{FF2B5EF4-FFF2-40B4-BE49-F238E27FC236}">
                <a16:creationId xmlns:a16="http://schemas.microsoft.com/office/drawing/2014/main" id="{C9EF709A-1140-491C-ABF4-90FF6051EA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13840331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971</TotalTime>
  <Words>715</Words>
  <Application>Microsoft Office PowerPoint</Application>
  <PresentationFormat>Widescreen</PresentationFormat>
  <Paragraphs>84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vt:lpstr>
      <vt:lpstr>Times New Roman</vt:lpstr>
      <vt:lpstr>Office Theme</vt:lpstr>
      <vt:lpstr>Campaign for selling personal loans  -By Chandra</vt:lpstr>
      <vt:lpstr>Inferences</vt:lpstr>
      <vt:lpstr>Key features </vt:lpstr>
      <vt:lpstr>Key features</vt:lpstr>
      <vt:lpstr>Champion Model</vt:lpstr>
      <vt:lpstr>Model Results </vt:lpstr>
      <vt:lpstr>Targeting Criteria - 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Campaign for selling personal loans  -By Chandra</dc:title>
  <dc:creator>Supriya AV</dc:creator>
  <cp:lastModifiedBy>Supriya AV</cp:lastModifiedBy>
  <cp:revision>8</cp:revision>
  <dcterms:created xsi:type="dcterms:W3CDTF">2019-07-14T20:49:13Z</dcterms:created>
  <dcterms:modified xsi:type="dcterms:W3CDTF">2019-07-15T13:01:07Z</dcterms:modified>
</cp:coreProperties>
</file>