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24" d="100"/>
          <a:sy n="124" d="100"/>
        </p:scale>
        <p:origin x="-2778" y="-1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21FEE5-92D3-44D3-86FD-3CAF5C40B6A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F3B7B6F-0E40-40DE-834F-3B0AD8141C96}">
      <dgm:prSet custT="1"/>
      <dgm:spPr/>
      <dgm:t>
        <a:bodyPr/>
        <a:lstStyle/>
        <a:p>
          <a:r>
            <a:rPr lang="en-US" sz="1200" i="1" dirty="0"/>
            <a:t>When the population of golf balls is assumed to be parametric , i.e., follows normal distribution, the ttest_ind for the unpaired data, gives that the null hypothesis cannot be rejected as p value was 0.0989 which is greater than industrial standard of 0.05 (shapiro test pass case)</a:t>
          </a:r>
          <a:endParaRPr lang="en-US" sz="1200" dirty="0"/>
        </a:p>
      </dgm:t>
    </dgm:pt>
    <dgm:pt modelId="{46C6CA89-0C19-4F7A-9FB3-92CCAD3EDAC0}" type="parTrans" cxnId="{62A91565-3163-4C60-BA34-1F4BA65DD379}">
      <dgm:prSet/>
      <dgm:spPr/>
      <dgm:t>
        <a:bodyPr/>
        <a:lstStyle/>
        <a:p>
          <a:endParaRPr lang="en-US"/>
        </a:p>
      </dgm:t>
    </dgm:pt>
    <dgm:pt modelId="{DB9BA1FC-2C5F-426F-B614-C7D0A7611DC2}" type="sibTrans" cxnId="{62A91565-3163-4C60-BA34-1F4BA65DD379}">
      <dgm:prSet/>
      <dgm:spPr/>
      <dgm:t>
        <a:bodyPr/>
        <a:lstStyle/>
        <a:p>
          <a:endParaRPr lang="en-US"/>
        </a:p>
      </dgm:t>
    </dgm:pt>
    <dgm:pt modelId="{09319D0B-E56C-4E1D-9967-C6DC8277B0AE}">
      <dgm:prSet custT="1"/>
      <dgm:spPr/>
      <dgm:t>
        <a:bodyPr/>
        <a:lstStyle/>
        <a:p>
          <a:r>
            <a:rPr lang="en-US" sz="1200" i="1" dirty="0"/>
            <a:t>When the population of golf balls is assumed to be non-</a:t>
          </a:r>
          <a:r>
            <a:rPr lang="en-US" sz="1200" i="1" dirty="0" err="1"/>
            <a:t>parametic</a:t>
          </a:r>
          <a:r>
            <a:rPr lang="en-US" sz="1200" i="1" dirty="0"/>
            <a:t>, i.e.., does not follow normal distribution, the mannwhitneyu test gives that the null hypothesis cannot be rejected as p value is 0.1026 which is greater than industrial standards of 0.05. (Shapiro test fail case)</a:t>
          </a:r>
          <a:endParaRPr lang="en-US" sz="1200" dirty="0"/>
        </a:p>
      </dgm:t>
    </dgm:pt>
    <dgm:pt modelId="{4A1C5928-FF17-4588-8AF9-7E3406D7A608}" type="parTrans" cxnId="{C3364C6A-A503-4E44-AB5B-0DF4F561625F}">
      <dgm:prSet/>
      <dgm:spPr/>
      <dgm:t>
        <a:bodyPr/>
        <a:lstStyle/>
        <a:p>
          <a:endParaRPr lang="en-US"/>
        </a:p>
      </dgm:t>
    </dgm:pt>
    <dgm:pt modelId="{4E03F740-948C-4A9B-91A9-32F45A75E7E4}" type="sibTrans" cxnId="{C3364C6A-A503-4E44-AB5B-0DF4F561625F}">
      <dgm:prSet/>
      <dgm:spPr/>
      <dgm:t>
        <a:bodyPr/>
        <a:lstStyle/>
        <a:p>
          <a:endParaRPr lang="en-US"/>
        </a:p>
      </dgm:t>
    </dgm:pt>
    <dgm:pt modelId="{17C0BF74-D08D-4B52-8E07-D0B530096F91}">
      <dgm:prSet custT="1"/>
      <dgm:spPr/>
      <dgm:t>
        <a:bodyPr/>
        <a:lstStyle/>
        <a:p>
          <a:r>
            <a:rPr lang="en-US" sz="1200" i="1" dirty="0"/>
            <a:t>The power of the test was calculated to be only 57.9%, with population of equal variances. Any sample size above 70, will increase the power of the test and it will approach the required industrial standards of 80% ( </a:t>
          </a:r>
          <a:r>
            <a:rPr lang="en-US" sz="1200" i="1" dirty="0" err="1"/>
            <a:t>levene's</a:t>
          </a:r>
          <a:r>
            <a:rPr lang="en-US" sz="1200" i="1" dirty="0"/>
            <a:t> test pass case)</a:t>
          </a:r>
          <a:endParaRPr lang="en-US" sz="1200" dirty="0"/>
        </a:p>
      </dgm:t>
    </dgm:pt>
    <dgm:pt modelId="{E67291B0-CFBA-4A3D-827F-3F4C93A1B47D}" type="parTrans" cxnId="{E4B65D38-CE2C-4B4A-8B7D-D20C7AD9486D}">
      <dgm:prSet/>
      <dgm:spPr/>
      <dgm:t>
        <a:bodyPr/>
        <a:lstStyle/>
        <a:p>
          <a:endParaRPr lang="en-US"/>
        </a:p>
      </dgm:t>
    </dgm:pt>
    <dgm:pt modelId="{CAEA5321-625B-42A1-8FFD-B92E3BACA09D}" type="sibTrans" cxnId="{E4B65D38-CE2C-4B4A-8B7D-D20C7AD9486D}">
      <dgm:prSet/>
      <dgm:spPr/>
      <dgm:t>
        <a:bodyPr/>
        <a:lstStyle/>
        <a:p>
          <a:endParaRPr lang="en-US"/>
        </a:p>
      </dgm:t>
    </dgm:pt>
    <dgm:pt modelId="{47026AAB-5CBD-4E01-9FD8-EC0F379F9C86}">
      <dgm:prSet custT="1"/>
      <dgm:spPr/>
      <dgm:t>
        <a:bodyPr/>
        <a:lstStyle/>
        <a:p>
          <a:r>
            <a:rPr lang="en-US" sz="1200" i="1" dirty="0"/>
            <a:t>The power of the test was calculated to be 67.29%, with population of unequal variances. Any sample size above 56, will increase the power of the test and it will approach the required industrial standards of 80% (</a:t>
          </a:r>
          <a:r>
            <a:rPr lang="en-US" sz="1200" i="1" dirty="0" err="1"/>
            <a:t>levene's</a:t>
          </a:r>
          <a:r>
            <a:rPr lang="en-US" sz="1200" i="1" dirty="0"/>
            <a:t> test fail case)</a:t>
          </a:r>
          <a:endParaRPr lang="en-US" sz="1200" dirty="0"/>
        </a:p>
      </dgm:t>
    </dgm:pt>
    <dgm:pt modelId="{6D663FD7-00F0-4560-94C9-A327624E3A2D}" type="parTrans" cxnId="{9306B131-1327-4318-A99A-27591E51C84B}">
      <dgm:prSet/>
      <dgm:spPr/>
      <dgm:t>
        <a:bodyPr/>
        <a:lstStyle/>
        <a:p>
          <a:endParaRPr lang="en-US"/>
        </a:p>
      </dgm:t>
    </dgm:pt>
    <dgm:pt modelId="{8FEFE9EB-0EC7-4022-AFB3-11F08E727204}" type="sibTrans" cxnId="{9306B131-1327-4318-A99A-27591E51C84B}">
      <dgm:prSet/>
      <dgm:spPr/>
      <dgm:t>
        <a:bodyPr/>
        <a:lstStyle/>
        <a:p>
          <a:endParaRPr lang="en-US"/>
        </a:p>
      </dgm:t>
    </dgm:pt>
    <dgm:pt modelId="{D15F4B4A-47A8-42A5-8D28-B93B9134F787}">
      <dgm:prSet custT="1"/>
      <dgm:spPr/>
      <dgm:t>
        <a:bodyPr/>
        <a:lstStyle/>
        <a:p>
          <a:r>
            <a:rPr lang="en-US" sz="1200" b="1" i="1" dirty="0"/>
            <a:t>From the given data, it may be concluded that, statistically there is no significance change in driving distance due to new coating on golf balls. However, our recommendation is that the test be carried out with a larger sample size covering number of golf courses (at least a five different) to improve the accuracy of the test results and negating any effect of one type of ground. Also, the results need to interpreted and future actions be planned with the understanding of other characteristics like size, shape, weight etc.</a:t>
          </a:r>
          <a:endParaRPr lang="en-US" sz="1200" b="1" dirty="0"/>
        </a:p>
      </dgm:t>
    </dgm:pt>
    <dgm:pt modelId="{126D5B5B-79A4-4411-8ABB-1949F0A5924F}" type="parTrans" cxnId="{D01725E9-EC4F-42D8-A14F-E676789363E1}">
      <dgm:prSet/>
      <dgm:spPr/>
      <dgm:t>
        <a:bodyPr/>
        <a:lstStyle/>
        <a:p>
          <a:endParaRPr lang="en-US"/>
        </a:p>
      </dgm:t>
    </dgm:pt>
    <dgm:pt modelId="{164DF00E-B51C-43AC-8389-FA21C044CC86}" type="sibTrans" cxnId="{D01725E9-EC4F-42D8-A14F-E676789363E1}">
      <dgm:prSet/>
      <dgm:spPr/>
      <dgm:t>
        <a:bodyPr/>
        <a:lstStyle/>
        <a:p>
          <a:endParaRPr lang="en-US"/>
        </a:p>
      </dgm:t>
    </dgm:pt>
    <dgm:pt modelId="{7F1D2FAD-F2A7-4FA4-93D3-2F9298ECAF80}" type="pres">
      <dgm:prSet presAssocID="{2121FEE5-92D3-44D3-86FD-3CAF5C40B6A9}" presName="linear" presStyleCnt="0">
        <dgm:presLayoutVars>
          <dgm:animLvl val="lvl"/>
          <dgm:resizeHandles val="exact"/>
        </dgm:presLayoutVars>
      </dgm:prSet>
      <dgm:spPr/>
    </dgm:pt>
    <dgm:pt modelId="{18848262-4294-45A1-9FDA-EDDA16FDFE82}" type="pres">
      <dgm:prSet presAssocID="{EF3B7B6F-0E40-40DE-834F-3B0AD8141C96}" presName="parentText" presStyleLbl="node1" presStyleIdx="0" presStyleCnt="5">
        <dgm:presLayoutVars>
          <dgm:chMax val="0"/>
          <dgm:bulletEnabled val="1"/>
        </dgm:presLayoutVars>
      </dgm:prSet>
      <dgm:spPr/>
    </dgm:pt>
    <dgm:pt modelId="{8919FF57-650D-4D89-8812-92BCF615F076}" type="pres">
      <dgm:prSet presAssocID="{DB9BA1FC-2C5F-426F-B614-C7D0A7611DC2}" presName="spacer" presStyleCnt="0"/>
      <dgm:spPr/>
    </dgm:pt>
    <dgm:pt modelId="{FE5A98A8-5924-4149-ADCD-6D41323C8B7B}" type="pres">
      <dgm:prSet presAssocID="{09319D0B-E56C-4E1D-9967-C6DC8277B0AE}" presName="parentText" presStyleLbl="node1" presStyleIdx="1" presStyleCnt="5">
        <dgm:presLayoutVars>
          <dgm:chMax val="0"/>
          <dgm:bulletEnabled val="1"/>
        </dgm:presLayoutVars>
      </dgm:prSet>
      <dgm:spPr/>
    </dgm:pt>
    <dgm:pt modelId="{2559C763-1669-456C-8E37-6F78E0BC8B09}" type="pres">
      <dgm:prSet presAssocID="{4E03F740-948C-4A9B-91A9-32F45A75E7E4}" presName="spacer" presStyleCnt="0"/>
      <dgm:spPr/>
    </dgm:pt>
    <dgm:pt modelId="{EC437B97-EC0F-439A-B917-B20C1C6EF5C5}" type="pres">
      <dgm:prSet presAssocID="{17C0BF74-D08D-4B52-8E07-D0B530096F91}" presName="parentText" presStyleLbl="node1" presStyleIdx="2" presStyleCnt="5">
        <dgm:presLayoutVars>
          <dgm:chMax val="0"/>
          <dgm:bulletEnabled val="1"/>
        </dgm:presLayoutVars>
      </dgm:prSet>
      <dgm:spPr/>
    </dgm:pt>
    <dgm:pt modelId="{725CF1A4-93BB-488C-B676-34AD5DA28837}" type="pres">
      <dgm:prSet presAssocID="{CAEA5321-625B-42A1-8FFD-B92E3BACA09D}" presName="spacer" presStyleCnt="0"/>
      <dgm:spPr/>
    </dgm:pt>
    <dgm:pt modelId="{5FC55F0F-7683-4FA9-8718-9F36F6E0596C}" type="pres">
      <dgm:prSet presAssocID="{47026AAB-5CBD-4E01-9FD8-EC0F379F9C86}" presName="parentText" presStyleLbl="node1" presStyleIdx="3" presStyleCnt="5">
        <dgm:presLayoutVars>
          <dgm:chMax val="0"/>
          <dgm:bulletEnabled val="1"/>
        </dgm:presLayoutVars>
      </dgm:prSet>
      <dgm:spPr/>
    </dgm:pt>
    <dgm:pt modelId="{038109A7-97DB-44FE-B49E-BA2F2C4DE5E0}" type="pres">
      <dgm:prSet presAssocID="{8FEFE9EB-0EC7-4022-AFB3-11F08E727204}" presName="spacer" presStyleCnt="0"/>
      <dgm:spPr/>
    </dgm:pt>
    <dgm:pt modelId="{1315BB8D-6F6C-41B5-A6A2-C72798338286}" type="pres">
      <dgm:prSet presAssocID="{D15F4B4A-47A8-42A5-8D28-B93B9134F787}" presName="parentText" presStyleLbl="node1" presStyleIdx="4" presStyleCnt="5">
        <dgm:presLayoutVars>
          <dgm:chMax val="0"/>
          <dgm:bulletEnabled val="1"/>
        </dgm:presLayoutVars>
      </dgm:prSet>
      <dgm:spPr/>
    </dgm:pt>
  </dgm:ptLst>
  <dgm:cxnLst>
    <dgm:cxn modelId="{9306B131-1327-4318-A99A-27591E51C84B}" srcId="{2121FEE5-92D3-44D3-86FD-3CAF5C40B6A9}" destId="{47026AAB-5CBD-4E01-9FD8-EC0F379F9C86}" srcOrd="3" destOrd="0" parTransId="{6D663FD7-00F0-4560-94C9-A327624E3A2D}" sibTransId="{8FEFE9EB-0EC7-4022-AFB3-11F08E727204}"/>
    <dgm:cxn modelId="{E4B65D38-CE2C-4B4A-8B7D-D20C7AD9486D}" srcId="{2121FEE5-92D3-44D3-86FD-3CAF5C40B6A9}" destId="{17C0BF74-D08D-4B52-8E07-D0B530096F91}" srcOrd="2" destOrd="0" parTransId="{E67291B0-CFBA-4A3D-827F-3F4C93A1B47D}" sibTransId="{CAEA5321-625B-42A1-8FFD-B92E3BACA09D}"/>
    <dgm:cxn modelId="{4B76BA3A-B518-4785-B7A7-A775B7EEA657}" type="presOf" srcId="{D15F4B4A-47A8-42A5-8D28-B93B9134F787}" destId="{1315BB8D-6F6C-41B5-A6A2-C72798338286}" srcOrd="0" destOrd="0" presId="urn:microsoft.com/office/officeart/2005/8/layout/vList2"/>
    <dgm:cxn modelId="{62A91565-3163-4C60-BA34-1F4BA65DD379}" srcId="{2121FEE5-92D3-44D3-86FD-3CAF5C40B6A9}" destId="{EF3B7B6F-0E40-40DE-834F-3B0AD8141C96}" srcOrd="0" destOrd="0" parTransId="{46C6CA89-0C19-4F7A-9FB3-92CCAD3EDAC0}" sibTransId="{DB9BA1FC-2C5F-426F-B614-C7D0A7611DC2}"/>
    <dgm:cxn modelId="{C3364C6A-A503-4E44-AB5B-0DF4F561625F}" srcId="{2121FEE5-92D3-44D3-86FD-3CAF5C40B6A9}" destId="{09319D0B-E56C-4E1D-9967-C6DC8277B0AE}" srcOrd="1" destOrd="0" parTransId="{4A1C5928-FF17-4588-8AF9-7E3406D7A608}" sibTransId="{4E03F740-948C-4A9B-91A9-32F45A75E7E4}"/>
    <dgm:cxn modelId="{71BD786B-4A1F-40D3-B79D-A6FDC7B6A29C}" type="presOf" srcId="{EF3B7B6F-0E40-40DE-834F-3B0AD8141C96}" destId="{18848262-4294-45A1-9FDA-EDDA16FDFE82}" srcOrd="0" destOrd="0" presId="urn:microsoft.com/office/officeart/2005/8/layout/vList2"/>
    <dgm:cxn modelId="{180FB854-09E1-4B96-A730-D0D8A5FC9C89}" type="presOf" srcId="{09319D0B-E56C-4E1D-9967-C6DC8277B0AE}" destId="{FE5A98A8-5924-4149-ADCD-6D41323C8B7B}" srcOrd="0" destOrd="0" presId="urn:microsoft.com/office/officeart/2005/8/layout/vList2"/>
    <dgm:cxn modelId="{7A9483B4-1632-4A0A-B2E4-FF1A84FF1FDD}" type="presOf" srcId="{47026AAB-5CBD-4E01-9FD8-EC0F379F9C86}" destId="{5FC55F0F-7683-4FA9-8718-9F36F6E0596C}" srcOrd="0" destOrd="0" presId="urn:microsoft.com/office/officeart/2005/8/layout/vList2"/>
    <dgm:cxn modelId="{06F715D6-AF98-425B-A6C3-E254B6B366A1}" type="presOf" srcId="{17C0BF74-D08D-4B52-8E07-D0B530096F91}" destId="{EC437B97-EC0F-439A-B917-B20C1C6EF5C5}" srcOrd="0" destOrd="0" presId="urn:microsoft.com/office/officeart/2005/8/layout/vList2"/>
    <dgm:cxn modelId="{D01725E9-EC4F-42D8-A14F-E676789363E1}" srcId="{2121FEE5-92D3-44D3-86FD-3CAF5C40B6A9}" destId="{D15F4B4A-47A8-42A5-8D28-B93B9134F787}" srcOrd="4" destOrd="0" parTransId="{126D5B5B-79A4-4411-8ABB-1949F0A5924F}" sibTransId="{164DF00E-B51C-43AC-8389-FA21C044CC86}"/>
    <dgm:cxn modelId="{948D08ED-41B0-4200-8DDE-752C6FAE7505}" type="presOf" srcId="{2121FEE5-92D3-44D3-86FD-3CAF5C40B6A9}" destId="{7F1D2FAD-F2A7-4FA4-93D3-2F9298ECAF80}" srcOrd="0" destOrd="0" presId="urn:microsoft.com/office/officeart/2005/8/layout/vList2"/>
    <dgm:cxn modelId="{6A77D2F7-57AF-4498-B0FE-5D0868DA0C69}" type="presParOf" srcId="{7F1D2FAD-F2A7-4FA4-93D3-2F9298ECAF80}" destId="{18848262-4294-45A1-9FDA-EDDA16FDFE82}" srcOrd="0" destOrd="0" presId="urn:microsoft.com/office/officeart/2005/8/layout/vList2"/>
    <dgm:cxn modelId="{D2115294-8B2E-4EB1-AA95-A164A22EEE35}" type="presParOf" srcId="{7F1D2FAD-F2A7-4FA4-93D3-2F9298ECAF80}" destId="{8919FF57-650D-4D89-8812-92BCF615F076}" srcOrd="1" destOrd="0" presId="urn:microsoft.com/office/officeart/2005/8/layout/vList2"/>
    <dgm:cxn modelId="{2FBB9271-5C5F-4068-B269-1B58C8A85562}" type="presParOf" srcId="{7F1D2FAD-F2A7-4FA4-93D3-2F9298ECAF80}" destId="{FE5A98A8-5924-4149-ADCD-6D41323C8B7B}" srcOrd="2" destOrd="0" presId="urn:microsoft.com/office/officeart/2005/8/layout/vList2"/>
    <dgm:cxn modelId="{61277C99-02A0-4F1F-A0E9-DB054BE821C2}" type="presParOf" srcId="{7F1D2FAD-F2A7-4FA4-93D3-2F9298ECAF80}" destId="{2559C763-1669-456C-8E37-6F78E0BC8B09}" srcOrd="3" destOrd="0" presId="urn:microsoft.com/office/officeart/2005/8/layout/vList2"/>
    <dgm:cxn modelId="{6888DB4C-B69D-49C8-B0D8-37DE09046EC3}" type="presParOf" srcId="{7F1D2FAD-F2A7-4FA4-93D3-2F9298ECAF80}" destId="{EC437B97-EC0F-439A-B917-B20C1C6EF5C5}" srcOrd="4" destOrd="0" presId="urn:microsoft.com/office/officeart/2005/8/layout/vList2"/>
    <dgm:cxn modelId="{0267A1C6-0176-40D6-AF13-B5616A808E91}" type="presParOf" srcId="{7F1D2FAD-F2A7-4FA4-93D3-2F9298ECAF80}" destId="{725CF1A4-93BB-488C-B676-34AD5DA28837}" srcOrd="5" destOrd="0" presId="urn:microsoft.com/office/officeart/2005/8/layout/vList2"/>
    <dgm:cxn modelId="{428CDD10-64D3-4741-9288-47244F87143C}" type="presParOf" srcId="{7F1D2FAD-F2A7-4FA4-93D3-2F9298ECAF80}" destId="{5FC55F0F-7683-4FA9-8718-9F36F6E0596C}" srcOrd="6" destOrd="0" presId="urn:microsoft.com/office/officeart/2005/8/layout/vList2"/>
    <dgm:cxn modelId="{C42AEA05-DD78-4A3D-A4B3-9ECF7CA8DE25}" type="presParOf" srcId="{7F1D2FAD-F2A7-4FA4-93D3-2F9298ECAF80}" destId="{038109A7-97DB-44FE-B49E-BA2F2C4DE5E0}" srcOrd="7" destOrd="0" presId="urn:microsoft.com/office/officeart/2005/8/layout/vList2"/>
    <dgm:cxn modelId="{64C1E2ED-6346-434C-BAD7-AD94473D2EF4}" type="presParOf" srcId="{7F1D2FAD-F2A7-4FA4-93D3-2F9298ECAF80}" destId="{1315BB8D-6F6C-41B5-A6A2-C7279833828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48262-4294-45A1-9FDA-EDDA16FDFE82}">
      <dsp:nvSpPr>
        <dsp:cNvPr id="0" name=""/>
        <dsp:cNvSpPr/>
      </dsp:nvSpPr>
      <dsp:spPr>
        <a:xfrm>
          <a:off x="0" y="514"/>
          <a:ext cx="6513603" cy="11659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i="1" kern="1200" dirty="0"/>
            <a:t>When the population of golf balls is assumed to be parametric , i.e., follows normal distribution, the ttest_ind for the unpaired data, gives that the null hypothesis cannot be rejected as p value was 0.0989 which is greater than industrial standard of 0.05 (shapiro test pass case)</a:t>
          </a:r>
          <a:endParaRPr lang="en-US" sz="1200" kern="1200" dirty="0"/>
        </a:p>
      </dsp:txBody>
      <dsp:txXfrm>
        <a:off x="56917" y="57431"/>
        <a:ext cx="6399769" cy="1052121"/>
      </dsp:txXfrm>
    </dsp:sp>
    <dsp:sp modelId="{FE5A98A8-5924-4149-ADCD-6D41323C8B7B}">
      <dsp:nvSpPr>
        <dsp:cNvPr id="0" name=""/>
        <dsp:cNvSpPr/>
      </dsp:nvSpPr>
      <dsp:spPr>
        <a:xfrm>
          <a:off x="0" y="1180124"/>
          <a:ext cx="6513603" cy="116595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i="1" kern="1200" dirty="0"/>
            <a:t>When the population of golf balls is assumed to be non-</a:t>
          </a:r>
          <a:r>
            <a:rPr lang="en-US" sz="1200" i="1" kern="1200" dirty="0" err="1"/>
            <a:t>parametic</a:t>
          </a:r>
          <a:r>
            <a:rPr lang="en-US" sz="1200" i="1" kern="1200" dirty="0"/>
            <a:t>, i.e.., does not follow normal distribution, the mannwhitneyu test gives that the null hypothesis cannot be rejected as p value is 0.1026 which is greater than industrial standards of 0.05. (Shapiro test fail case)</a:t>
          </a:r>
          <a:endParaRPr lang="en-US" sz="1200" kern="1200" dirty="0"/>
        </a:p>
      </dsp:txBody>
      <dsp:txXfrm>
        <a:off x="56917" y="1237041"/>
        <a:ext cx="6399769" cy="1052121"/>
      </dsp:txXfrm>
    </dsp:sp>
    <dsp:sp modelId="{EC437B97-EC0F-439A-B917-B20C1C6EF5C5}">
      <dsp:nvSpPr>
        <dsp:cNvPr id="0" name=""/>
        <dsp:cNvSpPr/>
      </dsp:nvSpPr>
      <dsp:spPr>
        <a:xfrm>
          <a:off x="0" y="2359735"/>
          <a:ext cx="6513603" cy="116595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i="1" kern="1200" dirty="0"/>
            <a:t>The power of the test was calculated to be only 57.9%, with population of equal variances. Any sample size above 70, will increase the power of the test and it will approach the required industrial standards of 80% ( </a:t>
          </a:r>
          <a:r>
            <a:rPr lang="en-US" sz="1200" i="1" kern="1200" dirty="0" err="1"/>
            <a:t>levene's</a:t>
          </a:r>
          <a:r>
            <a:rPr lang="en-US" sz="1200" i="1" kern="1200" dirty="0"/>
            <a:t> test pass case)</a:t>
          </a:r>
          <a:endParaRPr lang="en-US" sz="1200" kern="1200" dirty="0"/>
        </a:p>
      </dsp:txBody>
      <dsp:txXfrm>
        <a:off x="56917" y="2416652"/>
        <a:ext cx="6399769" cy="1052121"/>
      </dsp:txXfrm>
    </dsp:sp>
    <dsp:sp modelId="{5FC55F0F-7683-4FA9-8718-9F36F6E0596C}">
      <dsp:nvSpPr>
        <dsp:cNvPr id="0" name=""/>
        <dsp:cNvSpPr/>
      </dsp:nvSpPr>
      <dsp:spPr>
        <a:xfrm>
          <a:off x="0" y="3539345"/>
          <a:ext cx="6513603" cy="116595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i="1" kern="1200" dirty="0"/>
            <a:t>The power of the test was calculated to be 67.29%, with population of unequal variances. Any sample size above 56, will increase the power of the test and it will approach the required industrial standards of 80% (</a:t>
          </a:r>
          <a:r>
            <a:rPr lang="en-US" sz="1200" i="1" kern="1200" dirty="0" err="1"/>
            <a:t>levene's</a:t>
          </a:r>
          <a:r>
            <a:rPr lang="en-US" sz="1200" i="1" kern="1200" dirty="0"/>
            <a:t> test fail case)</a:t>
          </a:r>
          <a:endParaRPr lang="en-US" sz="1200" kern="1200" dirty="0"/>
        </a:p>
      </dsp:txBody>
      <dsp:txXfrm>
        <a:off x="56917" y="3596262"/>
        <a:ext cx="6399769" cy="1052121"/>
      </dsp:txXfrm>
    </dsp:sp>
    <dsp:sp modelId="{1315BB8D-6F6C-41B5-A6A2-C72798338286}">
      <dsp:nvSpPr>
        <dsp:cNvPr id="0" name=""/>
        <dsp:cNvSpPr/>
      </dsp:nvSpPr>
      <dsp:spPr>
        <a:xfrm>
          <a:off x="0" y="4718955"/>
          <a:ext cx="6513603" cy="11659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1" kern="1200" dirty="0"/>
            <a:t>From the given data, it may be concluded that, statistically there is no significance change in driving distance due to new coating on golf balls. However, our recommendation is that the test be carried out with a larger sample size covering number of golf courses (at least a five different) to improve the accuracy of the test results and negating any effect of one type of ground. Also, the results need to interpreted and future actions be planned with the understanding of other characteristics like size, shape, weight etc.</a:t>
          </a:r>
          <a:endParaRPr lang="en-US" sz="1200" b="1" kern="1200" dirty="0"/>
        </a:p>
      </dsp:txBody>
      <dsp:txXfrm>
        <a:off x="56917" y="4775872"/>
        <a:ext cx="6399769" cy="10521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D1D0-5884-4BA1-BFEA-589E455E8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01CCFA-62F6-43BF-B18F-9AC5F9B478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3B95FE-ADE5-4422-8A3C-E749B758BE38}"/>
              </a:ext>
            </a:extLst>
          </p:cNvPr>
          <p:cNvSpPr>
            <a:spLocks noGrp="1"/>
          </p:cNvSpPr>
          <p:nvPr>
            <p:ph type="dt" sz="half" idx="10"/>
          </p:nvPr>
        </p:nvSpPr>
        <p:spPr/>
        <p:txBody>
          <a:bodyPr/>
          <a:lstStyle/>
          <a:p>
            <a:fld id="{B61BEF0D-F0BB-DE4B-95CE-6DB70DBA9567}" type="datetimeFigureOut">
              <a:rPr lang="en-US" smtClean="0"/>
              <a:pPr/>
              <a:t>5/26/2019</a:t>
            </a:fld>
            <a:endParaRPr lang="en-US" dirty="0"/>
          </a:p>
        </p:txBody>
      </p:sp>
      <p:sp>
        <p:nvSpPr>
          <p:cNvPr id="5" name="Footer Placeholder 4">
            <a:extLst>
              <a:ext uri="{FF2B5EF4-FFF2-40B4-BE49-F238E27FC236}">
                <a16:creationId xmlns:a16="http://schemas.microsoft.com/office/drawing/2014/main" id="{D6E584CC-EE15-4F6C-AD87-3B29E709A5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8DD9CD-A2C8-48CA-B2CF-0523710B19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36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B799-02A5-4DA3-AAEB-761F085567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B2A17E-AAE1-46C7-895B-54EB40E240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BC032-A3A0-44AA-939E-BDFDDD4B9BE9}"/>
              </a:ext>
            </a:extLst>
          </p:cNvPr>
          <p:cNvSpPr>
            <a:spLocks noGrp="1"/>
          </p:cNvSpPr>
          <p:nvPr>
            <p:ph type="dt" sz="half" idx="10"/>
          </p:nvPr>
        </p:nvSpPr>
        <p:spPr/>
        <p:txBody>
          <a:bodyPr/>
          <a:lstStyle/>
          <a:p>
            <a:fld id="{55C6B4A9-1611-4792-9094-5F34BCA07E0B}" type="datetimeFigureOut">
              <a:rPr lang="en-US" smtClean="0"/>
              <a:t>5/26/2019</a:t>
            </a:fld>
            <a:endParaRPr lang="en-US" dirty="0"/>
          </a:p>
        </p:txBody>
      </p:sp>
      <p:sp>
        <p:nvSpPr>
          <p:cNvPr id="5" name="Footer Placeholder 4">
            <a:extLst>
              <a:ext uri="{FF2B5EF4-FFF2-40B4-BE49-F238E27FC236}">
                <a16:creationId xmlns:a16="http://schemas.microsoft.com/office/drawing/2014/main" id="{94F0838E-2BEF-4AE1-9CB8-7B773E009F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47E74B-5E10-49EC-AA8C-06D789CA54CC}"/>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9188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13CB8-E5C0-4EA5-9B59-3B4F0ABAA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CBF3D-F9BD-4203-80D3-5483C18391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B24DF-3B62-4830-9964-14EBADAF3C88}"/>
              </a:ext>
            </a:extLst>
          </p:cNvPr>
          <p:cNvSpPr>
            <a:spLocks noGrp="1"/>
          </p:cNvSpPr>
          <p:nvPr>
            <p:ph type="dt" sz="half" idx="10"/>
          </p:nvPr>
        </p:nvSpPr>
        <p:spPr/>
        <p:txBody>
          <a:bodyPr/>
          <a:lstStyle/>
          <a:p>
            <a:fld id="{B61BEF0D-F0BB-DE4B-95CE-6DB70DBA9567}" type="datetimeFigureOut">
              <a:rPr lang="en-US" smtClean="0"/>
              <a:pPr/>
              <a:t>5/26/2019</a:t>
            </a:fld>
            <a:endParaRPr lang="en-US" dirty="0"/>
          </a:p>
        </p:txBody>
      </p:sp>
      <p:sp>
        <p:nvSpPr>
          <p:cNvPr id="5" name="Footer Placeholder 4">
            <a:extLst>
              <a:ext uri="{FF2B5EF4-FFF2-40B4-BE49-F238E27FC236}">
                <a16:creationId xmlns:a16="http://schemas.microsoft.com/office/drawing/2014/main" id="{E605737B-2D98-4814-9503-BF29E1F028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685BCA-C45B-4795-8441-977B698CC4B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81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3440-0C48-4D07-96E4-CF95AA31B1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AC852-E32F-42D6-90A3-33C5FB1D5E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7D214-8325-4CEC-B067-A0B6E0D600F8}"/>
              </a:ext>
            </a:extLst>
          </p:cNvPr>
          <p:cNvSpPr>
            <a:spLocks noGrp="1"/>
          </p:cNvSpPr>
          <p:nvPr>
            <p:ph type="dt" sz="half" idx="10"/>
          </p:nvPr>
        </p:nvSpPr>
        <p:spPr/>
        <p:txBody>
          <a:bodyPr/>
          <a:lstStyle/>
          <a:p>
            <a:fld id="{B61BEF0D-F0BB-DE4B-95CE-6DB70DBA9567}" type="datetimeFigureOut">
              <a:rPr lang="en-US" smtClean="0"/>
              <a:pPr/>
              <a:t>5/26/2019</a:t>
            </a:fld>
            <a:endParaRPr lang="en-US" dirty="0"/>
          </a:p>
        </p:txBody>
      </p:sp>
      <p:sp>
        <p:nvSpPr>
          <p:cNvPr id="5" name="Footer Placeholder 4">
            <a:extLst>
              <a:ext uri="{FF2B5EF4-FFF2-40B4-BE49-F238E27FC236}">
                <a16:creationId xmlns:a16="http://schemas.microsoft.com/office/drawing/2014/main" id="{F3B9CD7A-4CD9-4EF1-B2DC-6B027145B6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076273-F7E4-4FCE-846F-C89DA223D2D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764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4AD4-89AF-4D09-B334-9DBE6F1A7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77FF9E-0D7E-427E-8900-723BC63C4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BF85F-A65F-441C-8011-ED4D6DCBE617}"/>
              </a:ext>
            </a:extLst>
          </p:cNvPr>
          <p:cNvSpPr>
            <a:spLocks noGrp="1"/>
          </p:cNvSpPr>
          <p:nvPr>
            <p:ph type="dt" sz="half" idx="10"/>
          </p:nvPr>
        </p:nvSpPr>
        <p:spPr/>
        <p:txBody>
          <a:bodyPr/>
          <a:lstStyle/>
          <a:p>
            <a:fld id="{B61BEF0D-F0BB-DE4B-95CE-6DB70DBA9567}" type="datetimeFigureOut">
              <a:rPr lang="en-US" smtClean="0"/>
              <a:pPr/>
              <a:t>5/26/2019</a:t>
            </a:fld>
            <a:endParaRPr lang="en-US" dirty="0"/>
          </a:p>
        </p:txBody>
      </p:sp>
      <p:sp>
        <p:nvSpPr>
          <p:cNvPr id="5" name="Footer Placeholder 4">
            <a:extLst>
              <a:ext uri="{FF2B5EF4-FFF2-40B4-BE49-F238E27FC236}">
                <a16:creationId xmlns:a16="http://schemas.microsoft.com/office/drawing/2014/main" id="{D481699B-C6AB-4B33-A26B-47685C630A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43F91F-B5CA-4C8B-8AA3-1174DD749CE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20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736F-97C9-4E13-8EAA-4B8DA14A1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2DC7F-D960-40FA-A76B-B94617FE21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1A01CC-9CA2-44AD-8545-8744FCD1C1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E0C489-E92B-47A3-BD94-51B61821D9B2}"/>
              </a:ext>
            </a:extLst>
          </p:cNvPr>
          <p:cNvSpPr>
            <a:spLocks noGrp="1"/>
          </p:cNvSpPr>
          <p:nvPr>
            <p:ph type="dt" sz="half" idx="10"/>
          </p:nvPr>
        </p:nvSpPr>
        <p:spPr/>
        <p:txBody>
          <a:bodyPr/>
          <a:lstStyle/>
          <a:p>
            <a:fld id="{EB712588-04B1-427B-82EE-E8DB90309F08}" type="datetimeFigureOut">
              <a:rPr lang="en-US" smtClean="0"/>
              <a:t>5/26/2019</a:t>
            </a:fld>
            <a:endParaRPr lang="en-US" dirty="0"/>
          </a:p>
        </p:txBody>
      </p:sp>
      <p:sp>
        <p:nvSpPr>
          <p:cNvPr id="6" name="Footer Placeholder 5">
            <a:extLst>
              <a:ext uri="{FF2B5EF4-FFF2-40B4-BE49-F238E27FC236}">
                <a16:creationId xmlns:a16="http://schemas.microsoft.com/office/drawing/2014/main" id="{42FB1C80-93AD-470A-B622-75288186DE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89B6BB-86FD-443B-A99B-5AE63BC36221}"/>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86837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D96F-4340-470E-B5C7-18329FEEA8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54D02B-0A5C-480D-A82F-436425DE7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A6F593-793C-4C40-AF26-5C67F1844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180FA7-A90F-444A-A6ED-EF0B05DFC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AF9435-8439-48A9-B61C-2B639C37E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E0D38-84BB-4244-ACA6-5434DFB2425A}"/>
              </a:ext>
            </a:extLst>
          </p:cNvPr>
          <p:cNvSpPr>
            <a:spLocks noGrp="1"/>
          </p:cNvSpPr>
          <p:nvPr>
            <p:ph type="dt" sz="half" idx="10"/>
          </p:nvPr>
        </p:nvSpPr>
        <p:spPr/>
        <p:txBody>
          <a:bodyPr/>
          <a:lstStyle/>
          <a:p>
            <a:fld id="{B61BEF0D-F0BB-DE4B-95CE-6DB70DBA9567}" type="datetimeFigureOut">
              <a:rPr lang="en-US" smtClean="0"/>
              <a:pPr/>
              <a:t>5/26/2019</a:t>
            </a:fld>
            <a:endParaRPr lang="en-US" dirty="0"/>
          </a:p>
        </p:txBody>
      </p:sp>
      <p:sp>
        <p:nvSpPr>
          <p:cNvPr id="8" name="Footer Placeholder 7">
            <a:extLst>
              <a:ext uri="{FF2B5EF4-FFF2-40B4-BE49-F238E27FC236}">
                <a16:creationId xmlns:a16="http://schemas.microsoft.com/office/drawing/2014/main" id="{B4508F01-6111-42A7-B49A-847502CACDF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5EE5C34-408C-4A34-9266-4CCDBD621F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85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F892-6CC7-4F94-9193-067C534DAE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6BDCB-E2F0-4D46-A763-5D615A96B94F}"/>
              </a:ext>
            </a:extLst>
          </p:cNvPr>
          <p:cNvSpPr>
            <a:spLocks noGrp="1"/>
          </p:cNvSpPr>
          <p:nvPr>
            <p:ph type="dt" sz="half" idx="10"/>
          </p:nvPr>
        </p:nvSpPr>
        <p:spPr/>
        <p:txBody>
          <a:bodyPr/>
          <a:lstStyle/>
          <a:p>
            <a:fld id="{B61BEF0D-F0BB-DE4B-95CE-6DB70DBA9567}" type="datetimeFigureOut">
              <a:rPr lang="en-US" smtClean="0"/>
              <a:pPr/>
              <a:t>5/26/2019</a:t>
            </a:fld>
            <a:endParaRPr lang="en-US" dirty="0"/>
          </a:p>
        </p:txBody>
      </p:sp>
      <p:sp>
        <p:nvSpPr>
          <p:cNvPr id="4" name="Footer Placeholder 3">
            <a:extLst>
              <a:ext uri="{FF2B5EF4-FFF2-40B4-BE49-F238E27FC236}">
                <a16:creationId xmlns:a16="http://schemas.microsoft.com/office/drawing/2014/main" id="{E58987B9-85F9-4EE5-B2EB-6C13B865DFB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2A667A-EF70-4276-B5F4-8281413101B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11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D8775-B382-4EB4-884A-F2953A7C587E}"/>
              </a:ext>
            </a:extLst>
          </p:cNvPr>
          <p:cNvSpPr>
            <a:spLocks noGrp="1"/>
          </p:cNvSpPr>
          <p:nvPr>
            <p:ph type="dt" sz="half" idx="10"/>
          </p:nvPr>
        </p:nvSpPr>
        <p:spPr/>
        <p:txBody>
          <a:bodyPr/>
          <a:lstStyle/>
          <a:p>
            <a:fld id="{B61BEF0D-F0BB-DE4B-95CE-6DB70DBA9567}" type="datetimeFigureOut">
              <a:rPr lang="en-US" smtClean="0"/>
              <a:pPr/>
              <a:t>5/26/2019</a:t>
            </a:fld>
            <a:endParaRPr lang="en-US" dirty="0"/>
          </a:p>
        </p:txBody>
      </p:sp>
      <p:sp>
        <p:nvSpPr>
          <p:cNvPr id="3" name="Footer Placeholder 2">
            <a:extLst>
              <a:ext uri="{FF2B5EF4-FFF2-40B4-BE49-F238E27FC236}">
                <a16:creationId xmlns:a16="http://schemas.microsoft.com/office/drawing/2014/main" id="{B6868759-9725-462E-A25B-79D50F49A0F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4A5968F-4247-44DE-A5EB-2EEFD25C24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743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908-3E3D-4631-8BBC-A1584CFAB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513A06-BDE2-4329-AF13-34C0D92864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B43E58-83AA-47D0-9E3D-C18D0140C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FCF7A-7C89-42CA-84ED-E585E5171B2C}"/>
              </a:ext>
            </a:extLst>
          </p:cNvPr>
          <p:cNvSpPr>
            <a:spLocks noGrp="1"/>
          </p:cNvSpPr>
          <p:nvPr>
            <p:ph type="dt" sz="half" idx="10"/>
          </p:nvPr>
        </p:nvSpPr>
        <p:spPr/>
        <p:txBody>
          <a:bodyPr/>
          <a:lstStyle/>
          <a:p>
            <a:fld id="{42A54C80-263E-416B-A8E0-580EDEADCBDC}" type="datetimeFigureOut">
              <a:rPr lang="en-US" smtClean="0"/>
              <a:t>5/26/2019</a:t>
            </a:fld>
            <a:endParaRPr lang="en-US" dirty="0"/>
          </a:p>
        </p:txBody>
      </p:sp>
      <p:sp>
        <p:nvSpPr>
          <p:cNvPr id="6" name="Footer Placeholder 5">
            <a:extLst>
              <a:ext uri="{FF2B5EF4-FFF2-40B4-BE49-F238E27FC236}">
                <a16:creationId xmlns:a16="http://schemas.microsoft.com/office/drawing/2014/main" id="{CFB919F7-5662-42E7-9B86-D50E3B8620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61EC8F-714D-4A6F-974E-4070B92346BE}"/>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0652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4E75-8519-45E4-9294-7ABCCC9F7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C8AF25-B7CC-4E9D-8458-341658BF2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98C8C7-40E9-4E5B-A86A-5D743CFC2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4B0-7028-4539-8AA4-A75E4718FED4}"/>
              </a:ext>
            </a:extLst>
          </p:cNvPr>
          <p:cNvSpPr>
            <a:spLocks noGrp="1"/>
          </p:cNvSpPr>
          <p:nvPr>
            <p:ph type="dt" sz="half" idx="10"/>
          </p:nvPr>
        </p:nvSpPr>
        <p:spPr/>
        <p:txBody>
          <a:bodyPr/>
          <a:lstStyle/>
          <a:p>
            <a:fld id="{B61BEF0D-F0BB-DE4B-95CE-6DB70DBA9567}" type="datetimeFigureOut">
              <a:rPr lang="en-US" smtClean="0"/>
              <a:pPr/>
              <a:t>5/26/2019</a:t>
            </a:fld>
            <a:endParaRPr lang="en-US" dirty="0"/>
          </a:p>
        </p:txBody>
      </p:sp>
      <p:sp>
        <p:nvSpPr>
          <p:cNvPr id="6" name="Footer Placeholder 5">
            <a:extLst>
              <a:ext uri="{FF2B5EF4-FFF2-40B4-BE49-F238E27FC236}">
                <a16:creationId xmlns:a16="http://schemas.microsoft.com/office/drawing/2014/main" id="{8B5F366C-A2DC-4EDC-997C-521364BD8E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E7EEF67-8AEF-467E-A614-4185DFC982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76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C50C3-BAD4-4C5E-ACBD-04CD10191E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727417-41CA-4FC1-A5CE-4BD343CA8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1147F-22C5-4EE0-9093-D413B8153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5/26/2019</a:t>
            </a:fld>
            <a:endParaRPr lang="en-US" dirty="0"/>
          </a:p>
        </p:txBody>
      </p:sp>
      <p:sp>
        <p:nvSpPr>
          <p:cNvPr id="5" name="Footer Placeholder 4">
            <a:extLst>
              <a:ext uri="{FF2B5EF4-FFF2-40B4-BE49-F238E27FC236}">
                <a16:creationId xmlns:a16="http://schemas.microsoft.com/office/drawing/2014/main" id="{6FAEDF46-3186-4547-922A-66A924BA1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10E62AE-67EF-48F2-B418-B9B84F9A0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587080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B6380E-F6B1-47C1-BB84-115C6E76A6BD}"/>
              </a:ext>
            </a:extLst>
          </p:cNvPr>
          <p:cNvSpPr>
            <a:spLocks noGrp="1"/>
          </p:cNvSpPr>
          <p:nvPr>
            <p:ph type="ctrTitle"/>
          </p:nvPr>
        </p:nvSpPr>
        <p:spPr>
          <a:xfrm>
            <a:off x="798442" y="4525347"/>
            <a:ext cx="6801321" cy="1737360"/>
          </a:xfrm>
        </p:spPr>
        <p:txBody>
          <a:bodyPr anchor="ctr">
            <a:normAutofit/>
          </a:bodyPr>
          <a:lstStyle/>
          <a:p>
            <a:pPr algn="r"/>
            <a:r>
              <a:rPr lang="en-US" sz="3800" dirty="0">
                <a:latin typeface="Cambria" panose="02040503050406030204" pitchFamily="18" charset="0"/>
                <a:ea typeface="Cambria" panose="02040503050406030204" pitchFamily="18" charset="0"/>
              </a:rPr>
              <a:t>Hypothesis Testing on Par Inc. Golf Balls  </a:t>
            </a:r>
            <a:br>
              <a:rPr lang="en-US" sz="3800" dirty="0">
                <a:latin typeface="Cambria" panose="02040503050406030204" pitchFamily="18" charset="0"/>
                <a:ea typeface="Cambria" panose="02040503050406030204" pitchFamily="18" charset="0"/>
              </a:rPr>
            </a:br>
            <a:r>
              <a:rPr lang="en-US" sz="3800" dirty="0">
                <a:latin typeface="Cambria" panose="02040503050406030204" pitchFamily="18" charset="0"/>
                <a:ea typeface="Cambria" panose="02040503050406030204" pitchFamily="18" charset="0"/>
              </a:rPr>
              <a:t>-By Chandra</a:t>
            </a:r>
          </a:p>
        </p:txBody>
      </p:sp>
      <p:sp>
        <p:nvSpPr>
          <p:cNvPr id="9"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90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Summary of Steps</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970671" y="2518117"/>
            <a:ext cx="10865423" cy="4339883"/>
          </a:xfrm>
        </p:spPr>
        <p:txBody>
          <a:bodyPr>
            <a:normAutofit/>
          </a:bodyPr>
          <a:lstStyle/>
          <a:p>
            <a:pPr marL="0" indent="0">
              <a:buNone/>
            </a:pPr>
            <a:r>
              <a:rPr lang="en-US" sz="2000" dirty="0">
                <a:solidFill>
                  <a:srgbClr val="000000"/>
                </a:solidFill>
              </a:rPr>
              <a:t>Below are the major steps performed during the exploratory data analysis- </a:t>
            </a:r>
          </a:p>
          <a:p>
            <a:pPr marL="0" indent="0">
              <a:buNone/>
            </a:pPr>
            <a:endParaRPr lang="en-US" sz="2400" dirty="0">
              <a:solidFill>
                <a:srgbClr val="000000"/>
              </a:solidFill>
            </a:endParaRPr>
          </a:p>
          <a:p>
            <a:r>
              <a:rPr lang="en-US" sz="1800" dirty="0">
                <a:solidFill>
                  <a:srgbClr val="000000"/>
                </a:solidFill>
              </a:rPr>
              <a:t>Imported various libraries – NumPy, Pandas, Matplotlib, ttest_1samp, ttest_ind, mannwhitneyu, </a:t>
            </a:r>
            <a:r>
              <a:rPr lang="en-US" sz="1800" dirty="0" err="1">
                <a:solidFill>
                  <a:srgbClr val="000000"/>
                </a:solidFill>
              </a:rPr>
              <a:t>levene</a:t>
            </a:r>
            <a:r>
              <a:rPr lang="en-US" sz="1800" dirty="0">
                <a:solidFill>
                  <a:srgbClr val="000000"/>
                </a:solidFill>
              </a:rPr>
              <a:t>, shapiro, Wilcoxon , </a:t>
            </a:r>
            <a:r>
              <a:rPr lang="en-US" sz="1800" dirty="0" err="1">
                <a:solidFill>
                  <a:srgbClr val="000000"/>
                </a:solidFill>
              </a:rPr>
              <a:t>ttest_power</a:t>
            </a:r>
            <a:r>
              <a:rPr lang="en-US" sz="1800" dirty="0">
                <a:solidFill>
                  <a:srgbClr val="000000"/>
                </a:solidFill>
              </a:rPr>
              <a:t> and Seaborn</a:t>
            </a:r>
          </a:p>
          <a:p>
            <a:r>
              <a:rPr lang="en-US" sz="1800" dirty="0">
                <a:solidFill>
                  <a:srgbClr val="000000"/>
                </a:solidFill>
              </a:rPr>
              <a:t>Read the data from SM4-Golf.xls file and displayed header and tail 10 records to see the first glimpse of the data in the dataset</a:t>
            </a:r>
          </a:p>
          <a:p>
            <a:r>
              <a:rPr lang="en-US" sz="1800" dirty="0">
                <a:solidFill>
                  <a:srgbClr val="000000"/>
                </a:solidFill>
              </a:rPr>
              <a:t>Shape and Size of the dataset was displayed. Looks like there were around 2 columns and 40 rows of data in the dataset</a:t>
            </a:r>
          </a:p>
          <a:p>
            <a:r>
              <a:rPr lang="en-US" sz="1800" dirty="0">
                <a:solidFill>
                  <a:srgbClr val="000000"/>
                </a:solidFill>
              </a:rPr>
              <a:t>To get more information about the data, Info() function is used and displayed the information about the data. Current New Balls columns are integer variables with non-null values.</a:t>
            </a:r>
          </a:p>
          <a:p>
            <a:r>
              <a:rPr lang="en-US" sz="1800" dirty="0">
                <a:solidFill>
                  <a:srgbClr val="000000"/>
                </a:solidFill>
              </a:rPr>
              <a:t>Checked for missing values. There were no null values in the dataset.</a:t>
            </a:r>
          </a:p>
          <a:p>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457200" indent="-457200">
              <a:buAutoNum type="arabicPeriod"/>
            </a:pPr>
            <a:endParaRPr lang="en-US" sz="2000" dirty="0">
              <a:solidFill>
                <a:srgbClr val="000000"/>
              </a:solidFill>
            </a:endParaRPr>
          </a:p>
        </p:txBody>
      </p:sp>
    </p:spTree>
    <p:extLst>
      <p:ext uri="{BB962C8B-B14F-4D97-AF65-F5344CB8AC3E}">
        <p14:creationId xmlns:p14="http://schemas.microsoft.com/office/powerpoint/2010/main" val="217188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Hypothesis Testing Results </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970672" y="2491408"/>
            <a:ext cx="10865423" cy="4366592"/>
          </a:xfrm>
        </p:spPr>
        <p:txBody>
          <a:bodyPr>
            <a:normAutofit/>
          </a:bodyPr>
          <a:lstStyle/>
          <a:p>
            <a:pPr marL="482600" indent="-457200">
              <a:buAutoNum type="arabicPeriod"/>
            </a:pPr>
            <a:endParaRPr lang="en-IN" sz="2000" dirty="0">
              <a:latin typeface="Times New Roman" panose="02020603050405020304" pitchFamily="18" charset="0"/>
              <a:cs typeface="Times New Roman" panose="02020603050405020304" pitchFamily="18" charset="0"/>
            </a:endParaRPr>
          </a:p>
          <a:p>
            <a:pPr marL="25400" indent="0">
              <a:buNone/>
            </a:pPr>
            <a:r>
              <a:rPr lang="en-IN" sz="2000" b="1" dirty="0">
                <a:solidFill>
                  <a:srgbClr val="000000"/>
                </a:solidFill>
              </a:rPr>
              <a:t>Formulate and present the rationale for a hypothesis test that par could use to compare the driving distances of the current and new golf balls. </a:t>
            </a:r>
          </a:p>
          <a:p>
            <a:pPr marL="25400" indent="0">
              <a:buNone/>
            </a:pPr>
            <a:r>
              <a:rPr lang="en-IN" sz="2000" dirty="0">
                <a:latin typeface="Times New Roman" panose="02020603050405020304" pitchFamily="18" charset="0"/>
                <a:cs typeface="Times New Roman" panose="02020603050405020304" pitchFamily="18" charset="0"/>
              </a:rPr>
              <a:t>                  </a:t>
            </a:r>
            <a:r>
              <a:rPr lang="en-IN" sz="1800" dirty="0">
                <a:cs typeface="Times New Roman" panose="02020603050405020304" pitchFamily="18" charset="0"/>
              </a:rPr>
              <a:t>Here an issue has been raised related to the effect of the new coating on the driving distance.</a:t>
            </a:r>
          </a:p>
          <a:p>
            <a:pPr marL="25400" indent="0">
              <a:buNone/>
            </a:pPr>
            <a:r>
              <a:rPr lang="en-IN" sz="1800" dirty="0">
                <a:cs typeface="Times New Roman" panose="02020603050405020304" pitchFamily="18" charset="0"/>
              </a:rPr>
              <a:t>40 balls of both new and current model golf balls were subjected to the distance test. They are independent samples. The null and alternative hypothesis are formulated as follows- </a:t>
            </a:r>
          </a:p>
          <a:p>
            <a:pPr marL="25400" indent="0">
              <a:buNone/>
            </a:pPr>
            <a:r>
              <a:rPr lang="en-US" sz="1800" dirty="0">
                <a:cs typeface="Times New Roman" panose="02020603050405020304" pitchFamily="18" charset="0"/>
              </a:rPr>
              <a:t>Null Hypothesis --&gt; Driving distance(Current) &lt;= Driving Distance(New)</a:t>
            </a:r>
          </a:p>
          <a:p>
            <a:pPr marL="25400" indent="0">
              <a:buNone/>
            </a:pPr>
            <a:r>
              <a:rPr lang="en-US" sz="1800" dirty="0">
                <a:cs typeface="Times New Roman" panose="02020603050405020304" pitchFamily="18" charset="0"/>
              </a:rPr>
              <a:t>Alternate Hypothesis --&gt; Driving distance(Current) &gt; Driving Distance(New)</a:t>
            </a:r>
          </a:p>
          <a:p>
            <a:pPr marL="25400" indent="0">
              <a:buNone/>
            </a:pPr>
            <a:endParaRPr lang="en-US" sz="1800" dirty="0">
              <a:cs typeface="Times New Roman" panose="02020603050405020304" pitchFamily="18" charset="0"/>
            </a:endParaRPr>
          </a:p>
          <a:p>
            <a:pPr marL="25400" indent="0">
              <a:buNone/>
            </a:pPr>
            <a:r>
              <a:rPr lang="en-US" sz="1800" dirty="0">
                <a:cs typeface="Times New Roman" panose="02020603050405020304" pitchFamily="18" charset="0"/>
              </a:rPr>
              <a:t>If the Null hypothesis is rejected then we can conclude that introduction of new golf balls with cut-resistant, longer-lasting golf balls doesn't help them in claiming the driving distance will improve and not recommended to introduce into the market.</a:t>
            </a:r>
            <a:endParaRPr lang="en-IN" sz="1800" dirty="0">
              <a:cs typeface="Times New Roman" panose="02020603050405020304" pitchFamily="18" charset="0"/>
            </a:endParaRPr>
          </a:p>
          <a:p>
            <a:pPr marL="482600" indent="-457200">
              <a:buAutoNum type="arabicPeriod"/>
            </a:pPr>
            <a:endParaRPr lang="en-IN" sz="2000" dirty="0">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457200" indent="-457200">
              <a:buAutoNum type="arabicPeriod"/>
            </a:pPr>
            <a:endParaRPr lang="en-US" sz="2000" dirty="0">
              <a:solidFill>
                <a:srgbClr val="000000"/>
              </a:solidFill>
            </a:endParaRPr>
          </a:p>
        </p:txBody>
      </p:sp>
    </p:spTree>
    <p:extLst>
      <p:ext uri="{BB962C8B-B14F-4D97-AF65-F5344CB8AC3E}">
        <p14:creationId xmlns:p14="http://schemas.microsoft.com/office/powerpoint/2010/main" val="178573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Hypothesis Testing Results </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970671" y="2491409"/>
            <a:ext cx="10865423" cy="4366592"/>
          </a:xfrm>
        </p:spPr>
        <p:txBody>
          <a:bodyPr>
            <a:normAutofit/>
          </a:bodyPr>
          <a:lstStyle/>
          <a:p>
            <a:pPr marL="25400" indent="0">
              <a:buNone/>
            </a:pPr>
            <a:r>
              <a:rPr lang="en-IN" sz="2000" b="1" dirty="0">
                <a:cs typeface="Times New Roman" panose="02020603050405020304" pitchFamily="18" charset="0"/>
              </a:rPr>
              <a:t>Analyse the data to provide the hypothesis testing conclusion. What is the p-value for your test? What is your recommendation for Par Inc.?</a:t>
            </a:r>
          </a:p>
          <a:p>
            <a:pPr marL="25400" indent="0">
              <a:buNone/>
            </a:pPr>
            <a:r>
              <a:rPr lang="en-IN" sz="2000" dirty="0">
                <a:latin typeface="Times New Roman" panose="02020603050405020304" pitchFamily="18" charset="0"/>
                <a:cs typeface="Times New Roman" panose="02020603050405020304" pitchFamily="18" charset="0"/>
              </a:rPr>
              <a:t>	</a:t>
            </a:r>
            <a:r>
              <a:rPr lang="en-IN" sz="1800" dirty="0">
                <a:latin typeface="Calibri" panose="020F0502020204030204" pitchFamily="34" charset="0"/>
                <a:cs typeface="Calibri" panose="020F0502020204030204" pitchFamily="34" charset="0"/>
              </a:rPr>
              <a:t>Our rejection criteria is Reject null hypothesis and accept alternative hypothesis if P&lt;0.05. We will use P-value for the conclusion.</a:t>
            </a:r>
          </a:p>
          <a:p>
            <a:pPr marL="25400" indent="0">
              <a:buNone/>
            </a:pPr>
            <a:r>
              <a:rPr lang="en-IN" sz="1800" dirty="0">
                <a:latin typeface="Calibri" panose="020F0502020204030204" pitchFamily="34" charset="0"/>
                <a:cs typeface="Calibri" panose="020F0502020204030204" pitchFamily="34" charset="0"/>
              </a:rPr>
              <a:t>Looking at the descriptive statistics for each model, we can initially conclude that current model has a longer range of distance based on the 40 samples with mean of 270.3 compare to 267.5 for new golf balls. Also standard deviation of current and new balls is different.</a:t>
            </a:r>
          </a:p>
          <a:p>
            <a:pPr marL="25400" indent="0">
              <a:buNone/>
            </a:pPr>
            <a:r>
              <a:rPr lang="en-IN" sz="1800" dirty="0">
                <a:latin typeface="Calibri" panose="020F0502020204030204" pitchFamily="34" charset="0"/>
                <a:cs typeface="Calibri" panose="020F0502020204030204" pitchFamily="34" charset="0"/>
              </a:rPr>
              <a:t>When we test this using ttest_ind testing, P &gt; 0.05 and hence our decision rule for the problem is do not reject the null hypothesis.</a:t>
            </a:r>
          </a:p>
          <a:p>
            <a:pPr marL="482600" indent="-457200">
              <a:buAutoNum type="arabicPeriod"/>
            </a:pPr>
            <a:endParaRPr lang="en-IN" sz="2400" dirty="0">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457200" indent="-457200">
              <a:buAutoNum type="arabicPeriod"/>
            </a:pPr>
            <a:endParaRPr lang="en-US" sz="2000" dirty="0">
              <a:solidFill>
                <a:srgbClr val="000000"/>
              </a:solidFill>
            </a:endParaRPr>
          </a:p>
        </p:txBody>
      </p:sp>
    </p:spTree>
    <p:extLst>
      <p:ext uri="{BB962C8B-B14F-4D97-AF65-F5344CB8AC3E}">
        <p14:creationId xmlns:p14="http://schemas.microsoft.com/office/powerpoint/2010/main" val="52824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762001" y="803325"/>
            <a:ext cx="5314536" cy="1325563"/>
          </a:xfrm>
        </p:spPr>
        <p:txBody>
          <a:bodyPr>
            <a:normAutofit/>
          </a:bodyPr>
          <a:lstStyle/>
          <a:p>
            <a:r>
              <a:rPr lang="en-US"/>
              <a:t>Hypothesis Testing Results </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762000" y="2279018"/>
            <a:ext cx="5314543" cy="3375920"/>
          </a:xfrm>
        </p:spPr>
        <p:txBody>
          <a:bodyPr anchor="t">
            <a:normAutofit/>
          </a:bodyPr>
          <a:lstStyle/>
          <a:p>
            <a:pPr marL="25400" indent="0">
              <a:buNone/>
            </a:pPr>
            <a:r>
              <a:rPr lang="en-IN" sz="1800" b="1">
                <a:latin typeface="Times New Roman" panose="02020603050405020304" pitchFamily="18" charset="0"/>
                <a:cs typeface="Times New Roman" panose="02020603050405020304" pitchFamily="18" charset="0"/>
              </a:rPr>
              <a:t>Provide descriptive statistical summaries of the data for each model. </a:t>
            </a:r>
          </a:p>
          <a:p>
            <a:pPr marL="25400" indent="0">
              <a:buNone/>
            </a:pPr>
            <a:r>
              <a:rPr lang="en-IN" sz="1800">
                <a:latin typeface="Times New Roman" panose="02020603050405020304" pitchFamily="18" charset="0"/>
                <a:cs typeface="Times New Roman" panose="02020603050405020304" pitchFamily="18" charset="0"/>
              </a:rPr>
              <a:t>	</a:t>
            </a:r>
            <a:endParaRPr lang="en-US" sz="1800"/>
          </a:p>
          <a:p>
            <a:pPr marL="0" indent="0">
              <a:buNone/>
            </a:pPr>
            <a:endParaRPr lang="en-US" sz="1800"/>
          </a:p>
          <a:p>
            <a:pPr marL="0" indent="0">
              <a:buNone/>
            </a:pPr>
            <a:endParaRPr lang="en-US" sz="1800"/>
          </a:p>
          <a:p>
            <a:pPr marL="0" indent="0">
              <a:buNone/>
            </a:pPr>
            <a:endParaRPr lang="en-US" sz="1800"/>
          </a:p>
          <a:p>
            <a:pPr marL="457200" indent="-457200">
              <a:buAutoNum type="arabicPeriod"/>
            </a:pPr>
            <a:endParaRPr lang="en-US" sz="1800"/>
          </a:p>
        </p:txBody>
      </p:sp>
      <p:sp>
        <p:nvSpPr>
          <p:cNvPr id="52" name="Freeform: Shape 4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cell phone&#10;&#10;Description automatically generated">
            <a:extLst>
              <a:ext uri="{FF2B5EF4-FFF2-40B4-BE49-F238E27FC236}">
                <a16:creationId xmlns:a16="http://schemas.microsoft.com/office/drawing/2014/main" id="{A8522100-9A56-40E3-A2D2-CEF15CA8C9A1}"/>
              </a:ext>
            </a:extLst>
          </p:cNvPr>
          <p:cNvPicPr>
            <a:picLocks noChangeAspect="1"/>
          </p:cNvPicPr>
          <p:nvPr/>
        </p:nvPicPr>
        <p:blipFill rotWithShape="1">
          <a:blip r:embed="rId2"/>
          <a:srcRect r="9494" b="2"/>
          <a:stretch/>
        </p:blipFill>
        <p:spPr>
          <a:xfrm>
            <a:off x="7937228" y="623916"/>
            <a:ext cx="3690447" cy="3834963"/>
          </a:xfrm>
          <a:prstGeom prst="rect">
            <a:avLst/>
          </a:prstGeom>
        </p:spPr>
      </p:pic>
    </p:spTree>
    <p:extLst>
      <p:ext uri="{BB962C8B-B14F-4D97-AF65-F5344CB8AC3E}">
        <p14:creationId xmlns:p14="http://schemas.microsoft.com/office/powerpoint/2010/main" val="31256402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C6DB59-075E-4DE4-B3E1-52E9973F0F39}"/>
              </a:ext>
            </a:extLst>
          </p:cNvPr>
          <p:cNvSpPr>
            <a:spLocks noGrp="1"/>
          </p:cNvSpPr>
          <p:nvPr>
            <p:ph type="title"/>
          </p:nvPr>
        </p:nvSpPr>
        <p:spPr>
          <a:xfrm>
            <a:off x="863029" y="1012004"/>
            <a:ext cx="3416158" cy="4795408"/>
          </a:xfrm>
        </p:spPr>
        <p:txBody>
          <a:bodyPr>
            <a:normAutofit/>
          </a:bodyPr>
          <a:lstStyle/>
          <a:p>
            <a:r>
              <a:rPr lang="en-US" b="1">
                <a:solidFill>
                  <a:srgbClr val="FFFFFF"/>
                </a:solidFill>
                <a:latin typeface="+mn-lt"/>
              </a:rPr>
              <a:t>Conclusion</a:t>
            </a:r>
          </a:p>
        </p:txBody>
      </p:sp>
      <p:graphicFrame>
        <p:nvGraphicFramePr>
          <p:cNvPr id="5" name="Content Placeholder 2">
            <a:extLst>
              <a:ext uri="{FF2B5EF4-FFF2-40B4-BE49-F238E27FC236}">
                <a16:creationId xmlns:a16="http://schemas.microsoft.com/office/drawing/2014/main" id="{0604EBD4-94ED-4E80-9B03-226D77A1C631}"/>
              </a:ext>
            </a:extLst>
          </p:cNvPr>
          <p:cNvGraphicFramePr>
            <a:graphicFrameLocks noGrp="1"/>
          </p:cNvGraphicFramePr>
          <p:nvPr>
            <p:ph idx="1"/>
            <p:extLst>
              <p:ext uri="{D42A27DB-BD31-4B8C-83A1-F6EECF244321}">
                <p14:modId xmlns:p14="http://schemas.microsoft.com/office/powerpoint/2010/main" val="14768730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828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0E87C-1CA3-4C49-83E0-CF6897850AFD}"/>
              </a:ext>
            </a:extLst>
          </p:cNvPr>
          <p:cNvSpPr>
            <a:spLocks noGrp="1"/>
          </p:cNvSpPr>
          <p:nvPr>
            <p:ph idx="1"/>
          </p:nvPr>
        </p:nvSpPr>
        <p:spPr>
          <a:xfrm>
            <a:off x="762000" y="2279018"/>
            <a:ext cx="5314543" cy="3375920"/>
          </a:xfrm>
        </p:spPr>
        <p:txBody>
          <a:bodyPr anchor="t">
            <a:normAutofit/>
          </a:bodyPr>
          <a:lstStyle/>
          <a:p>
            <a:pPr marL="0" indent="0">
              <a:buNone/>
            </a:pPr>
            <a:r>
              <a:rPr lang="en-US" sz="4800" dirty="0"/>
              <a:t>Thanks</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C9EF709A-1140-491C-ABF4-90FF6051EA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13840331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647</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vt:lpstr>
      <vt:lpstr>Times New Roman</vt:lpstr>
      <vt:lpstr>Office Theme</vt:lpstr>
      <vt:lpstr>Hypothesis Testing on Par Inc. Golf Balls   -By Chandra</vt:lpstr>
      <vt:lpstr>Summary of Steps</vt:lpstr>
      <vt:lpstr>Hypothesis Testing Results </vt:lpstr>
      <vt:lpstr>Hypothesis Testing Results </vt:lpstr>
      <vt:lpstr>Hypothesis Testing Results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on Par Inc. Golf Balls   -By Chandra</dc:title>
  <dc:creator>Supriya AV</dc:creator>
  <cp:lastModifiedBy>Supriya AV</cp:lastModifiedBy>
  <cp:revision>1</cp:revision>
  <dcterms:created xsi:type="dcterms:W3CDTF">2019-05-26T13:43:28Z</dcterms:created>
  <dcterms:modified xsi:type="dcterms:W3CDTF">2019-05-26T13:44:35Z</dcterms:modified>
</cp:coreProperties>
</file>