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FD1D0-5884-4BA1-BFEA-589E455E89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01CCFA-62F6-43BF-B18F-9AC5F9B478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3B95FE-ADE5-4422-8A3C-E749B758BE38}"/>
              </a:ext>
            </a:extLst>
          </p:cNvPr>
          <p:cNvSpPr>
            <a:spLocks noGrp="1"/>
          </p:cNvSpPr>
          <p:nvPr>
            <p:ph type="dt" sz="half" idx="10"/>
          </p:nvPr>
        </p:nvSpPr>
        <p:spPr/>
        <p:txBody>
          <a:bodyPr/>
          <a:lstStyle/>
          <a:p>
            <a:fld id="{B61BEF0D-F0BB-DE4B-95CE-6DB70DBA9567}" type="datetimeFigureOut">
              <a:rPr lang="en-US" smtClean="0"/>
              <a:pPr/>
              <a:t>4/27/2019</a:t>
            </a:fld>
            <a:endParaRPr lang="en-US" dirty="0"/>
          </a:p>
        </p:txBody>
      </p:sp>
      <p:sp>
        <p:nvSpPr>
          <p:cNvPr id="5" name="Footer Placeholder 4">
            <a:extLst>
              <a:ext uri="{FF2B5EF4-FFF2-40B4-BE49-F238E27FC236}">
                <a16:creationId xmlns:a16="http://schemas.microsoft.com/office/drawing/2014/main" id="{D6E584CC-EE15-4F6C-AD87-3B29E709A5B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8DD9CD-A2C8-48CA-B2CF-0523710B19E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4369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B799-02A5-4DA3-AAEB-761F085567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B2A17E-AAE1-46C7-895B-54EB40E240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BC032-A3A0-44AA-939E-BDFDDD4B9BE9}"/>
              </a:ext>
            </a:extLst>
          </p:cNvPr>
          <p:cNvSpPr>
            <a:spLocks noGrp="1"/>
          </p:cNvSpPr>
          <p:nvPr>
            <p:ph type="dt" sz="half" idx="10"/>
          </p:nvPr>
        </p:nvSpPr>
        <p:spPr/>
        <p:txBody>
          <a:bodyPr/>
          <a:lstStyle/>
          <a:p>
            <a:fld id="{55C6B4A9-1611-4792-9094-5F34BCA07E0B}" type="datetimeFigureOut">
              <a:rPr lang="en-US" smtClean="0"/>
              <a:t>4/27/2019</a:t>
            </a:fld>
            <a:endParaRPr lang="en-US" dirty="0"/>
          </a:p>
        </p:txBody>
      </p:sp>
      <p:sp>
        <p:nvSpPr>
          <p:cNvPr id="5" name="Footer Placeholder 4">
            <a:extLst>
              <a:ext uri="{FF2B5EF4-FFF2-40B4-BE49-F238E27FC236}">
                <a16:creationId xmlns:a16="http://schemas.microsoft.com/office/drawing/2014/main" id="{94F0838E-2BEF-4AE1-9CB8-7B773E009FD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47E74B-5E10-49EC-AA8C-06D789CA54CC}"/>
              </a:ext>
            </a:extLst>
          </p:cNvPr>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991888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813CB8-E5C0-4EA5-9B59-3B4F0ABAA9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ECBF3D-F9BD-4203-80D3-5483C18391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5B24DF-3B62-4830-9964-14EBADAF3C88}"/>
              </a:ext>
            </a:extLst>
          </p:cNvPr>
          <p:cNvSpPr>
            <a:spLocks noGrp="1"/>
          </p:cNvSpPr>
          <p:nvPr>
            <p:ph type="dt" sz="half" idx="10"/>
          </p:nvPr>
        </p:nvSpPr>
        <p:spPr/>
        <p:txBody>
          <a:bodyPr/>
          <a:lstStyle/>
          <a:p>
            <a:fld id="{B61BEF0D-F0BB-DE4B-95CE-6DB70DBA9567}" type="datetimeFigureOut">
              <a:rPr lang="en-US" smtClean="0"/>
              <a:pPr/>
              <a:t>4/27/2019</a:t>
            </a:fld>
            <a:endParaRPr lang="en-US" dirty="0"/>
          </a:p>
        </p:txBody>
      </p:sp>
      <p:sp>
        <p:nvSpPr>
          <p:cNvPr id="5" name="Footer Placeholder 4">
            <a:extLst>
              <a:ext uri="{FF2B5EF4-FFF2-40B4-BE49-F238E27FC236}">
                <a16:creationId xmlns:a16="http://schemas.microsoft.com/office/drawing/2014/main" id="{E605737B-2D98-4814-9503-BF29E1F028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685BCA-C45B-4795-8441-977B698CC4B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9819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E3440-0C48-4D07-96E4-CF95AA31B1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4AC852-E32F-42D6-90A3-33C5FB1D5E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77D214-8325-4CEC-B067-A0B6E0D600F8}"/>
              </a:ext>
            </a:extLst>
          </p:cNvPr>
          <p:cNvSpPr>
            <a:spLocks noGrp="1"/>
          </p:cNvSpPr>
          <p:nvPr>
            <p:ph type="dt" sz="half" idx="10"/>
          </p:nvPr>
        </p:nvSpPr>
        <p:spPr/>
        <p:txBody>
          <a:bodyPr/>
          <a:lstStyle/>
          <a:p>
            <a:fld id="{B61BEF0D-F0BB-DE4B-95CE-6DB70DBA9567}" type="datetimeFigureOut">
              <a:rPr lang="en-US" smtClean="0"/>
              <a:pPr/>
              <a:t>4/27/2019</a:t>
            </a:fld>
            <a:endParaRPr lang="en-US" dirty="0"/>
          </a:p>
        </p:txBody>
      </p:sp>
      <p:sp>
        <p:nvSpPr>
          <p:cNvPr id="5" name="Footer Placeholder 4">
            <a:extLst>
              <a:ext uri="{FF2B5EF4-FFF2-40B4-BE49-F238E27FC236}">
                <a16:creationId xmlns:a16="http://schemas.microsoft.com/office/drawing/2014/main" id="{F3B9CD7A-4CD9-4EF1-B2DC-6B027145B6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076273-F7E4-4FCE-846F-C89DA223D2D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1764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4AD4-89AF-4D09-B334-9DBE6F1A71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77FF9E-0D7E-427E-8900-723BC63C43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BBF85F-A65F-441C-8011-ED4D6DCBE617}"/>
              </a:ext>
            </a:extLst>
          </p:cNvPr>
          <p:cNvSpPr>
            <a:spLocks noGrp="1"/>
          </p:cNvSpPr>
          <p:nvPr>
            <p:ph type="dt" sz="half" idx="10"/>
          </p:nvPr>
        </p:nvSpPr>
        <p:spPr/>
        <p:txBody>
          <a:bodyPr/>
          <a:lstStyle/>
          <a:p>
            <a:fld id="{B61BEF0D-F0BB-DE4B-95CE-6DB70DBA9567}" type="datetimeFigureOut">
              <a:rPr lang="en-US" smtClean="0"/>
              <a:pPr/>
              <a:t>4/27/2019</a:t>
            </a:fld>
            <a:endParaRPr lang="en-US" dirty="0"/>
          </a:p>
        </p:txBody>
      </p:sp>
      <p:sp>
        <p:nvSpPr>
          <p:cNvPr id="5" name="Footer Placeholder 4">
            <a:extLst>
              <a:ext uri="{FF2B5EF4-FFF2-40B4-BE49-F238E27FC236}">
                <a16:creationId xmlns:a16="http://schemas.microsoft.com/office/drawing/2014/main" id="{D481699B-C6AB-4B33-A26B-47685C630A1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43F91F-B5CA-4C8B-8AA3-1174DD749CE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6200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4736F-97C9-4E13-8EAA-4B8DA14A13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E2DC7F-D960-40FA-A76B-B94617FE21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1A01CC-9CA2-44AD-8545-8744FCD1C1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E0C489-E92B-47A3-BD94-51B61821D9B2}"/>
              </a:ext>
            </a:extLst>
          </p:cNvPr>
          <p:cNvSpPr>
            <a:spLocks noGrp="1"/>
          </p:cNvSpPr>
          <p:nvPr>
            <p:ph type="dt" sz="half" idx="10"/>
          </p:nvPr>
        </p:nvSpPr>
        <p:spPr/>
        <p:txBody>
          <a:bodyPr/>
          <a:lstStyle/>
          <a:p>
            <a:fld id="{EB712588-04B1-427B-82EE-E8DB90309F08}" type="datetimeFigureOut">
              <a:rPr lang="en-US" smtClean="0"/>
              <a:t>4/27/2019</a:t>
            </a:fld>
            <a:endParaRPr lang="en-US" dirty="0"/>
          </a:p>
        </p:txBody>
      </p:sp>
      <p:sp>
        <p:nvSpPr>
          <p:cNvPr id="6" name="Footer Placeholder 5">
            <a:extLst>
              <a:ext uri="{FF2B5EF4-FFF2-40B4-BE49-F238E27FC236}">
                <a16:creationId xmlns:a16="http://schemas.microsoft.com/office/drawing/2014/main" id="{42FB1C80-93AD-470A-B622-75288186DE5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D89B6BB-86FD-443B-A99B-5AE63BC36221}"/>
              </a:ext>
            </a:extLst>
          </p:cNvPr>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868377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5D96F-4340-470E-B5C7-18329FEEA8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54D02B-0A5C-480D-A82F-436425DE77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A6F593-793C-4C40-AF26-5C67F1844F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180FA7-A90F-444A-A6ED-EF0B05DFC9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AF9435-8439-48A9-B61C-2B639C37EC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CE0D38-84BB-4244-ACA6-5434DFB2425A}"/>
              </a:ext>
            </a:extLst>
          </p:cNvPr>
          <p:cNvSpPr>
            <a:spLocks noGrp="1"/>
          </p:cNvSpPr>
          <p:nvPr>
            <p:ph type="dt" sz="half" idx="10"/>
          </p:nvPr>
        </p:nvSpPr>
        <p:spPr/>
        <p:txBody>
          <a:bodyPr/>
          <a:lstStyle/>
          <a:p>
            <a:fld id="{B61BEF0D-F0BB-DE4B-95CE-6DB70DBA9567}" type="datetimeFigureOut">
              <a:rPr lang="en-US" smtClean="0"/>
              <a:pPr/>
              <a:t>4/27/2019</a:t>
            </a:fld>
            <a:endParaRPr lang="en-US" dirty="0"/>
          </a:p>
        </p:txBody>
      </p:sp>
      <p:sp>
        <p:nvSpPr>
          <p:cNvPr id="8" name="Footer Placeholder 7">
            <a:extLst>
              <a:ext uri="{FF2B5EF4-FFF2-40B4-BE49-F238E27FC236}">
                <a16:creationId xmlns:a16="http://schemas.microsoft.com/office/drawing/2014/main" id="{B4508F01-6111-42A7-B49A-847502CACDF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5EE5C34-408C-4A34-9266-4CCDBD621FE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5859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F892-6CC7-4F94-9193-067C534DAE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96BDCB-E2F0-4D46-A763-5D615A96B94F}"/>
              </a:ext>
            </a:extLst>
          </p:cNvPr>
          <p:cNvSpPr>
            <a:spLocks noGrp="1"/>
          </p:cNvSpPr>
          <p:nvPr>
            <p:ph type="dt" sz="half" idx="10"/>
          </p:nvPr>
        </p:nvSpPr>
        <p:spPr/>
        <p:txBody>
          <a:bodyPr/>
          <a:lstStyle/>
          <a:p>
            <a:fld id="{B61BEF0D-F0BB-DE4B-95CE-6DB70DBA9567}" type="datetimeFigureOut">
              <a:rPr lang="en-US" smtClean="0"/>
              <a:pPr/>
              <a:t>4/27/2019</a:t>
            </a:fld>
            <a:endParaRPr lang="en-US" dirty="0"/>
          </a:p>
        </p:txBody>
      </p:sp>
      <p:sp>
        <p:nvSpPr>
          <p:cNvPr id="4" name="Footer Placeholder 3">
            <a:extLst>
              <a:ext uri="{FF2B5EF4-FFF2-40B4-BE49-F238E27FC236}">
                <a16:creationId xmlns:a16="http://schemas.microsoft.com/office/drawing/2014/main" id="{E58987B9-85F9-4EE5-B2EB-6C13B865DFB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C2A667A-EF70-4276-B5F4-8281413101B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7117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BD8775-B382-4EB4-884A-F2953A7C587E}"/>
              </a:ext>
            </a:extLst>
          </p:cNvPr>
          <p:cNvSpPr>
            <a:spLocks noGrp="1"/>
          </p:cNvSpPr>
          <p:nvPr>
            <p:ph type="dt" sz="half" idx="10"/>
          </p:nvPr>
        </p:nvSpPr>
        <p:spPr/>
        <p:txBody>
          <a:bodyPr/>
          <a:lstStyle/>
          <a:p>
            <a:fld id="{B61BEF0D-F0BB-DE4B-95CE-6DB70DBA9567}" type="datetimeFigureOut">
              <a:rPr lang="en-US" smtClean="0"/>
              <a:pPr/>
              <a:t>4/27/2019</a:t>
            </a:fld>
            <a:endParaRPr lang="en-US" dirty="0"/>
          </a:p>
        </p:txBody>
      </p:sp>
      <p:sp>
        <p:nvSpPr>
          <p:cNvPr id="3" name="Footer Placeholder 2">
            <a:extLst>
              <a:ext uri="{FF2B5EF4-FFF2-40B4-BE49-F238E27FC236}">
                <a16:creationId xmlns:a16="http://schemas.microsoft.com/office/drawing/2014/main" id="{B6868759-9725-462E-A25B-79D50F49A0F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4A5968F-4247-44DE-A5EB-2EEFD25C24C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7432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908-3E3D-4631-8BBC-A1584CFAB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513A06-BDE2-4329-AF13-34C0D92864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B43E58-83AA-47D0-9E3D-C18D0140C0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EFCF7A-7C89-42CA-84ED-E585E5171B2C}"/>
              </a:ext>
            </a:extLst>
          </p:cNvPr>
          <p:cNvSpPr>
            <a:spLocks noGrp="1"/>
          </p:cNvSpPr>
          <p:nvPr>
            <p:ph type="dt" sz="half" idx="10"/>
          </p:nvPr>
        </p:nvSpPr>
        <p:spPr/>
        <p:txBody>
          <a:bodyPr/>
          <a:lstStyle/>
          <a:p>
            <a:fld id="{42A54C80-263E-416B-A8E0-580EDEADCBDC}" type="datetimeFigureOut">
              <a:rPr lang="en-US" smtClean="0"/>
              <a:t>4/27/2019</a:t>
            </a:fld>
            <a:endParaRPr lang="en-US" dirty="0"/>
          </a:p>
        </p:txBody>
      </p:sp>
      <p:sp>
        <p:nvSpPr>
          <p:cNvPr id="6" name="Footer Placeholder 5">
            <a:extLst>
              <a:ext uri="{FF2B5EF4-FFF2-40B4-BE49-F238E27FC236}">
                <a16:creationId xmlns:a16="http://schemas.microsoft.com/office/drawing/2014/main" id="{CFB919F7-5662-42E7-9B86-D50E3B8620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261EC8F-714D-4A6F-974E-4070B92346BE}"/>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306524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E4E75-8519-45E4-9294-7ABCCC9F74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C8AF25-B7CC-4E9D-8458-341658BF21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98C8C7-40E9-4E5B-A86A-5D743CFC22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774B0-7028-4539-8AA4-A75E4718FED4}"/>
              </a:ext>
            </a:extLst>
          </p:cNvPr>
          <p:cNvSpPr>
            <a:spLocks noGrp="1"/>
          </p:cNvSpPr>
          <p:nvPr>
            <p:ph type="dt" sz="half" idx="10"/>
          </p:nvPr>
        </p:nvSpPr>
        <p:spPr/>
        <p:txBody>
          <a:bodyPr/>
          <a:lstStyle/>
          <a:p>
            <a:fld id="{B61BEF0D-F0BB-DE4B-95CE-6DB70DBA9567}" type="datetimeFigureOut">
              <a:rPr lang="en-US" smtClean="0"/>
              <a:pPr/>
              <a:t>4/27/2019</a:t>
            </a:fld>
            <a:endParaRPr lang="en-US" dirty="0"/>
          </a:p>
        </p:txBody>
      </p:sp>
      <p:sp>
        <p:nvSpPr>
          <p:cNvPr id="6" name="Footer Placeholder 5">
            <a:extLst>
              <a:ext uri="{FF2B5EF4-FFF2-40B4-BE49-F238E27FC236}">
                <a16:creationId xmlns:a16="http://schemas.microsoft.com/office/drawing/2014/main" id="{8B5F366C-A2DC-4EDC-997C-521364BD8E3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E7EEF67-8AEF-467E-A614-4185DFC9826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0766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DC50C3-BAD4-4C5E-ACBD-04CD10191E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727417-41CA-4FC1-A5CE-4BD343CA88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31147F-22C5-4EE0-9093-D413B81537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4/27/2019</a:t>
            </a:fld>
            <a:endParaRPr lang="en-US" dirty="0"/>
          </a:p>
        </p:txBody>
      </p:sp>
      <p:sp>
        <p:nvSpPr>
          <p:cNvPr id="5" name="Footer Placeholder 4">
            <a:extLst>
              <a:ext uri="{FF2B5EF4-FFF2-40B4-BE49-F238E27FC236}">
                <a16:creationId xmlns:a16="http://schemas.microsoft.com/office/drawing/2014/main" id="{6FAEDF46-3186-4547-922A-66A924BA1B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10E62AE-67EF-48F2-B418-B9B84F9A05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587080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B6380E-F6B1-47C1-BB84-115C6E76A6BD}"/>
              </a:ext>
            </a:extLst>
          </p:cNvPr>
          <p:cNvSpPr>
            <a:spLocks noGrp="1"/>
          </p:cNvSpPr>
          <p:nvPr>
            <p:ph type="ctrTitle"/>
          </p:nvPr>
        </p:nvSpPr>
        <p:spPr>
          <a:xfrm>
            <a:off x="838199" y="4525347"/>
            <a:ext cx="6801321" cy="1737360"/>
          </a:xfrm>
        </p:spPr>
        <p:txBody>
          <a:bodyPr anchor="ctr">
            <a:normAutofit/>
          </a:bodyPr>
          <a:lstStyle/>
          <a:p>
            <a:pPr algn="r"/>
            <a:r>
              <a:rPr lang="en-US" sz="3800">
                <a:latin typeface="Cambria" panose="02040503050406030204" pitchFamily="18" charset="0"/>
                <a:ea typeface="Cambria" panose="02040503050406030204" pitchFamily="18" charset="0"/>
              </a:rPr>
              <a:t>Exploratory Data Analysis on Pima India Diabetes Dataset</a:t>
            </a:r>
            <a:br>
              <a:rPr lang="en-US" sz="3800">
                <a:latin typeface="Cambria" panose="02040503050406030204" pitchFamily="18" charset="0"/>
                <a:ea typeface="Cambria" panose="02040503050406030204" pitchFamily="18" charset="0"/>
              </a:rPr>
            </a:br>
            <a:r>
              <a:rPr lang="en-US" sz="3800">
                <a:latin typeface="Cambria" panose="02040503050406030204" pitchFamily="18" charset="0"/>
                <a:ea typeface="Cambria" panose="02040503050406030204" pitchFamily="18" charset="0"/>
              </a:rPr>
              <a:t>-By Chandra</a:t>
            </a:r>
          </a:p>
        </p:txBody>
      </p:sp>
      <p:sp>
        <p:nvSpPr>
          <p:cNvPr id="9" name="Oval 8">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904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F24EBB3-9562-482E-A01E-645A46C5A4E8}"/>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Summary of EDA</a:t>
            </a:r>
          </a:p>
        </p:txBody>
      </p:sp>
      <p:sp>
        <p:nvSpPr>
          <p:cNvPr id="30" name="Content Placeholder 2">
            <a:extLst>
              <a:ext uri="{FF2B5EF4-FFF2-40B4-BE49-F238E27FC236}">
                <a16:creationId xmlns:a16="http://schemas.microsoft.com/office/drawing/2014/main" id="{870424A0-52ED-45D3-B52D-FBC5D085D024}"/>
              </a:ext>
            </a:extLst>
          </p:cNvPr>
          <p:cNvSpPr>
            <a:spLocks noGrp="1"/>
          </p:cNvSpPr>
          <p:nvPr>
            <p:ph idx="1"/>
          </p:nvPr>
        </p:nvSpPr>
        <p:spPr>
          <a:xfrm>
            <a:off x="970671" y="2518117"/>
            <a:ext cx="10865423" cy="4339883"/>
          </a:xfrm>
        </p:spPr>
        <p:txBody>
          <a:bodyPr>
            <a:normAutofit/>
          </a:bodyPr>
          <a:lstStyle/>
          <a:p>
            <a:pPr marL="0" indent="0">
              <a:buNone/>
            </a:pPr>
            <a:r>
              <a:rPr lang="en-US" sz="2400" dirty="0">
                <a:solidFill>
                  <a:srgbClr val="000000"/>
                </a:solidFill>
              </a:rPr>
              <a:t>Below are the major steps performed during the exploratory data analysis- </a:t>
            </a:r>
          </a:p>
          <a:p>
            <a:pPr marL="0" indent="0">
              <a:buNone/>
            </a:pPr>
            <a:endParaRPr lang="en-US" sz="2400" dirty="0">
              <a:solidFill>
                <a:srgbClr val="000000"/>
              </a:solidFill>
            </a:endParaRPr>
          </a:p>
          <a:p>
            <a:r>
              <a:rPr lang="en-US" sz="2000" dirty="0">
                <a:solidFill>
                  <a:srgbClr val="000000"/>
                </a:solidFill>
              </a:rPr>
              <a:t>Imported various libraries – NumPy, Pandas, Matplotlib and Seaborn</a:t>
            </a:r>
          </a:p>
          <a:p>
            <a:r>
              <a:rPr lang="en-US" sz="2000" dirty="0">
                <a:solidFill>
                  <a:srgbClr val="000000"/>
                </a:solidFill>
              </a:rPr>
              <a:t>Read the data from diabetes.csv file and displayed header and tail 10 records to see the first glimpse of the data in the dataset</a:t>
            </a:r>
          </a:p>
          <a:p>
            <a:r>
              <a:rPr lang="en-US" sz="2000" dirty="0">
                <a:solidFill>
                  <a:srgbClr val="000000"/>
                </a:solidFill>
              </a:rPr>
              <a:t>Shape and Size of the dataset was displayed. Looks like there were around 9 columns and 768 rows of data in the dataset</a:t>
            </a:r>
          </a:p>
          <a:p>
            <a:r>
              <a:rPr lang="en-US" sz="2000" dirty="0">
                <a:solidFill>
                  <a:srgbClr val="000000"/>
                </a:solidFill>
              </a:rPr>
              <a:t>To get more information about the data, Info() function is used and displayed the information about the data. BMI and DiabetesPedigreeFunction are float variables and other 7 variables are integer variables with non-null values.</a:t>
            </a:r>
          </a:p>
          <a:p>
            <a:r>
              <a:rPr lang="en-US" sz="2000" dirty="0">
                <a:solidFill>
                  <a:srgbClr val="000000"/>
                </a:solidFill>
              </a:rPr>
              <a:t>Checked for missing values. There were no null values in the dataset.</a:t>
            </a:r>
          </a:p>
          <a:p>
            <a:endParaRPr lang="en-US" sz="2000" dirty="0">
              <a:solidFill>
                <a:srgbClr val="000000"/>
              </a:solidFill>
            </a:endParaRPr>
          </a:p>
          <a:p>
            <a:pPr marL="0" indent="0">
              <a:buNone/>
            </a:pPr>
            <a:endParaRPr lang="en-US" sz="2000" dirty="0">
              <a:solidFill>
                <a:srgbClr val="000000"/>
              </a:solidFill>
            </a:endParaRPr>
          </a:p>
          <a:p>
            <a:pPr marL="0" indent="0">
              <a:buNone/>
            </a:pPr>
            <a:endParaRPr lang="en-US" sz="2000" dirty="0">
              <a:solidFill>
                <a:srgbClr val="000000"/>
              </a:solidFill>
            </a:endParaRPr>
          </a:p>
          <a:p>
            <a:pPr marL="457200" indent="-457200">
              <a:buAutoNum type="arabicPeriod"/>
            </a:pPr>
            <a:endParaRPr lang="en-US" sz="2000" dirty="0">
              <a:solidFill>
                <a:srgbClr val="000000"/>
              </a:solidFill>
            </a:endParaRPr>
          </a:p>
        </p:txBody>
      </p:sp>
    </p:spTree>
    <p:extLst>
      <p:ext uri="{BB962C8B-B14F-4D97-AF65-F5344CB8AC3E}">
        <p14:creationId xmlns:p14="http://schemas.microsoft.com/office/powerpoint/2010/main" val="2171880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F24EBB3-9562-482E-A01E-645A46C5A4E8}"/>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Summary of EDA</a:t>
            </a:r>
          </a:p>
        </p:txBody>
      </p:sp>
      <p:sp>
        <p:nvSpPr>
          <p:cNvPr id="30" name="Content Placeholder 2">
            <a:extLst>
              <a:ext uri="{FF2B5EF4-FFF2-40B4-BE49-F238E27FC236}">
                <a16:creationId xmlns:a16="http://schemas.microsoft.com/office/drawing/2014/main" id="{870424A0-52ED-45D3-B52D-FBC5D085D024}"/>
              </a:ext>
            </a:extLst>
          </p:cNvPr>
          <p:cNvSpPr>
            <a:spLocks noGrp="1"/>
          </p:cNvSpPr>
          <p:nvPr>
            <p:ph idx="1"/>
          </p:nvPr>
        </p:nvSpPr>
        <p:spPr>
          <a:xfrm>
            <a:off x="970671" y="2491409"/>
            <a:ext cx="10865423" cy="4366592"/>
          </a:xfrm>
        </p:spPr>
        <p:txBody>
          <a:bodyPr>
            <a:normAutofit/>
          </a:bodyPr>
          <a:lstStyle/>
          <a:p>
            <a:pPr marL="0" indent="0">
              <a:buNone/>
            </a:pPr>
            <a:r>
              <a:rPr lang="en-US" sz="2400" dirty="0">
                <a:solidFill>
                  <a:srgbClr val="000000"/>
                </a:solidFill>
              </a:rPr>
              <a:t>Below are the major steps performed during the exploratory data analysis- </a:t>
            </a:r>
          </a:p>
          <a:p>
            <a:pPr marL="0" indent="0">
              <a:buNone/>
            </a:pPr>
            <a:endParaRPr lang="en-US" sz="2400" dirty="0">
              <a:solidFill>
                <a:srgbClr val="000000"/>
              </a:solidFill>
            </a:endParaRPr>
          </a:p>
          <a:p>
            <a:r>
              <a:rPr lang="en-US" sz="2000" dirty="0">
                <a:solidFill>
                  <a:srgbClr val="000000"/>
                </a:solidFill>
              </a:rPr>
              <a:t>In the next step, I produced descriptive statistics on the dataset and observed zero values in the lot of features. It looks like some data collection error.</a:t>
            </a:r>
          </a:p>
          <a:p>
            <a:r>
              <a:rPr lang="en-US" sz="2000" dirty="0">
                <a:solidFill>
                  <a:srgbClr val="000000"/>
                </a:solidFill>
              </a:rPr>
              <a:t>Produced mean values of the features separately for females with and without diabetes. There is a clear difference in the mean values of both these groups. Females with diabetes are having higher mean values for most of the features like Glucose, Insulin, BMI(&gt;30) and Age &gt; 35yrs.</a:t>
            </a:r>
          </a:p>
          <a:p>
            <a:r>
              <a:rPr lang="en-US" sz="2000" dirty="0">
                <a:solidFill>
                  <a:srgbClr val="000000"/>
                </a:solidFill>
              </a:rPr>
              <a:t>Plotted histograms for the all the features and Observed that only BMI and Blood Pressure are having some kind of normal distribution. All other features are either right or left skewed.</a:t>
            </a:r>
          </a:p>
          <a:p>
            <a:r>
              <a:rPr lang="en-US" sz="2000" dirty="0">
                <a:solidFill>
                  <a:srgbClr val="000000"/>
                </a:solidFill>
              </a:rPr>
              <a:t>Next step, got the sum of zero value records in all the features. Pregnancies feature is not considered here because it’s normal to have zero pregnancies.</a:t>
            </a:r>
          </a:p>
          <a:p>
            <a:pPr marL="457200" indent="-457200">
              <a:buFont typeface="+mj-lt"/>
              <a:buAutoNum type="arabicPeriod"/>
            </a:pPr>
            <a:endParaRPr lang="en-US" sz="2000" dirty="0">
              <a:solidFill>
                <a:srgbClr val="000000"/>
              </a:solidFill>
            </a:endParaRPr>
          </a:p>
          <a:p>
            <a:pPr marL="457200" indent="-457200">
              <a:buFont typeface="+mj-lt"/>
              <a:buAutoNum type="arabicPeriod"/>
            </a:pPr>
            <a:endParaRPr lang="en-US" sz="2000" dirty="0">
              <a:solidFill>
                <a:srgbClr val="000000"/>
              </a:solidFill>
            </a:endParaRPr>
          </a:p>
          <a:p>
            <a:pPr marL="457200" indent="-457200">
              <a:buAutoNum type="arabicPeriod"/>
            </a:pPr>
            <a:endParaRPr lang="en-US" sz="2000" dirty="0">
              <a:solidFill>
                <a:srgbClr val="000000"/>
              </a:solidFill>
            </a:endParaRPr>
          </a:p>
          <a:p>
            <a:pPr marL="0" indent="0">
              <a:buNone/>
            </a:pPr>
            <a:endParaRPr lang="en-US" sz="2000" dirty="0">
              <a:solidFill>
                <a:srgbClr val="000000"/>
              </a:solidFill>
            </a:endParaRPr>
          </a:p>
          <a:p>
            <a:pPr marL="0" indent="0">
              <a:buNone/>
            </a:pPr>
            <a:endParaRPr lang="en-US" sz="2000" dirty="0">
              <a:solidFill>
                <a:srgbClr val="000000"/>
              </a:solidFill>
            </a:endParaRPr>
          </a:p>
          <a:p>
            <a:pPr marL="0" indent="0">
              <a:buNone/>
            </a:pPr>
            <a:endParaRPr lang="en-US" sz="2000" dirty="0">
              <a:solidFill>
                <a:srgbClr val="000000"/>
              </a:solidFill>
            </a:endParaRPr>
          </a:p>
          <a:p>
            <a:pPr marL="457200" indent="-457200">
              <a:buAutoNum type="arabicPeriod"/>
            </a:pPr>
            <a:endParaRPr lang="en-US" sz="2000" dirty="0">
              <a:solidFill>
                <a:srgbClr val="000000"/>
              </a:solidFill>
            </a:endParaRPr>
          </a:p>
        </p:txBody>
      </p:sp>
    </p:spTree>
    <p:extLst>
      <p:ext uri="{BB962C8B-B14F-4D97-AF65-F5344CB8AC3E}">
        <p14:creationId xmlns:p14="http://schemas.microsoft.com/office/powerpoint/2010/main" val="1916774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F24EBB3-9562-482E-A01E-645A46C5A4E8}"/>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Summary of EDA</a:t>
            </a:r>
          </a:p>
        </p:txBody>
      </p:sp>
      <p:sp>
        <p:nvSpPr>
          <p:cNvPr id="30" name="Content Placeholder 2">
            <a:extLst>
              <a:ext uri="{FF2B5EF4-FFF2-40B4-BE49-F238E27FC236}">
                <a16:creationId xmlns:a16="http://schemas.microsoft.com/office/drawing/2014/main" id="{870424A0-52ED-45D3-B52D-FBC5D085D024}"/>
              </a:ext>
            </a:extLst>
          </p:cNvPr>
          <p:cNvSpPr>
            <a:spLocks noGrp="1"/>
          </p:cNvSpPr>
          <p:nvPr>
            <p:ph idx="1"/>
          </p:nvPr>
        </p:nvSpPr>
        <p:spPr>
          <a:xfrm>
            <a:off x="970671" y="2491409"/>
            <a:ext cx="10865423" cy="4366592"/>
          </a:xfrm>
        </p:spPr>
        <p:txBody>
          <a:bodyPr>
            <a:normAutofit/>
          </a:bodyPr>
          <a:lstStyle/>
          <a:p>
            <a:pPr marL="0" indent="0">
              <a:buNone/>
            </a:pPr>
            <a:r>
              <a:rPr lang="en-US" sz="2400" dirty="0">
                <a:solidFill>
                  <a:srgbClr val="000000"/>
                </a:solidFill>
              </a:rPr>
              <a:t>Below are the major steps performed during the exploratory data analysis-</a:t>
            </a:r>
          </a:p>
          <a:p>
            <a:r>
              <a:rPr lang="en-US" sz="2000" dirty="0">
                <a:solidFill>
                  <a:srgbClr val="000000"/>
                </a:solidFill>
              </a:rPr>
              <a:t>Insulin is having max number of records with zero values followed by skin thickness.</a:t>
            </a:r>
          </a:p>
          <a:p>
            <a:r>
              <a:rPr lang="en-US" sz="2000" dirty="0">
                <a:solidFill>
                  <a:srgbClr val="000000"/>
                </a:solidFill>
              </a:rPr>
              <a:t>Imputed features with zero values by its median/mean values.</a:t>
            </a:r>
          </a:p>
          <a:p>
            <a:r>
              <a:rPr lang="en-US" sz="2000" dirty="0">
                <a:solidFill>
                  <a:srgbClr val="000000"/>
                </a:solidFill>
              </a:rPr>
              <a:t>Plotted box plot on features Glucose, Blood Pressure, BMI, Skin Thickness and removed the outliers.</a:t>
            </a:r>
          </a:p>
          <a:p>
            <a:r>
              <a:rPr lang="en-US" sz="2000" dirty="0">
                <a:solidFill>
                  <a:srgbClr val="000000"/>
                </a:solidFill>
              </a:rPr>
              <a:t>Plotted a pie chart to see the percentage of females with and without diabetes in the dataset. Around 34% of females in the dataset has diabetes and 66% tested without diabetes.</a:t>
            </a:r>
          </a:p>
          <a:p>
            <a:r>
              <a:rPr lang="en-US" sz="2000" dirty="0">
                <a:solidFill>
                  <a:srgbClr val="000000"/>
                </a:solidFill>
              </a:rPr>
              <a:t>In the next step, Plotted pair plot to see the correlation between the features. We observed that there is no significant pattern between the features. Since Outcome is added as the hue, we can also see if there is any cluster being formed that explains the grouping of the Outcome. We could only see blue and orange dots overlap. However we can see some correlation between BMI-Skin Thickness, Age-Pregnancies, Insulin-Glucose. But not too strong to be considered. </a:t>
            </a:r>
          </a:p>
          <a:p>
            <a:pPr marL="0" indent="0">
              <a:buNone/>
            </a:pPr>
            <a:endParaRPr lang="en-US" sz="2400" dirty="0">
              <a:solidFill>
                <a:srgbClr val="000000"/>
              </a:solidFill>
            </a:endParaRPr>
          </a:p>
          <a:p>
            <a:pPr marL="0" indent="0">
              <a:buNone/>
            </a:pPr>
            <a:endParaRPr lang="en-US" sz="2000" dirty="0">
              <a:solidFill>
                <a:srgbClr val="000000"/>
              </a:solidFill>
            </a:endParaRPr>
          </a:p>
          <a:p>
            <a:pPr marL="0" indent="0">
              <a:buNone/>
            </a:pPr>
            <a:endParaRPr lang="en-US" sz="2000" dirty="0">
              <a:solidFill>
                <a:srgbClr val="000000"/>
              </a:solidFill>
            </a:endParaRPr>
          </a:p>
          <a:p>
            <a:pPr marL="0" indent="0">
              <a:buNone/>
            </a:pPr>
            <a:endParaRPr lang="en-US" sz="2000" dirty="0">
              <a:solidFill>
                <a:srgbClr val="000000"/>
              </a:solidFill>
            </a:endParaRPr>
          </a:p>
          <a:p>
            <a:pPr marL="0" indent="0">
              <a:buNone/>
            </a:pPr>
            <a:endParaRPr lang="en-US" sz="2000" dirty="0">
              <a:solidFill>
                <a:srgbClr val="000000"/>
              </a:solidFill>
            </a:endParaRPr>
          </a:p>
          <a:p>
            <a:pPr marL="457200" indent="-457200">
              <a:buAutoNum type="arabicPeriod"/>
            </a:pPr>
            <a:endParaRPr lang="en-US" sz="2000" dirty="0">
              <a:solidFill>
                <a:srgbClr val="000000"/>
              </a:solidFill>
            </a:endParaRPr>
          </a:p>
        </p:txBody>
      </p:sp>
    </p:spTree>
    <p:extLst>
      <p:ext uri="{BB962C8B-B14F-4D97-AF65-F5344CB8AC3E}">
        <p14:creationId xmlns:p14="http://schemas.microsoft.com/office/powerpoint/2010/main" val="1785736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F24EBB3-9562-482E-A01E-645A46C5A4E8}"/>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Summary of EDA</a:t>
            </a:r>
          </a:p>
        </p:txBody>
      </p:sp>
      <p:sp>
        <p:nvSpPr>
          <p:cNvPr id="30" name="Content Placeholder 2">
            <a:extLst>
              <a:ext uri="{FF2B5EF4-FFF2-40B4-BE49-F238E27FC236}">
                <a16:creationId xmlns:a16="http://schemas.microsoft.com/office/drawing/2014/main" id="{870424A0-52ED-45D3-B52D-FBC5D085D024}"/>
              </a:ext>
            </a:extLst>
          </p:cNvPr>
          <p:cNvSpPr>
            <a:spLocks noGrp="1"/>
          </p:cNvSpPr>
          <p:nvPr>
            <p:ph idx="1"/>
          </p:nvPr>
        </p:nvSpPr>
        <p:spPr>
          <a:xfrm>
            <a:off x="970671" y="2491409"/>
            <a:ext cx="10865423" cy="4366592"/>
          </a:xfrm>
        </p:spPr>
        <p:txBody>
          <a:bodyPr>
            <a:normAutofit/>
          </a:bodyPr>
          <a:lstStyle/>
          <a:p>
            <a:pPr marL="0" indent="0">
              <a:buNone/>
            </a:pPr>
            <a:r>
              <a:rPr lang="en-US" sz="2400" dirty="0">
                <a:solidFill>
                  <a:srgbClr val="000000"/>
                </a:solidFill>
              </a:rPr>
              <a:t>Below are the major steps performed during the exploratory data analysis-</a:t>
            </a:r>
          </a:p>
          <a:p>
            <a:r>
              <a:rPr lang="en-US" sz="2000" dirty="0">
                <a:solidFill>
                  <a:srgbClr val="000000"/>
                </a:solidFill>
              </a:rPr>
              <a:t>In the next step, I calculated correlation coefficients of all features and plotted it using heatmap. We can observe that some correlation between BMI-Skin Thickness(0.53), Age-Pregnancies(0.56), Insulin-Glucose(0.41). But not too strong to be considered.</a:t>
            </a:r>
          </a:p>
          <a:p>
            <a:r>
              <a:rPr lang="en-US" sz="2000" dirty="0">
                <a:solidFill>
                  <a:srgbClr val="000000"/>
                </a:solidFill>
              </a:rPr>
              <a:t>In the next few steps , I analyzed individual features against the outcome and observed interesting patterns in the data.</a:t>
            </a:r>
          </a:p>
          <a:p>
            <a:r>
              <a:rPr lang="en-US" sz="2000" dirty="0">
                <a:solidFill>
                  <a:srgbClr val="000000"/>
                </a:solidFill>
              </a:rPr>
              <a:t>I created bins for each feature to analyze against the outcome because all features in the dataset are continuous and It’s not revealing patterns in the data when we plot continuous variables. </a:t>
            </a:r>
          </a:p>
          <a:p>
            <a:r>
              <a:rPr lang="en-US" sz="2000" dirty="0">
                <a:solidFill>
                  <a:srgbClr val="000000"/>
                </a:solidFill>
              </a:rPr>
              <a:t>Next few slides talks about the insights generated from the exploratory data analysis done in the above steps.</a:t>
            </a:r>
          </a:p>
          <a:p>
            <a:pPr marL="0" indent="0">
              <a:buNone/>
            </a:pPr>
            <a:endParaRPr lang="en-US" sz="2000" dirty="0">
              <a:solidFill>
                <a:srgbClr val="000000"/>
              </a:solidFill>
            </a:endParaRPr>
          </a:p>
          <a:p>
            <a:pPr marL="0" indent="0">
              <a:buNone/>
            </a:pPr>
            <a:endParaRPr lang="en-US" sz="2000" dirty="0">
              <a:solidFill>
                <a:srgbClr val="000000"/>
              </a:solidFill>
            </a:endParaRPr>
          </a:p>
          <a:p>
            <a:pPr marL="0" indent="0">
              <a:buNone/>
            </a:pPr>
            <a:endParaRPr lang="en-US" sz="2000" dirty="0">
              <a:solidFill>
                <a:srgbClr val="000000"/>
              </a:solidFill>
            </a:endParaRPr>
          </a:p>
          <a:p>
            <a:pPr marL="0" indent="0">
              <a:buNone/>
            </a:pPr>
            <a:endParaRPr lang="en-US" sz="2000" dirty="0">
              <a:solidFill>
                <a:srgbClr val="000000"/>
              </a:solidFill>
            </a:endParaRPr>
          </a:p>
          <a:p>
            <a:pPr marL="457200" indent="-457200">
              <a:buAutoNum type="arabicPeriod"/>
            </a:pPr>
            <a:endParaRPr lang="en-US" sz="2000" dirty="0">
              <a:solidFill>
                <a:srgbClr val="000000"/>
              </a:solidFill>
            </a:endParaRPr>
          </a:p>
        </p:txBody>
      </p:sp>
    </p:spTree>
    <p:extLst>
      <p:ext uri="{BB962C8B-B14F-4D97-AF65-F5344CB8AC3E}">
        <p14:creationId xmlns:p14="http://schemas.microsoft.com/office/powerpoint/2010/main" val="528243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611</Words>
  <Application>Microsoft Office PowerPoint</Application>
  <PresentationFormat>Widescreen</PresentationFormat>
  <Paragraphs>43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Cambria</vt:lpstr>
      <vt:lpstr>Office Theme</vt:lpstr>
      <vt:lpstr>Exploratory Data Analysis on Pima India Diabetes Dataset -By Chandra</vt:lpstr>
      <vt:lpstr>Summary of EDA</vt:lpstr>
      <vt:lpstr>Summary of EDA</vt:lpstr>
      <vt:lpstr>Summary of EDA</vt:lpstr>
      <vt:lpstr>Summary of EDA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on Pima India Diabetes Dataset -By Chandra</dc:title>
  <dc:creator>Supriya AV</dc:creator>
  <cp:lastModifiedBy>Supriya AV</cp:lastModifiedBy>
  <cp:revision>6</cp:revision>
  <dcterms:created xsi:type="dcterms:W3CDTF">2019-04-27T13:09:53Z</dcterms:created>
  <dcterms:modified xsi:type="dcterms:W3CDTF">2019-04-27T13:57:28Z</dcterms:modified>
</cp:coreProperties>
</file>