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3"/>
    <p:sldId id="257" r:id="rId4"/>
    <p:sldId id="258" r:id="rId5"/>
    <p:sldId id="265" r:id="rId6"/>
    <p:sldId id="268" r:id="rId7"/>
    <p:sldId id="259" r:id="rId8"/>
    <p:sldId id="275" r:id="rId9"/>
    <p:sldId id="274" r:id="rId10"/>
    <p:sldId id="276" r:id="rId11"/>
    <p:sldId id="273" r:id="rId12"/>
    <p:sldId id="272" r:id="rId13"/>
    <p:sldId id="271" r:id="rId14"/>
    <p:sldId id="270" r:id="rId15"/>
    <p:sldId id="269" r:id="rId16"/>
    <p:sldId id="267" r:id="rId17"/>
    <p:sldId id="285" r:id="rId18"/>
    <p:sldId id="284"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78" d="100"/>
          <a:sy n="78" d="100"/>
        </p:scale>
        <p:origin x="322"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942AD9-36DE-4DD0-AF0A-E211DB78D0B5}"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916266-2922-41AE-BB9A-0E75A4DF5522}"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E0D601EB-898D-45EB-AF02-BDBAAC1BCF6B}"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endParaRPr lang="en-US"/>
          </a:p>
        </p:txBody>
      </p:sp>
      <p:sp>
        <p:nvSpPr>
          <p:cNvPr id="6" name="Slide Number Placeholder 5"/>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0C894F03-ECCF-40AC-9049-09ECFD328156}"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endParaRPr lang="en-US"/>
          </a:p>
        </p:txBody>
      </p:sp>
      <p:sp>
        <p:nvSpPr>
          <p:cNvPr id="6" name="Slide Number Placeholder 5"/>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3816A059-A3AC-4C78-B822-ABB2B55C89C2}"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endParaRPr lang="en-US"/>
          </a:p>
        </p:txBody>
      </p:sp>
      <p:sp>
        <p:nvSpPr>
          <p:cNvPr id="6" name="Slide Number Placeholder 5"/>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62CAF6E-30C6-4892-8ECC-28B98795E53E}"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endParaRPr lang="en-US"/>
          </a:p>
        </p:txBody>
      </p:sp>
      <p:sp>
        <p:nvSpPr>
          <p:cNvPr id="6" name="Slide Number Placeholder 5"/>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E130014B-F72F-459C-9AEA-83526BA1950E}" type="datetime1">
              <a:rPr lang="en-US" smtClean="0"/>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endParaRPr lang="en-US"/>
          </a:p>
        </p:txBody>
      </p:sp>
      <p:sp>
        <p:nvSpPr>
          <p:cNvPr id="6" name="Slide Number Placeholder 5"/>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CD3470D-456E-4B74-9504-3BED3E1E331F}" type="datetime1">
              <a:rPr lang="en-US" smtClean="0"/>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endParaRPr lang="en-US"/>
          </a:p>
        </p:txBody>
      </p:sp>
      <p:sp>
        <p:nvSpPr>
          <p:cNvPr id="7" name="Slide Number Placeholder 6"/>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69F57A5D-D22F-444E-B503-748AF7911620}" type="datetime1">
              <a:rPr lang="en-US" smtClean="0"/>
            </a:fld>
            <a:endParaRPr lang="en-US"/>
          </a:p>
        </p:txBody>
      </p:sp>
      <p:sp>
        <p:nvSpPr>
          <p:cNvPr id="8" name="Footer Placeholder 7"/>
          <p:cNvSpPr>
            <a:spLocks noGrp="1"/>
          </p:cNvSpPr>
          <p:nvPr>
            <p:ph type="ftr" sz="quarter" idx="11"/>
          </p:nvPr>
        </p:nvSpPr>
        <p:spPr/>
        <p:txBody>
          <a:bodyPr/>
          <a:lstStyle/>
          <a:p>
            <a:r>
              <a:rPr lang="en-US"/>
              <a:t>DEPARTMENT OF COMPUTER SCIENCE AND ENGINEERING - INTERNET OF THINGS</a:t>
            </a:r>
            <a:endParaRPr lang="en-US"/>
          </a:p>
        </p:txBody>
      </p:sp>
      <p:sp>
        <p:nvSpPr>
          <p:cNvPr id="9" name="Slide Number Placeholder 8"/>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6F4DC5B-AE6E-413C-999F-2C6DCDB27E54}" type="datetime1">
              <a:rPr lang="en-US" smtClean="0"/>
            </a:fld>
            <a:endParaRPr lang="en-US"/>
          </a:p>
        </p:txBody>
      </p:sp>
      <p:sp>
        <p:nvSpPr>
          <p:cNvPr id="4" name="Footer Placeholder 3"/>
          <p:cNvSpPr>
            <a:spLocks noGrp="1"/>
          </p:cNvSpPr>
          <p:nvPr>
            <p:ph type="ftr" sz="quarter" idx="11"/>
          </p:nvPr>
        </p:nvSpPr>
        <p:spPr/>
        <p:txBody>
          <a:bodyPr/>
          <a:lstStyle/>
          <a:p>
            <a:r>
              <a:rPr lang="en-US"/>
              <a:t>DEPARTMENT OF COMPUTER SCIENCE AND ENGINEERING - INTERNET OF THINGS</a:t>
            </a:r>
            <a:endParaRPr lang="en-US"/>
          </a:p>
        </p:txBody>
      </p:sp>
      <p:sp>
        <p:nvSpPr>
          <p:cNvPr id="5" name="Slide Number Placeholder 4"/>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7F5AD-FB09-4176-8819-3235C853B628}" type="datetime1">
              <a:rPr lang="en-US" smtClean="0"/>
            </a:fld>
            <a:endParaRPr lang="en-US"/>
          </a:p>
        </p:txBody>
      </p:sp>
      <p:sp>
        <p:nvSpPr>
          <p:cNvPr id="3" name="Footer Placeholder 2"/>
          <p:cNvSpPr>
            <a:spLocks noGrp="1"/>
          </p:cNvSpPr>
          <p:nvPr>
            <p:ph type="ftr" sz="quarter" idx="11"/>
          </p:nvPr>
        </p:nvSpPr>
        <p:spPr/>
        <p:txBody>
          <a:bodyPr/>
          <a:lstStyle/>
          <a:p>
            <a:r>
              <a:rPr lang="en-US"/>
              <a:t>DEPARTMENT OF COMPUTER SCIENCE AND ENGINEERING - INTERNET OF THINGS</a:t>
            </a:r>
            <a:endParaRPr lang="en-US"/>
          </a:p>
        </p:txBody>
      </p:sp>
      <p:sp>
        <p:nvSpPr>
          <p:cNvPr id="4" name="Slide Number Placeholder 3"/>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A00BFC23-F62A-4DCF-8A7C-23F35CFA6295}" type="datetime1">
              <a:rPr lang="en-US" smtClean="0"/>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endParaRPr lang="en-US"/>
          </a:p>
        </p:txBody>
      </p:sp>
      <p:sp>
        <p:nvSpPr>
          <p:cNvPr id="7" name="Slide Number Placeholder 6"/>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5BC4C3F-A6B3-439C-BF6D-6DFD3A565AFB}" type="datetime1">
              <a:rPr lang="en-US" smtClean="0"/>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endParaRPr lang="en-US"/>
          </a:p>
        </p:txBody>
      </p:sp>
      <p:sp>
        <p:nvSpPr>
          <p:cNvPr id="7" name="Slide Number Placeholder 6"/>
          <p:cNvSpPr>
            <a:spLocks noGrp="1"/>
          </p:cNvSpPr>
          <p:nvPr>
            <p:ph type="sldNum" sz="quarter" idx="12"/>
          </p:nvPr>
        </p:nvSpPr>
        <p:spPr/>
        <p:txBody>
          <a:bodyPr/>
          <a:lstStyle/>
          <a:p>
            <a:fld id="{BECDEB80-DBCE-406A-80BF-FEBEE692EE7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53B32-2D0D-46EA-AEFE-E5001DBB2FF4}"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 - INTERNET OF THINGS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DEB80-DBCE-406A-80BF-FEBEE692EE7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228600"/>
            <a:ext cx="7467600" cy="1524000"/>
          </a:xfrm>
        </p:spPr>
        <p:txBody>
          <a:bodyPr>
            <a:noAutofit/>
          </a:bodyPr>
          <a:lstStyle/>
          <a:p>
            <a:br>
              <a:rPr lang="en-US" sz="1800" b="1" dirty="0">
                <a:latin typeface="Times New Roman" panose="02020603050405020304" charset="0"/>
                <a:cs typeface="Times New Roman" panose="02020603050405020304" charset="0"/>
              </a:rPr>
            </a:br>
            <a:r>
              <a:rPr lang="en-US" sz="1800" b="1" dirty="0">
                <a:latin typeface="Times New Roman" panose="02020603050405020304" charset="0"/>
                <a:cs typeface="Times New Roman" panose="02020603050405020304" charset="0"/>
              </a:rPr>
              <a:t>SRM INSTITUTE OF SCIENCE AND TECHNOLOGY, Ramapuram</a:t>
            </a:r>
            <a:br>
              <a:rPr lang="en-US" sz="1800" b="1" dirty="0">
                <a:latin typeface="Times New Roman" panose="02020603050405020304" charset="0"/>
                <a:cs typeface="Times New Roman" panose="02020603050405020304" charset="0"/>
              </a:rPr>
            </a:br>
            <a:r>
              <a:rPr lang="en-US" sz="1400" b="1" dirty="0">
                <a:latin typeface="Times New Roman" panose="02020603050405020304" charset="0"/>
                <a:cs typeface="Times New Roman" panose="02020603050405020304" charset="0"/>
              </a:rPr>
              <a:t>SCHOOL OF COMPUTER SCIENCE AND ENGINEERING</a:t>
            </a:r>
            <a:br>
              <a:rPr lang="en-US" sz="1400" b="1" dirty="0">
                <a:latin typeface="Times New Roman" panose="02020603050405020304" charset="0"/>
                <a:cs typeface="Times New Roman" panose="02020603050405020304" charset="0"/>
              </a:rPr>
            </a:br>
            <a:r>
              <a:rPr lang="en-US" sz="1400" b="1" dirty="0">
                <a:latin typeface="Times New Roman" panose="02020603050405020304" charset="0"/>
                <a:cs typeface="Times New Roman" panose="02020603050405020304" charset="0"/>
              </a:rPr>
              <a:t>DEPARTMENT OF COMPUTER SCIENCE AND ENGINEERING</a:t>
            </a:r>
            <a:br>
              <a:rPr lang="en-US" sz="1600" b="1" dirty="0">
                <a:latin typeface="Times New Roman" panose="02020603050405020304" charset="0"/>
                <a:cs typeface="Times New Roman" panose="02020603050405020304" charset="0"/>
              </a:rPr>
            </a:br>
            <a:r>
              <a:rPr lang="en-US" sz="2400" b="1" dirty="0">
                <a:latin typeface="Times New Roman" panose="02020603050405020304" charset="0"/>
                <a:cs typeface="Times New Roman" panose="02020603050405020304" charset="0"/>
              </a:rPr>
              <a:t>21CSP302L </a:t>
            </a:r>
            <a:r>
              <a:rPr lang="en-IN" sz="2400" b="1" dirty="0">
                <a:latin typeface="Times New Roman" panose="02020603050405020304" charset="0"/>
                <a:cs typeface="Times New Roman" panose="02020603050405020304" charset="0"/>
              </a:rPr>
              <a:t>- PROJECT </a:t>
            </a:r>
            <a:br>
              <a:rPr lang="en-IN" sz="1800" b="1" dirty="0">
                <a:latin typeface="Times New Roman" panose="02020603050405020304" charset="0"/>
                <a:cs typeface="Times New Roman" panose="02020603050405020304" charset="0"/>
              </a:rPr>
            </a:br>
            <a:endParaRPr lang="en-US" sz="1800" dirty="0"/>
          </a:p>
        </p:txBody>
      </p:sp>
      <p:sp>
        <p:nvSpPr>
          <p:cNvPr id="3" name="Subtitle 2"/>
          <p:cNvSpPr>
            <a:spLocks noGrp="1"/>
          </p:cNvSpPr>
          <p:nvPr>
            <p:ph type="subTitle" idx="1"/>
          </p:nvPr>
        </p:nvSpPr>
        <p:spPr>
          <a:xfrm>
            <a:off x="533400" y="1676400"/>
            <a:ext cx="8305800" cy="1981200"/>
          </a:xfrm>
        </p:spPr>
        <p:txBody>
          <a:bodyPr>
            <a:noAutofit/>
          </a:bodyPr>
          <a:lstStyle/>
          <a:p>
            <a:pPr algn="l"/>
            <a:r>
              <a:rPr lang="en-US" sz="1800" dirty="0">
                <a:solidFill>
                  <a:schemeClr val="tx1"/>
                </a:solidFill>
                <a:latin typeface="Times New Roman" panose="02020603050405020304" charset="0"/>
                <a:cs typeface="Times New Roman" panose="02020603050405020304" charset="0"/>
              </a:rPr>
              <a:t>III year /VI Sem	                             				 </a:t>
            </a:r>
            <a:r>
              <a:rPr lang="en-US" sz="2000" dirty="0">
                <a:solidFill>
                  <a:schemeClr val="tx1"/>
                </a:solidFill>
                <a:latin typeface="Times New Roman" panose="02020603050405020304" charset="0"/>
                <a:cs typeface="Times New Roman" panose="02020603050405020304" charset="0"/>
              </a:rPr>
              <a:t>First Review</a:t>
            </a:r>
            <a:endParaRPr lang="en-US" sz="1800" dirty="0">
              <a:solidFill>
                <a:schemeClr val="tx1"/>
              </a:solidFill>
              <a:latin typeface="Times New Roman" panose="02020603050405020304" charset="0"/>
              <a:cs typeface="Times New Roman" panose="02020603050405020304" charset="0"/>
            </a:endParaRPr>
          </a:p>
          <a:p>
            <a:pPr algn="l"/>
            <a:r>
              <a:rPr lang="en-US" sz="2000" dirty="0">
                <a:solidFill>
                  <a:schemeClr val="tx1"/>
                </a:solidFill>
                <a:latin typeface="Times New Roman" panose="02020603050405020304" charset="0"/>
                <a:cs typeface="Times New Roman" panose="02020603050405020304" charset="0"/>
              </a:rPr>
              <a:t>Class/Sec : CSE – IoT / A</a:t>
            </a:r>
            <a:r>
              <a:rPr lang="en-US" sz="2400" dirty="0">
                <a:solidFill>
                  <a:schemeClr val="tx1"/>
                </a:solidFill>
                <a:latin typeface="Times New Roman" panose="02020603050405020304" charset="0"/>
                <a:cs typeface="Times New Roman" panose="02020603050405020304" charset="0"/>
              </a:rPr>
              <a:t>				</a:t>
            </a:r>
            <a:endParaRPr lang="en-US" sz="2400" dirty="0">
              <a:solidFill>
                <a:schemeClr val="tx1"/>
              </a:solidFill>
              <a:latin typeface="Times New Roman" panose="02020603050405020304" charset="0"/>
              <a:cs typeface="Times New Roman" panose="02020603050405020304" charset="0"/>
            </a:endParaRPr>
          </a:p>
          <a:p>
            <a:pPr>
              <a:lnSpc>
                <a:spcPct val="150000"/>
              </a:lnSpc>
            </a:pPr>
            <a:r>
              <a:rPr lang="en-US" sz="2400" dirty="0">
                <a:solidFill>
                  <a:schemeClr val="tx1"/>
                </a:solidFill>
                <a:latin typeface="Times New Roman" panose="02020603050405020304" charset="0"/>
                <a:cs typeface="Times New Roman" panose="02020603050405020304" charset="0"/>
              </a:rPr>
              <a:t>SMART AUTOMATED PLANT WATERING SYSTEM WITH SENSORS</a:t>
            </a:r>
            <a:endParaRPr lang="en-US" sz="2400" dirty="0">
              <a:solidFill>
                <a:schemeClr val="tx1"/>
              </a:solidFill>
            </a:endParaRPr>
          </a:p>
        </p:txBody>
      </p:sp>
      <p:sp>
        <p:nvSpPr>
          <p:cNvPr id="5" name="Subtitle 2"/>
          <p:cNvSpPr txBox="1"/>
          <p:nvPr/>
        </p:nvSpPr>
        <p:spPr>
          <a:xfrm>
            <a:off x="381000" y="3581400"/>
            <a:ext cx="6400800" cy="5334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n-US" sz="2000" dirty="0">
                <a:solidFill>
                  <a:schemeClr val="tx1"/>
                </a:solidFill>
                <a:latin typeface="Times New Roman" panose="02020603050405020304" charset="0"/>
                <a:cs typeface="Times New Roman" panose="02020603050405020304" charset="0"/>
              </a:rPr>
              <a:t>Batch No.: 02</a:t>
            </a:r>
            <a:endParaRPr lang="en-US" sz="2000" dirty="0">
              <a:solidFill>
                <a:schemeClr val="tx1"/>
              </a:solidFill>
              <a:latin typeface="Times New Roman" panose="02020603050405020304" charset="0"/>
              <a:cs typeface="Times New Roman" panose="02020603050405020304" charset="0"/>
            </a:endParaRPr>
          </a:p>
        </p:txBody>
      </p:sp>
      <p:graphicFrame>
        <p:nvGraphicFramePr>
          <p:cNvPr id="6" name="Table 5"/>
          <p:cNvGraphicFramePr>
            <a:graphicFrameLocks noGrp="1"/>
          </p:cNvGraphicFramePr>
          <p:nvPr/>
        </p:nvGraphicFramePr>
        <p:xfrm>
          <a:off x="304800" y="4114800"/>
          <a:ext cx="8305800" cy="2133600"/>
        </p:xfrm>
        <a:graphic>
          <a:graphicData uri="http://schemas.openxmlformats.org/drawingml/2006/table">
            <a:tbl>
              <a:tblPr firstRow="1" bandRow="1">
                <a:tableStyleId>{BDBED569-4797-4DF1-A0F4-6AAB3CD982D8}</a:tableStyleId>
              </a:tblPr>
              <a:tblGrid>
                <a:gridCol w="4152900"/>
                <a:gridCol w="4152900"/>
              </a:tblGrid>
              <a:tr h="383741">
                <a:tc>
                  <a:txBody>
                    <a:bodyPr/>
                    <a:lstStyle/>
                    <a:p>
                      <a:r>
                        <a:rPr lang="en-US" dirty="0">
                          <a:latin typeface="Times New Roman" panose="02020603050405020304" charset="0"/>
                          <a:cs typeface="Times New Roman" panose="02020603050405020304" charset="0"/>
                        </a:rPr>
                        <a:t>Team Members </a:t>
                      </a:r>
                      <a:endParaRPr lang="en-US" dirty="0">
                        <a:latin typeface="Times New Roman" panose="02020603050405020304" charset="0"/>
                        <a:cs typeface="Times New Roman" panose="0202060305040502030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charset="0"/>
                          <a:cs typeface="Times New Roman" panose="02020603050405020304" charset="0"/>
                        </a:rPr>
                        <a:t>Supervisor</a:t>
                      </a:r>
                      <a:endParaRPr lang="en-US" dirty="0">
                        <a:latin typeface="Times New Roman" panose="02020603050405020304" charset="0"/>
                        <a:cs typeface="Times New Roman" panose="02020603050405020304" charset="0"/>
                      </a:endParaRPr>
                    </a:p>
                  </a:txBody>
                  <a:tcPr/>
                </a:tc>
              </a:tr>
              <a:tr h="1749859">
                <a:tc>
                  <a:txBody>
                    <a:bodyPr/>
                    <a:lstStyle/>
                    <a:p>
                      <a:pPr>
                        <a:lnSpc>
                          <a:spcPct val="150000"/>
                        </a:lnSpc>
                      </a:pPr>
                      <a:r>
                        <a:rPr lang="en-US" sz="1700" dirty="0">
                          <a:latin typeface="Times New Roman" panose="02020603050405020304" charset="0"/>
                          <a:cs typeface="Times New Roman" panose="02020603050405020304" charset="0"/>
                        </a:rPr>
                        <a:t>Chandra Sekhar Dutta (RA2211032020010)</a:t>
                      </a:r>
                      <a:endParaRPr lang="en-US" sz="1700" dirty="0">
                        <a:latin typeface="Times New Roman" panose="02020603050405020304" charset="0"/>
                        <a:cs typeface="Times New Roman" panose="02020603050405020304" charset="0"/>
                      </a:endParaRPr>
                    </a:p>
                    <a:p>
                      <a:pPr>
                        <a:lnSpc>
                          <a:spcPct val="150000"/>
                        </a:lnSpc>
                      </a:pPr>
                      <a:r>
                        <a:rPr lang="en-US" sz="1700" dirty="0" err="1">
                          <a:latin typeface="Times New Roman" panose="02020603050405020304" charset="0"/>
                          <a:cs typeface="Times New Roman" panose="02020603050405020304" charset="0"/>
                        </a:rPr>
                        <a:t>Anuj</a:t>
                      </a:r>
                      <a:r>
                        <a:rPr lang="en-US" sz="1700" dirty="0">
                          <a:latin typeface="Times New Roman" panose="02020603050405020304" charset="0"/>
                          <a:cs typeface="Times New Roman" panose="02020603050405020304" charset="0"/>
                        </a:rPr>
                        <a:t> Singh (RA2211032020013)</a:t>
                      </a:r>
                      <a:endParaRPr lang="en-US" sz="1700" dirty="0">
                        <a:latin typeface="Times New Roman" panose="02020603050405020304" charset="0"/>
                        <a:cs typeface="Times New Roman" panose="02020603050405020304" charset="0"/>
                      </a:endParaRPr>
                    </a:p>
                    <a:p>
                      <a:pPr>
                        <a:lnSpc>
                          <a:spcPct val="150000"/>
                        </a:lnSpc>
                      </a:pPr>
                      <a:r>
                        <a:rPr lang="en-US" sz="1700" dirty="0">
                          <a:latin typeface="Times New Roman" panose="02020603050405020304" charset="0"/>
                          <a:cs typeface="Times New Roman" panose="02020603050405020304" charset="0"/>
                        </a:rPr>
                        <a:t>Ram </a:t>
                      </a:r>
                      <a:r>
                        <a:rPr lang="en-US" sz="1700" dirty="0" err="1">
                          <a:latin typeface="Times New Roman" panose="02020603050405020304" charset="0"/>
                          <a:cs typeface="Times New Roman" panose="02020603050405020304" charset="0"/>
                        </a:rPr>
                        <a:t>sanjay</a:t>
                      </a:r>
                      <a:r>
                        <a:rPr lang="en-US" sz="1700" dirty="0">
                          <a:latin typeface="Times New Roman" panose="02020603050405020304" charset="0"/>
                          <a:cs typeface="Times New Roman" panose="02020603050405020304" charset="0"/>
                        </a:rPr>
                        <a:t> (RA2211032020030)</a:t>
                      </a:r>
                      <a:endParaRPr lang="en-US" sz="1700" dirty="0">
                        <a:latin typeface="Times New Roman" panose="02020603050405020304" charset="0"/>
                        <a:cs typeface="Times New Roman" panose="0202060305040502030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a:latin typeface="Times New Roman" panose="02020603050405020304" charset="0"/>
                          <a:cs typeface="Times New Roman" panose="02020603050405020304" charset="0"/>
                        </a:rPr>
                        <a:t>NAME: Dr. E. </a:t>
                      </a:r>
                      <a:r>
                        <a:rPr lang="en-US" dirty="0" err="1">
                          <a:latin typeface="Times New Roman" panose="02020603050405020304" charset="0"/>
                          <a:cs typeface="Times New Roman" panose="02020603050405020304" charset="0"/>
                        </a:rPr>
                        <a:t>Saraswathi</a:t>
                      </a:r>
                      <a:endParaRPr lang="en-US" dirty="0">
                        <a:latin typeface="Times New Roman" panose="02020603050405020304" charset="0"/>
                        <a:cs typeface="Times New Roman" panose="02020603050405020304" charset="0"/>
                      </a:endParaRPr>
                    </a:p>
                  </a:txBody>
                  <a:tcPr/>
                </a:tc>
              </a:tr>
            </a:tbl>
          </a:graphicData>
        </a:graphic>
      </p:graphicFrame>
      <p:sp>
        <p:nvSpPr>
          <p:cNvPr id="7" name="Footer Placeholder 6"/>
          <p:cNvSpPr>
            <a:spLocks noGrp="1"/>
          </p:cNvSpPr>
          <p:nvPr>
            <p:ph type="ftr" sz="quarter" idx="11"/>
          </p:nvPr>
        </p:nvSpPr>
        <p:spPr>
          <a:xfrm>
            <a:off x="533400" y="6356351"/>
            <a:ext cx="8077200" cy="273049"/>
          </a:xfrm>
        </p:spPr>
        <p:txBody>
          <a:bodyPr/>
          <a:lstStyle/>
          <a:p>
            <a:r>
              <a:rPr lang="en-US" dirty="0"/>
              <a:t>Date							Slide Number</a:t>
            </a:r>
            <a:endParaRPr lang="en-US" dirty="0"/>
          </a:p>
          <a:p>
            <a:endParaRPr lang="en-US" dirty="0"/>
          </a:p>
        </p:txBody>
      </p:sp>
      <p:pic>
        <p:nvPicPr>
          <p:cNvPr id="8" name="image2.png"/>
          <p:cNvPicPr/>
          <p:nvPr/>
        </p:nvPicPr>
        <p:blipFill>
          <a:blip r:embed="rId1" cstate="print"/>
          <a:srcRect/>
          <a:stretch>
            <a:fillRect/>
          </a:stretch>
        </p:blipFill>
        <p:spPr>
          <a:xfrm>
            <a:off x="304800" y="304800"/>
            <a:ext cx="890905" cy="5675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LITERATURE SURVEY 1</a:t>
            </a:r>
            <a:endParaRPr lang="en-US" dirty="0">
              <a:latin typeface="Times New Roman" panose="02020603050405020304" charset="0"/>
              <a:cs typeface="Times New Roman" panose="02020603050405020304" charset="0"/>
            </a:endParaRPr>
          </a:p>
        </p:txBody>
      </p:sp>
      <p:graphicFrame>
        <p:nvGraphicFramePr>
          <p:cNvPr id="6" name="Content Placeholder 5"/>
          <p:cNvGraphicFramePr/>
          <p:nvPr>
            <p:ph idx="1"/>
          </p:nvPr>
        </p:nvGraphicFramePr>
        <p:xfrm>
          <a:off x="457200" y="1600200"/>
          <a:ext cx="8229600" cy="7620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81000">
                <a:tc>
                  <a:txBody>
                    <a:bodyPr/>
                    <a:p>
                      <a:pPr>
                        <a:buNone/>
                      </a:pPr>
                      <a:r>
                        <a:rPr lang="en-IN" altLang="en-US" sz="2000">
                          <a:latin typeface="Times New Roman" panose="02020603050405020304" charset="0"/>
                          <a:cs typeface="Times New Roman" panose="02020603050405020304" charset="0"/>
                        </a:rPr>
                        <a:t>S.No</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Title of the paper</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Year</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Journal/Conferance Name</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Inferences</a:t>
                      </a:r>
                      <a:endParaRPr lang="en-IN" altLang="en-US" sz="2000">
                        <a:latin typeface="Times New Roman" panose="02020603050405020304" charset="0"/>
                        <a:cs typeface="Times New Roman" panose="02020603050405020304" charset="0"/>
                      </a:endParaRPr>
                    </a:p>
                  </a:txBody>
                  <a:tcPr/>
                </a:tc>
              </a:tr>
              <a:tr h="381000">
                <a:tc>
                  <a:txBody>
                    <a:bodyPr/>
                    <a:p>
                      <a:pPr>
                        <a:buNone/>
                      </a:pPr>
                      <a:r>
                        <a:rPr lang="en-IN" altLang="en-US" sz="2000">
                          <a:latin typeface="Times New Roman" panose="02020603050405020304" charset="0"/>
                          <a:cs typeface="Times New Roman" panose="02020603050405020304" charset="0"/>
                        </a:rPr>
                        <a:t>1</a:t>
                      </a:r>
                      <a:endParaRPr lang="en-IN"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IoT Based Automatic Plant Watering System Through Soil Moisture Sensing—</a:t>
                      </a:r>
                      <a:endParaRPr lang="en-US" altLang="en-US" sz="2000">
                        <a:latin typeface="Times New Roman" panose="02020603050405020304" charset="0"/>
                        <a:cs typeface="Times New Roman" panose="02020603050405020304" charset="0"/>
                      </a:endParaRPr>
                    </a:p>
                    <a:p>
                      <a:pPr>
                        <a:buNone/>
                      </a:pPr>
                      <a:r>
                        <a:rPr lang="en-US" altLang="en-US" sz="2000">
                          <a:latin typeface="Times New Roman" panose="02020603050405020304" charset="0"/>
                          <a:cs typeface="Times New Roman" panose="02020603050405020304" charset="0"/>
                        </a:rPr>
                        <a:t>A Technique to Support Farmers’ Cultivation in Rural India</a:t>
                      </a:r>
                      <a:endParaRPr lang="en-US"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2020</a:t>
                      </a:r>
                      <a:endParaRPr lang="en-US"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ResearchGate</a:t>
                      </a:r>
                      <a:endParaRPr lang="en-US"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Uses soil moisture sensors to automate irrigation, reducing the need for human intervention in farming.</a:t>
                      </a:r>
                      <a:endParaRPr lang="en-US" altLang="en-US" sz="2000">
                        <a:latin typeface="Times New Roman" panose="02020603050405020304" charset="0"/>
                        <a:cs typeface="Times New Roman" panose="02020603050405020304" charset="0"/>
                      </a:endParaRPr>
                    </a:p>
                    <a:p>
                      <a:pPr>
                        <a:buNone/>
                      </a:pPr>
                      <a:endParaRPr lang="en-US" altLang="en-US" sz="2000">
                        <a:latin typeface="Times New Roman" panose="02020603050405020304" charset="0"/>
                        <a:cs typeface="Times New Roman" panose="02020603050405020304" charset="0"/>
                      </a:endParaRPr>
                    </a:p>
                  </a:txBody>
                  <a:tcPr/>
                </a:tc>
              </a:tr>
            </a:tbl>
          </a:graphicData>
        </a:graphic>
      </p:graphicFrame>
      <p:sp>
        <p:nvSpPr>
          <p:cNvPr id="4" name="Footer Placeholder 3"/>
          <p:cNvSpPr>
            <a:spLocks noGrp="1"/>
          </p:cNvSpPr>
          <p:nvPr>
            <p:ph type="ftr" sz="quarter" idx="11"/>
          </p:nvPr>
        </p:nvSpPr>
        <p:spPr>
          <a:xfrm>
            <a:off x="1905000" y="6356350"/>
            <a:ext cx="5334000" cy="365125"/>
          </a:xfrm>
        </p:spPr>
        <p:txBody>
          <a:bodyPr/>
          <a:lstStyle/>
          <a:p>
            <a:r>
              <a:rPr lang="en-US" dirty="0"/>
              <a:t>DEPARTMENT OF COMPUTER SCIENCE AND ENGINEERING - INTERNET OF THINGS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LITERATURE SURVEY 2</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a:xfrm>
            <a:off x="1600200" y="6356350"/>
            <a:ext cx="5867400" cy="365125"/>
          </a:xfrm>
        </p:spPr>
        <p:txBody>
          <a:bodyPr/>
          <a:lstStyle/>
          <a:p>
            <a:r>
              <a:rPr lang="en-US" dirty="0"/>
              <a:t>DEPARTMENT OF COMPUTER SCIENCE AND ENGINEERING - INTERNET OF THINGS</a:t>
            </a:r>
            <a:endParaRPr lang="en-US" dirty="0"/>
          </a:p>
        </p:txBody>
      </p:sp>
      <p:graphicFrame>
        <p:nvGraphicFramePr>
          <p:cNvPr id="6" name="Table 5"/>
          <p:cNvGraphicFramePr/>
          <p:nvPr/>
        </p:nvGraphicFramePr>
        <p:xfrm>
          <a:off x="457200" y="1600200"/>
          <a:ext cx="8229600" cy="402336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81000">
                <a:tc>
                  <a:txBody>
                    <a:bodyPr/>
                    <a:p>
                      <a:pPr>
                        <a:buNone/>
                      </a:pPr>
                      <a:r>
                        <a:rPr lang="en-IN" altLang="en-US" sz="2000">
                          <a:latin typeface="Times New Roman" panose="02020603050405020304" charset="0"/>
                          <a:cs typeface="Times New Roman" panose="02020603050405020304" charset="0"/>
                        </a:rPr>
                        <a:t>S.No</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Title of the paper</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Year</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Journal/Conferance Name</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Inferences</a:t>
                      </a:r>
                      <a:endParaRPr lang="en-IN" altLang="en-US" sz="2000">
                        <a:latin typeface="Times New Roman" panose="02020603050405020304" charset="0"/>
                        <a:cs typeface="Times New Roman" panose="02020603050405020304" charset="0"/>
                      </a:endParaRPr>
                    </a:p>
                  </a:txBody>
                  <a:tcPr/>
                </a:tc>
              </a:tr>
              <a:tr h="381000">
                <a:tc>
                  <a:txBody>
                    <a:bodyPr/>
                    <a:p>
                      <a:pPr>
                        <a:buNone/>
                      </a:pPr>
                      <a:r>
                        <a:rPr lang="en-IN" altLang="en-US" sz="2000">
                          <a:latin typeface="Times New Roman" panose="02020603050405020304" charset="0"/>
                          <a:cs typeface="Times New Roman" panose="02020603050405020304" charset="0"/>
                        </a:rPr>
                        <a:t>2</a:t>
                      </a:r>
                      <a:endParaRPr lang="en-IN"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IoT-Based Smart Watering System Towards</a:t>
                      </a:r>
                      <a:endParaRPr lang="en-US" altLang="en-US" sz="2000">
                        <a:latin typeface="Times New Roman" panose="02020603050405020304" charset="0"/>
                        <a:cs typeface="Times New Roman" panose="02020603050405020304" charset="0"/>
                      </a:endParaRPr>
                    </a:p>
                    <a:p>
                      <a:pPr>
                        <a:buNone/>
                      </a:pPr>
                      <a:r>
                        <a:rPr lang="en-US" altLang="en-US" sz="2000">
                          <a:latin typeface="Times New Roman" panose="02020603050405020304" charset="0"/>
                          <a:cs typeface="Times New Roman" panose="02020603050405020304" charset="0"/>
                        </a:rPr>
                        <a:t>Improving the Efficiency of Agricultural Irrigation</a:t>
                      </a:r>
                      <a:endParaRPr lang="en-US"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2020</a:t>
                      </a:r>
                      <a:endParaRPr lang="en-US"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IEEE Xplore</a:t>
                      </a:r>
                      <a:endParaRPr lang="en-US"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Optimizes irrigation by using pH and moisture sensors to ensure water is applied only when necessary.</a:t>
                      </a:r>
                      <a:endParaRPr lang="en-US" altLang="en-US" sz="200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LITERATURE SURVEY 3</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a:xfrm>
            <a:off x="1752600" y="6356350"/>
            <a:ext cx="5334000" cy="365125"/>
          </a:xfrm>
        </p:spPr>
        <p:txBody>
          <a:bodyPr/>
          <a:lstStyle/>
          <a:p>
            <a:r>
              <a:rPr lang="en-US" dirty="0"/>
              <a:t>DEPARTMENT OF COMPUTER SCIENCE AND ENGINEERING - INTERNET OF THINGS</a:t>
            </a:r>
            <a:endParaRPr lang="en-US" dirty="0"/>
          </a:p>
        </p:txBody>
      </p:sp>
      <p:graphicFrame>
        <p:nvGraphicFramePr>
          <p:cNvPr id="6" name="Table 5"/>
          <p:cNvGraphicFramePr/>
          <p:nvPr/>
        </p:nvGraphicFramePr>
        <p:xfrm>
          <a:off x="457200" y="1600200"/>
          <a:ext cx="8229600" cy="32004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81000">
                <a:tc>
                  <a:txBody>
                    <a:bodyPr/>
                    <a:p>
                      <a:pPr>
                        <a:buNone/>
                      </a:pPr>
                      <a:r>
                        <a:rPr lang="en-IN" altLang="en-US" sz="2000">
                          <a:latin typeface="Times New Roman" panose="02020603050405020304" charset="0"/>
                          <a:cs typeface="Times New Roman" panose="02020603050405020304" charset="0"/>
                        </a:rPr>
                        <a:t>S.No</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Title of the paper</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Year</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Journal/Conferance Name</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Inferences</a:t>
                      </a:r>
                      <a:endParaRPr lang="en-IN" altLang="en-US" sz="2000">
                        <a:latin typeface="Times New Roman" panose="02020603050405020304" charset="0"/>
                        <a:cs typeface="Times New Roman" panose="02020603050405020304" charset="0"/>
                      </a:endParaRPr>
                    </a:p>
                  </a:txBody>
                  <a:tcPr/>
                </a:tc>
              </a:tr>
              <a:tr h="381000">
                <a:tc>
                  <a:txBody>
                    <a:bodyPr/>
                    <a:p>
                      <a:pPr>
                        <a:buNone/>
                      </a:pPr>
                      <a:r>
                        <a:rPr lang="en-IN" altLang="en-US" sz="2000">
                          <a:latin typeface="Times New Roman" panose="02020603050405020304" charset="0"/>
                          <a:cs typeface="Times New Roman" panose="02020603050405020304" charset="0"/>
                        </a:rPr>
                        <a:t>3</a:t>
                      </a:r>
                      <a:endParaRPr lang="en-IN"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Automatic Watering System for Plants with IoT Monitoring and Notification</a:t>
                      </a:r>
                      <a:endParaRPr lang="en-US"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2018</a:t>
                      </a:r>
                      <a:endParaRPr lang="en-US"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Cogito Smart Journal | VOL. 4</a:t>
                      </a:r>
                      <a:endParaRPr lang="en-US"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Integrates IoT to allow remote monitoring and notifications, improving user control over plant watering.</a:t>
                      </a:r>
                      <a:endParaRPr lang="en-US" altLang="en-US" sz="200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LITERATURE SURVEY 4</a:t>
            </a:r>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a:xfrm>
            <a:off x="1447800" y="6324600"/>
            <a:ext cx="5638800" cy="396875"/>
          </a:xfrm>
        </p:spPr>
        <p:txBody>
          <a:bodyPr/>
          <a:lstStyle/>
          <a:p>
            <a:r>
              <a:rPr lang="en-US" dirty="0"/>
              <a:t>DEPARTMENT OF COMPUTER SCIENCE AND ENGINEERING - INTERNET OF THINGS</a:t>
            </a:r>
            <a:endParaRPr lang="en-US" dirty="0"/>
          </a:p>
        </p:txBody>
      </p:sp>
      <p:graphicFrame>
        <p:nvGraphicFramePr>
          <p:cNvPr id="6" name="Table 5"/>
          <p:cNvGraphicFramePr/>
          <p:nvPr/>
        </p:nvGraphicFramePr>
        <p:xfrm>
          <a:off x="457200" y="1600200"/>
          <a:ext cx="8229600" cy="292608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81000">
                <a:tc>
                  <a:txBody>
                    <a:bodyPr/>
                    <a:p>
                      <a:pPr>
                        <a:buNone/>
                      </a:pPr>
                      <a:r>
                        <a:rPr lang="en-IN" altLang="en-US" sz="2000">
                          <a:latin typeface="Times New Roman" panose="02020603050405020304" charset="0"/>
                          <a:cs typeface="Times New Roman" panose="02020603050405020304" charset="0"/>
                        </a:rPr>
                        <a:t>S.No</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Title of the paper</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Year</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Journal/Conferance Name</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Inferences</a:t>
                      </a:r>
                      <a:endParaRPr lang="en-IN" altLang="en-US" sz="2000">
                        <a:latin typeface="Times New Roman" panose="02020603050405020304" charset="0"/>
                        <a:cs typeface="Times New Roman" panose="02020603050405020304" charset="0"/>
                      </a:endParaRPr>
                    </a:p>
                  </a:txBody>
                  <a:tcPr/>
                </a:tc>
              </a:tr>
              <a:tr h="381000">
                <a:tc>
                  <a:txBody>
                    <a:bodyPr/>
                    <a:p>
                      <a:pPr>
                        <a:buNone/>
                      </a:pPr>
                      <a:r>
                        <a:rPr lang="en-IN" altLang="en-US" sz="2000">
                          <a:latin typeface="Times New Roman" panose="02020603050405020304" charset="0"/>
                          <a:cs typeface="Times New Roman" panose="02020603050405020304" charset="0"/>
                        </a:rPr>
                        <a:t>4</a:t>
                      </a:r>
                      <a:endParaRPr lang="en-IN"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IoT Based Smart Plant Irrigation System with</a:t>
                      </a:r>
                      <a:endParaRPr lang="en-US" altLang="en-US" sz="2000">
                        <a:latin typeface="Times New Roman" panose="02020603050405020304" charset="0"/>
                        <a:cs typeface="Times New Roman" panose="02020603050405020304" charset="0"/>
                      </a:endParaRPr>
                    </a:p>
                    <a:p>
                      <a:pPr>
                        <a:buNone/>
                      </a:pPr>
                      <a:r>
                        <a:rPr lang="en-US" altLang="en-US" sz="2000">
                          <a:latin typeface="Times New Roman" panose="02020603050405020304" charset="0"/>
                          <a:cs typeface="Times New Roman" panose="02020603050405020304" charset="0"/>
                        </a:rPr>
                        <a:t>Enhanced learning</a:t>
                      </a:r>
                      <a:endParaRPr lang="en-US"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2021</a:t>
                      </a:r>
                      <a:endParaRPr lang="en-US"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IEEE Xplore</a:t>
                      </a:r>
                      <a:endParaRPr lang="en-US"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Uses adaptive learning to optimize irrigation schedules based on environmental data and user inputs.</a:t>
                      </a:r>
                      <a:endParaRPr lang="en-US" altLang="en-US" sz="200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charset="0"/>
                <a:cs typeface="Times New Roman" panose="02020603050405020304" charset="0"/>
              </a:rPr>
              <a:t>LITERATURE SURVEY 5</a:t>
            </a:r>
            <a:endParaRPr lang="en-US" dirty="0"/>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a:xfrm>
            <a:off x="1905000" y="6356350"/>
            <a:ext cx="5638800" cy="365125"/>
          </a:xfrm>
        </p:spPr>
        <p:txBody>
          <a:bodyPr/>
          <a:lstStyle/>
          <a:p>
            <a:r>
              <a:rPr lang="en-US" dirty="0"/>
              <a:t>DEPARTMENT OF COMPUTER SCIENCE AND ENGINEERING - INTERNET OF THINGS</a:t>
            </a:r>
            <a:endParaRPr lang="en-US" dirty="0"/>
          </a:p>
        </p:txBody>
      </p:sp>
      <p:graphicFrame>
        <p:nvGraphicFramePr>
          <p:cNvPr id="6" name="Table 5"/>
          <p:cNvGraphicFramePr/>
          <p:nvPr/>
        </p:nvGraphicFramePr>
        <p:xfrm>
          <a:off x="457200" y="1600200"/>
          <a:ext cx="8229600" cy="3200400"/>
        </p:xfrm>
        <a:graphic>
          <a:graphicData uri="http://schemas.openxmlformats.org/drawingml/2006/table">
            <a:tbl>
              <a:tblPr firstRow="1" bandRow="1">
                <a:tableStyleId>{5C22544A-7EE6-4342-B048-85BDC9FD1C3A}</a:tableStyleId>
              </a:tblPr>
              <a:tblGrid>
                <a:gridCol w="1645920"/>
                <a:gridCol w="1645920"/>
                <a:gridCol w="1645920"/>
                <a:gridCol w="1645920"/>
                <a:gridCol w="1645920"/>
              </a:tblGrid>
              <a:tr h="381000">
                <a:tc>
                  <a:txBody>
                    <a:bodyPr/>
                    <a:p>
                      <a:pPr>
                        <a:buNone/>
                      </a:pPr>
                      <a:r>
                        <a:rPr lang="en-IN" altLang="en-US" sz="2000">
                          <a:latin typeface="Times New Roman" panose="02020603050405020304" charset="0"/>
                          <a:cs typeface="Times New Roman" panose="02020603050405020304" charset="0"/>
                        </a:rPr>
                        <a:t>S.No</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Title of the paper</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Year</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Journal/Conferance Name</a:t>
                      </a:r>
                      <a:endParaRPr lang="en-IN" altLang="en-US" sz="2000">
                        <a:latin typeface="Times New Roman" panose="02020603050405020304" charset="0"/>
                        <a:cs typeface="Times New Roman" panose="02020603050405020304" charset="0"/>
                      </a:endParaRPr>
                    </a:p>
                  </a:txBody>
                  <a:tcPr/>
                </a:tc>
                <a:tc>
                  <a:txBody>
                    <a:bodyPr/>
                    <a:p>
                      <a:pPr>
                        <a:buNone/>
                      </a:pPr>
                      <a:r>
                        <a:rPr lang="en-IN" altLang="en-US" sz="2000">
                          <a:latin typeface="Times New Roman" panose="02020603050405020304" charset="0"/>
                          <a:cs typeface="Times New Roman" panose="02020603050405020304" charset="0"/>
                        </a:rPr>
                        <a:t>Inferences</a:t>
                      </a:r>
                      <a:endParaRPr lang="en-IN" altLang="en-US" sz="2000">
                        <a:latin typeface="Times New Roman" panose="02020603050405020304" charset="0"/>
                        <a:cs typeface="Times New Roman" panose="02020603050405020304" charset="0"/>
                      </a:endParaRPr>
                    </a:p>
                  </a:txBody>
                  <a:tcPr/>
                </a:tc>
              </a:tr>
              <a:tr h="381000">
                <a:tc>
                  <a:txBody>
                    <a:bodyPr/>
                    <a:p>
                      <a:pPr>
                        <a:buNone/>
                      </a:pPr>
                      <a:r>
                        <a:rPr lang="en-IN" altLang="en-US" sz="2000">
                          <a:latin typeface="Times New Roman" panose="02020603050405020304" charset="0"/>
                          <a:cs typeface="Times New Roman" panose="02020603050405020304" charset="0"/>
                        </a:rPr>
                        <a:t>5</a:t>
                      </a:r>
                      <a:endParaRPr lang="en-IN"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IOT-BASED PLANT WATERING SYSTEM</a:t>
                      </a:r>
                      <a:endParaRPr lang="en-US"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2024</a:t>
                      </a:r>
                      <a:endParaRPr lang="en-US"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International Research Journal of Modernization in Engineering Technology and Science</a:t>
                      </a:r>
                      <a:endParaRPr lang="en-US" altLang="en-US" sz="2000">
                        <a:latin typeface="Times New Roman" panose="02020603050405020304" charset="0"/>
                        <a:cs typeface="Times New Roman" panose="02020603050405020304" charset="0"/>
                      </a:endParaRPr>
                    </a:p>
                  </a:txBody>
                  <a:tcPr/>
                </a:tc>
                <a:tc>
                  <a:txBody>
                    <a:bodyPr/>
                    <a:p>
                      <a:pPr>
                        <a:buNone/>
                      </a:pPr>
                      <a:r>
                        <a:rPr lang="en-US" altLang="en-US" sz="2000">
                          <a:latin typeface="Times New Roman" panose="02020603050405020304" charset="0"/>
                          <a:cs typeface="Times New Roman" panose="02020603050405020304" charset="0"/>
                        </a:rPr>
                        <a:t>Employs sensors to monitor temperature, humidity, and moisture levels, automating and optimizing irrigation.</a:t>
                      </a:r>
                      <a:endParaRPr lang="en-US" altLang="en-US" sz="2000">
                        <a:latin typeface="Times New Roman" panose="02020603050405020304" charset="0"/>
                        <a:cs typeface="Times New Roman" panose="02020603050405020304" charset="0"/>
                      </a:endParaRPr>
                    </a:p>
                  </a:txBody>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latin typeface="Times New Roman" panose="02020603050405020304" charset="0"/>
                <a:cs typeface="Times New Roman" panose="02020603050405020304" charset="0"/>
              </a:rPr>
              <a:t>REFERENCES </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066800"/>
            <a:ext cx="8229600" cy="5059363"/>
          </a:xfrm>
        </p:spPr>
        <p:txBody>
          <a:bodyPr>
            <a:noAutofit/>
          </a:bodyPr>
          <a:lstStyle/>
          <a:p>
            <a:r>
              <a:rPr lang="en-US" altLang="en-US" sz="2000" dirty="0">
                <a:latin typeface="Times New Roman" panose="02020603050405020304" charset="0"/>
                <a:cs typeface="Times New Roman" panose="02020603050405020304" charset="0"/>
              </a:rPr>
              <a:t>Ahmed, S. M., Kovela, B., &amp; Gunjan, V. K. (2020). IoT-Based Automatic Plant Watering System Through Soil Moisture Sensing—A Technique to Support Farmers’ Cultivation in Rural India. In V. Gunjan, S. Senatore, A. Kumar, X.-Z. Gao, &amp; S. Merugu (Eds.), Advances in Cybernetics, Cognition, and Machine Learning for Communication Technologies (Lecture Notes in Electrical Engineering, Vol. 643, pp. 307–317). Springer, Singapore. https://doi.org/10.1007/978-981-15-3125-5_28</a:t>
            </a:r>
            <a:endParaRPr lang="en-US" altLang="en-US" sz="2000" dirty="0">
              <a:latin typeface="Times New Roman" panose="02020603050405020304" charset="0"/>
              <a:cs typeface="Times New Roman" panose="02020603050405020304" charset="0"/>
            </a:endParaRPr>
          </a:p>
          <a:p>
            <a:r>
              <a:rPr lang="en-US" altLang="en-US" sz="2000" dirty="0">
                <a:latin typeface="Times New Roman" panose="02020603050405020304" charset="0"/>
                <a:cs typeface="Times New Roman" panose="02020603050405020304" charset="0"/>
              </a:rPr>
              <a:t>Hossain, M. A., Rahman, M. S., &amp; Islam, M. S. (2021). IoT-Based Smart Watering System Towards Improving the Efficiency of Agricultural Irrigation. 2021 International Conference on Automation, Control and Mechatronics for Industry 4.0 (ACMI), IEEE, pp. 1–5. https://doi.org/10.1109/ACMI53878.2021.9528172</a:t>
            </a:r>
            <a:endParaRPr lang="en-US" altLang="en-US" sz="2000" dirty="0">
              <a:latin typeface="Times New Roman" panose="02020603050405020304" charset="0"/>
              <a:cs typeface="Times New Roman" panose="02020603050405020304" charset="0"/>
            </a:endParaRPr>
          </a:p>
          <a:p>
            <a:r>
              <a:rPr lang="en-US" altLang="en-US" sz="2000" dirty="0">
                <a:latin typeface="Times New Roman" panose="02020603050405020304" charset="0"/>
                <a:cs typeface="Times New Roman" panose="02020603050405020304" charset="0"/>
              </a:rPr>
              <a:t>Nugroho, A. S., Wibowo, A. S., &amp; Rahmat, R. F. (2019). Automatic Watering System for Plants with IoT Monitoring and Notification. Journal of Physics: Conference Series, 1196, 012014. https://doi.org/10.1088/1742-6596/1196/1/012014</a:t>
            </a:r>
            <a:endParaRPr lang="en-US" altLang="en-US" sz="20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685800" y="6356351"/>
            <a:ext cx="7620000" cy="273049"/>
          </a:xfrm>
        </p:spPr>
        <p:txBody>
          <a:bodyPr/>
          <a:lstStyle/>
          <a:p>
            <a:r>
              <a:rPr lang="en-US" dirty="0"/>
              <a:t>DEPARTMENT OF COMPUTER SCIENCE AND ENGINEERING - INTERNET OF THINGS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685800"/>
            <a:ext cx="8229600" cy="4525963"/>
          </a:xfrm>
        </p:spPr>
        <p:txBody>
          <a:bodyPr>
            <a:normAutofit lnSpcReduction="20000"/>
          </a:bodyPr>
          <a:p>
            <a:r>
              <a:rPr lang="en-US" altLang="en-US" sz="2000">
                <a:latin typeface="Times New Roman" panose="02020603050405020304" charset="0"/>
                <a:cs typeface="Times New Roman" panose="02020603050405020304" charset="0"/>
              </a:rPr>
              <a:t> Nandurkar, S. R., Thool, V. R., &amp; Thool, R. C. (2021). IoT-Based Smart Plant Irrigation System with Enhanced Learning. 2021 International Conference on Artificial Intelligence and Smart Systems (ICAIS), IEEE, pp. 1–5. https://doi.org/10.1109/ICAIS50930.2021.9398892</a:t>
            </a:r>
            <a:endParaRPr lang="en-US" altLang="en-US" sz="2000">
              <a:latin typeface="Times New Roman" panose="02020603050405020304" charset="0"/>
              <a:cs typeface="Times New Roman" panose="02020603050405020304" charset="0"/>
            </a:endParaRPr>
          </a:p>
          <a:p>
            <a:r>
              <a:rPr lang="en-US" altLang="en-US" sz="2000">
                <a:latin typeface="Times New Roman" panose="02020603050405020304" charset="0"/>
                <a:cs typeface="Times New Roman" panose="02020603050405020304" charset="0"/>
              </a:rPr>
              <a:t>Patil, S. S., Patil, P. R., &amp; Patil, R. S. (2024). IoT-Based Plant Watering System. International Research Journal of Modernization in Engineering Technology and Science, 6(11), 144–148. https://www.irjmets.com/uploadedfiles/paper/issue_11_november_2024/64463/final/fin_irjmets1732559499.pdf</a:t>
            </a:r>
            <a:endParaRPr lang="en-US" altLang="en-US" sz="2000">
              <a:latin typeface="Times New Roman" panose="02020603050405020304" charset="0"/>
              <a:cs typeface="Times New Roman" panose="02020603050405020304" charset="0"/>
            </a:endParaRPr>
          </a:p>
          <a:p>
            <a:r>
              <a:rPr lang="en-US" altLang="en-US" sz="2000">
                <a:latin typeface="Times New Roman" panose="02020603050405020304" charset="0"/>
                <a:cs typeface="Times New Roman" panose="02020603050405020304" charset="0"/>
                <a:sym typeface="+mn-ea"/>
              </a:rPr>
              <a:t>Punitharaja, K., &amp; Suresh, S. (2019). Application of IoT in Plant Watering System. Journal of Emerging Technologies and Innovative Research, 6(5), 45-50.</a:t>
            </a:r>
            <a:endParaRPr lang="en-US" altLang="en-US" sz="2000">
              <a:latin typeface="Times New Roman" panose="02020603050405020304" charset="0"/>
              <a:cs typeface="Times New Roman" panose="02020603050405020304" charset="0"/>
            </a:endParaRPr>
          </a:p>
          <a:p>
            <a:r>
              <a:rPr lang="en-US" altLang="en-US" sz="2000">
                <a:latin typeface="Times New Roman" panose="02020603050405020304" charset="0"/>
                <a:cs typeface="Times New Roman" panose="02020603050405020304" charset="0"/>
                <a:sym typeface="+mn-ea"/>
              </a:rPr>
              <a:t>Binayao, R. P., Mantua, P. V. L., Namocatcat, H. R. M. P., Seroy, J. K. K. B., Sudaria, P. R. A. B., Gumonan, K. M. V. C., &amp; Orozco, S. M. M. (2024). Smart Water Irrigation for Rice Farming through the Internet of Things. arXiv preprint arXiv:2402.07917.</a:t>
            </a:r>
            <a:endParaRPr lang="en-US" altLang="en-US" sz="2000">
              <a:latin typeface="Times New Roman" panose="02020603050405020304" charset="0"/>
              <a:cs typeface="Times New Roman" panose="02020603050405020304" charset="0"/>
            </a:endParaRPr>
          </a:p>
          <a:p>
            <a:endParaRPr lang="en-US" altLang="en-US" sz="20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US"/>
              <a:t>DEPARTMENT OF COMPUTER SCIENCE AND ENGINEERING - INTERNET OF THINGS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57200" y="762000"/>
            <a:ext cx="8229600" cy="4525963"/>
          </a:xfrm>
        </p:spPr>
        <p:txBody>
          <a:bodyPr>
            <a:normAutofit lnSpcReduction="20000"/>
          </a:bodyPr>
          <a:p>
            <a:r>
              <a:rPr lang="en-US" altLang="en-US" sz="2000">
                <a:latin typeface="Times New Roman" panose="02020603050405020304" charset="0"/>
                <a:cs typeface="Times New Roman" panose="02020603050405020304" charset="0"/>
              </a:rPr>
              <a:t>Risheh, A., Jalili, A., &amp; Nazerfard, E. (2020). Smart Irrigation IoT Solution Using Transfer Learning for Neural Networks. arXiv preprint arXiv:2009.12747.</a:t>
            </a:r>
            <a:endParaRPr lang="en-US" altLang="en-US" sz="2000">
              <a:latin typeface="Times New Roman" panose="02020603050405020304" charset="0"/>
              <a:cs typeface="Times New Roman" panose="02020603050405020304" charset="0"/>
            </a:endParaRPr>
          </a:p>
          <a:p>
            <a:r>
              <a:rPr lang="en-US" altLang="en-US" sz="2000">
                <a:latin typeface="Times New Roman" panose="02020603050405020304" charset="0"/>
                <a:cs typeface="Times New Roman" panose="02020603050405020304" charset="0"/>
              </a:rPr>
              <a:t> Karar, M. E., Alotaibi, F., AL Rasheed, A., &amp; Reyad, O. (2021). A Pilot Study of Smart Agricultural Irrigation Using Unmanned Aerial Vehicles and IoT-Based Cloud System. arXiv preprint arXiv:2101.01851.</a:t>
            </a:r>
            <a:endParaRPr lang="en-US" altLang="en-US" sz="2000">
              <a:latin typeface="Times New Roman" panose="02020603050405020304" charset="0"/>
              <a:cs typeface="Times New Roman" panose="02020603050405020304" charset="0"/>
            </a:endParaRPr>
          </a:p>
          <a:p>
            <a:r>
              <a:rPr lang="en-US" altLang="en-US" sz="2000">
                <a:latin typeface="Times New Roman" panose="02020603050405020304" charset="0"/>
                <a:cs typeface="Times New Roman" panose="02020603050405020304" charset="0"/>
              </a:rPr>
              <a:t> Aydin, Ö., Kandemir, C. A., Kira</a:t>
            </a:r>
            <a:r>
              <a:rPr lang="" altLang="en-US" sz="2000">
                <a:latin typeface="Times New Roman" panose="02020603050405020304" charset="0"/>
                <a:cs typeface="Times New Roman" panose="02020603050405020304" charset="0"/>
              </a:rPr>
              <a:t>ç</a:t>
            </a:r>
            <a:r>
              <a:rPr lang="en-US" altLang="en-US" sz="2000">
                <a:latin typeface="Times New Roman" panose="02020603050405020304" charset="0"/>
                <a:cs typeface="Times New Roman" panose="02020603050405020304" charset="0"/>
              </a:rPr>
              <a:t>, U., &amp; Dalkili</a:t>
            </a:r>
            <a:r>
              <a:rPr lang="" altLang="en-US" sz="2000">
                <a:latin typeface="Times New Roman" panose="02020603050405020304" charset="0"/>
                <a:cs typeface="Times New Roman" panose="02020603050405020304" charset="0"/>
              </a:rPr>
              <a:t>ç</a:t>
            </a:r>
            <a:r>
              <a:rPr lang="en-US" altLang="en-US" sz="2000">
                <a:latin typeface="Times New Roman" panose="02020603050405020304" charset="0"/>
                <a:cs typeface="Times New Roman" panose="02020603050405020304" charset="0"/>
              </a:rPr>
              <a:t>, F. (2021). An Artificial Intelligence and Internet of Things Based Automated Irrigation System. arXiv preprint arXiv:2104.04076.</a:t>
            </a:r>
            <a:endParaRPr lang="en-US" altLang="en-US" sz="200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p:txBody>
          <a:bodyPr/>
          <a:p>
            <a:r>
              <a:rPr lang="en-US"/>
              <a:t>DEPARTMENT OF COMPUTER SCIENCE AND ENGINEERING - INTERNET OF THINGS</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charset="0"/>
                <a:cs typeface="Times New Roman" panose="02020603050405020304" charset="0"/>
              </a:rPr>
              <a:t>AGENDA</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lstStyle/>
          <a:p>
            <a:pPr rtl="0" fontAlgn="base">
              <a:spcBef>
                <a:spcPts val="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charset="0"/>
                <a:cs typeface="Times New Roman" panose="02020603050405020304" charset="0"/>
              </a:rPr>
              <a:t>Abstract</a:t>
            </a:r>
            <a:endParaRPr lang="en-US" sz="1800" b="0" i="0" u="none" strike="noStrike" dirty="0">
              <a:solidFill>
                <a:srgbClr val="000000"/>
              </a:solidFill>
              <a:effectLst/>
              <a:latin typeface="Times New Roman" panose="02020603050405020304" charset="0"/>
              <a:cs typeface="Times New Roman" panose="0202060305040502030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charset="0"/>
                <a:cs typeface="Times New Roman" panose="02020603050405020304" charset="0"/>
              </a:rPr>
              <a:t>Introduction</a:t>
            </a:r>
            <a:endParaRPr lang="en-US" sz="1800" b="0" i="0" u="none" strike="noStrike" dirty="0">
              <a:solidFill>
                <a:srgbClr val="000000"/>
              </a:solidFill>
              <a:effectLst/>
              <a:latin typeface="Times New Roman" panose="02020603050405020304" charset="0"/>
              <a:cs typeface="Times New Roman" panose="0202060305040502030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charset="0"/>
                <a:cs typeface="Times New Roman" panose="02020603050405020304" charset="0"/>
              </a:rPr>
              <a:t>Objectives</a:t>
            </a:r>
            <a:endParaRPr lang="en-US" sz="1800" b="0" i="0" u="none" strike="noStrike" dirty="0">
              <a:solidFill>
                <a:srgbClr val="000000"/>
              </a:solidFill>
              <a:effectLst/>
              <a:latin typeface="Times New Roman" panose="02020603050405020304" charset="0"/>
              <a:cs typeface="Times New Roman" panose="02020603050405020304" charset="0"/>
            </a:endParaRPr>
          </a:p>
          <a:p>
            <a:pPr rtl="0" fontAlgn="base">
              <a:spcBef>
                <a:spcPts val="1000"/>
              </a:spcBef>
              <a:spcAft>
                <a:spcPts val="0"/>
              </a:spcAft>
              <a:buFont typeface="Arial" panose="020B0604020202020204" pitchFamily="34" charset="0"/>
              <a:buChar char="•"/>
            </a:pPr>
            <a:r>
              <a:rPr lang="en-US" sz="1800" dirty="0">
                <a:solidFill>
                  <a:srgbClr val="000000"/>
                </a:solidFill>
                <a:latin typeface="Times New Roman" panose="02020603050405020304" charset="0"/>
                <a:cs typeface="Times New Roman" panose="02020603050405020304" charset="0"/>
              </a:rPr>
              <a:t>Scope</a:t>
            </a:r>
            <a:endParaRPr lang="en-US" sz="1800" dirty="0">
              <a:solidFill>
                <a:srgbClr val="000000"/>
              </a:solidFill>
              <a:latin typeface="Times New Roman" panose="02020603050405020304" charset="0"/>
              <a:cs typeface="Times New Roman" panose="0202060305040502030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charset="0"/>
                <a:cs typeface="Times New Roman" panose="02020603050405020304" charset="0"/>
              </a:rPr>
              <a:t>Architectural Diagram</a:t>
            </a:r>
            <a:endParaRPr lang="en-US" sz="1800" b="0" i="0" u="none" strike="noStrike" dirty="0">
              <a:solidFill>
                <a:srgbClr val="000000"/>
              </a:solidFill>
              <a:effectLst/>
              <a:latin typeface="Times New Roman" panose="02020603050405020304" charset="0"/>
              <a:cs typeface="Times New Roman" panose="02020603050405020304" charset="0"/>
            </a:endParaRPr>
          </a:p>
          <a:p>
            <a:pPr rtl="0" fontAlgn="base">
              <a:spcBef>
                <a:spcPts val="1000"/>
              </a:spcBef>
              <a:spcAft>
                <a:spcPts val="0"/>
              </a:spcAft>
              <a:buFont typeface="Arial" panose="020B0604020202020204" pitchFamily="34" charset="0"/>
              <a:buChar char="•"/>
            </a:pPr>
            <a:r>
              <a:rPr lang="en-US" sz="1800" dirty="0">
                <a:solidFill>
                  <a:srgbClr val="000000"/>
                </a:solidFill>
                <a:latin typeface="Times New Roman" panose="02020603050405020304" charset="0"/>
                <a:cs typeface="Times New Roman" panose="02020603050405020304" charset="0"/>
              </a:rPr>
              <a:t>Flow Diagram</a:t>
            </a:r>
            <a:endParaRPr lang="en-US" sz="1800" dirty="0">
              <a:solidFill>
                <a:srgbClr val="000000"/>
              </a:solidFill>
              <a:latin typeface="Times New Roman" panose="02020603050405020304" charset="0"/>
              <a:cs typeface="Times New Roman" panose="0202060305040502030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charset="0"/>
                <a:cs typeface="Times New Roman" panose="02020603050405020304" charset="0"/>
              </a:rPr>
              <a:t>List of Modules</a:t>
            </a:r>
            <a:endParaRPr lang="en-US" sz="1800" b="0" i="0" u="none" strike="noStrike" dirty="0">
              <a:solidFill>
                <a:srgbClr val="000000"/>
              </a:solidFill>
              <a:effectLst/>
              <a:latin typeface="Times New Roman" panose="02020603050405020304" charset="0"/>
              <a:cs typeface="Times New Roman" panose="02020603050405020304" charset="0"/>
            </a:endParaRPr>
          </a:p>
          <a:p>
            <a:pPr fontAlgn="base">
              <a:spcBef>
                <a:spcPts val="1000"/>
              </a:spcBef>
            </a:pPr>
            <a:r>
              <a:rPr lang="en-US" sz="1800" dirty="0">
                <a:solidFill>
                  <a:srgbClr val="000000"/>
                </a:solidFill>
                <a:latin typeface="Times New Roman" panose="02020603050405020304" charset="0"/>
                <a:cs typeface="Times New Roman" panose="02020603050405020304" charset="0"/>
              </a:rPr>
              <a:t>Literature Review</a:t>
            </a:r>
            <a:endParaRPr lang="en-US" sz="1800" b="0" i="0" u="none" strike="noStrike" dirty="0">
              <a:solidFill>
                <a:srgbClr val="000000"/>
              </a:solidFill>
              <a:effectLst/>
              <a:latin typeface="Times New Roman" panose="02020603050405020304" charset="0"/>
              <a:cs typeface="Times New Roman" panose="02020603050405020304" charset="0"/>
            </a:endParaRPr>
          </a:p>
          <a:p>
            <a:pPr rtl="0" fontAlgn="base">
              <a:spcBef>
                <a:spcPts val="1000"/>
              </a:spcBef>
              <a:spcAft>
                <a:spcPts val="0"/>
              </a:spcAft>
              <a:buFont typeface="Arial" panose="020B0604020202020204" pitchFamily="34" charset="0"/>
              <a:buChar char="•"/>
            </a:pPr>
            <a:r>
              <a:rPr lang="en-US" sz="1800" b="0" i="0" u="none" strike="noStrike" dirty="0">
                <a:solidFill>
                  <a:srgbClr val="000000"/>
                </a:solidFill>
                <a:effectLst/>
                <a:latin typeface="Times New Roman" panose="02020603050405020304" charset="0"/>
                <a:cs typeface="Times New Roman" panose="02020603050405020304" charset="0"/>
              </a:rPr>
              <a:t>References </a:t>
            </a:r>
            <a:endParaRPr lang="en-US"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457200" y="6356350"/>
            <a:ext cx="8229600" cy="425450"/>
          </a:xfrm>
        </p:spPr>
        <p:txBody>
          <a:bodyPr/>
          <a:lstStyle/>
          <a:p>
            <a:r>
              <a:rPr lang="en-US" dirty="0"/>
              <a:t>DEPARTMENT OF COMPUTER SCIENCE AND ENGINEERING - INTERNET OF THINGS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51156"/>
          </a:xfrm>
        </p:spPr>
        <p:txBody>
          <a:bodyPr>
            <a:normAutofit fontScale="90000"/>
          </a:bodyPr>
          <a:lstStyle/>
          <a:p>
            <a:r>
              <a:rPr lang="en-US" dirty="0">
                <a:latin typeface="Times New Roman" panose="02020603050405020304" charset="0"/>
                <a:cs typeface="Times New Roman" panose="02020603050405020304" charset="0"/>
              </a:rPr>
              <a:t>ABSTRACT</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74406" y="1066800"/>
            <a:ext cx="8229600" cy="4525963"/>
          </a:xfrm>
        </p:spPr>
        <p:txBody>
          <a:bodyPr>
            <a:noAutofit/>
          </a:bodyPr>
          <a:lstStyle/>
          <a:p>
            <a:pPr marL="0" indent="0" algn="just">
              <a:buNone/>
            </a:pPr>
            <a:r>
              <a:rPr lang="en-US" sz="2650" dirty="0">
                <a:latin typeface="Times New Roman" panose="02020603050405020304" charset="0"/>
                <a:cs typeface="Times New Roman" panose="02020603050405020304" charset="0"/>
              </a:rPr>
              <a:t>The Smart Automated Plant Watering System uses sensors and automation to manage irrigation based on real-time environmental conditions. It integrates soil moisture, temperature, and humidity sensors to monitor plant needs. When soil moisture levels drop below a threshold, a microcontroller activates a water pump. IoT connectivity allows remote monitoring and control via a mobile app or web interface. This technology minimizes water wastage, reduces manual intervention, and ensures optimal plant health, making it ideal for home gardens, greenhouses, and agricultural applications.</a:t>
            </a:r>
            <a:endParaRPr lang="en-US" sz="265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457200" y="6356351"/>
            <a:ext cx="8229600" cy="349249"/>
          </a:xfrm>
        </p:spPr>
        <p:txBody>
          <a:bodyPr/>
          <a:lstStyle/>
          <a:p>
            <a:r>
              <a:rPr lang="en-US" dirty="0"/>
              <a:t>DEPARTMENT OF COMPUTER SCIENCE AND ENGINEERING - INTERNET OF THINGS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5026"/>
            <a:ext cx="8229600" cy="1143000"/>
          </a:xfrm>
        </p:spPr>
        <p:txBody>
          <a:bodyPr>
            <a:normAutofit/>
          </a:bodyPr>
          <a:lstStyle/>
          <a:p>
            <a:r>
              <a:rPr lang="en-US" dirty="0">
                <a:latin typeface="Times New Roman" panose="02020603050405020304" charset="0"/>
                <a:cs typeface="Times New Roman" panose="02020603050405020304" charset="0"/>
              </a:rPr>
              <a:t>INTRODUCTION</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295400"/>
            <a:ext cx="8229600" cy="4525963"/>
          </a:xfrm>
        </p:spPr>
        <p:txBody>
          <a:bodyPr>
            <a:noAutofit/>
          </a:bodyPr>
          <a:lstStyle/>
          <a:p>
            <a:pPr marL="0" indent="0" algn="just">
              <a:lnSpc>
                <a:spcPct val="120000"/>
              </a:lnSpc>
              <a:buNone/>
            </a:pPr>
            <a:r>
              <a:rPr lang="en-US" sz="2400" dirty="0">
                <a:latin typeface="Times New Roman" panose="02020603050405020304" charset="0"/>
                <a:cs typeface="Times New Roman" panose="02020603050405020304" charset="0"/>
              </a:rPr>
              <a:t>A Smart Automated Plant Watering System has been developed to address water wastage and overwatering in plant growth. The system uses soil moisture, temperature, and humidity sensors to monitor environmental conditions. A microcontroller processes sensor data and activates a water pump when soil moisture levels fall below a predefined threshold. It integrates IoT technology, allowing remote monitoring and control via a smartphone or web application. This system promotes sustainable farming, water conservation, and improved plant health, making it ideal for home gardens, greenhouses, and agricultural fields.</a:t>
            </a:r>
            <a:endParaRPr lang="en-US" sz="24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457200" y="6356351"/>
            <a:ext cx="8229600" cy="349249"/>
          </a:xfrm>
        </p:spPr>
        <p:txBody>
          <a:bodyPr/>
          <a:lstStyle/>
          <a:p>
            <a:r>
              <a:rPr lang="en-US" dirty="0"/>
              <a:t>DEPARTMENT OF COMPUTER SCIENCE AND ENGINEERING - INTERNET OF THINGS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58" y="136525"/>
            <a:ext cx="8229600" cy="701675"/>
          </a:xfrm>
        </p:spPr>
        <p:txBody>
          <a:bodyPr>
            <a:normAutofit fontScale="90000"/>
          </a:bodyPr>
          <a:lstStyle/>
          <a:p>
            <a:r>
              <a:rPr lang="en-US" dirty="0">
                <a:latin typeface="Times New Roman" panose="02020603050405020304" charset="0"/>
                <a:cs typeface="Times New Roman" panose="02020603050405020304" charset="0"/>
              </a:rPr>
              <a:t>OBJECTIVES</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9658" y="1114630"/>
            <a:ext cx="8229600" cy="4525963"/>
          </a:xfrm>
        </p:spPr>
        <p:txBody>
          <a:bodyPr>
            <a:normAutofit fontScale="62500" lnSpcReduction="20000"/>
          </a:bodyPr>
          <a:lstStyle/>
          <a:p>
            <a:pPr marL="0" indent="0" algn="just">
              <a:buNone/>
            </a:pPr>
            <a:r>
              <a:rPr lang="en-US" b="1" dirty="0">
                <a:latin typeface="Times New Roman" panose="02020603050405020304" charset="0"/>
                <a:cs typeface="Times New Roman" panose="02020603050405020304" charset="0"/>
              </a:rPr>
              <a:t>Efficient Water Management </a:t>
            </a:r>
            <a:endParaRPr lang="en-US" b="1"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 To optimize water usage by providing the right amount of water based on real-time soil moisture levels. </a:t>
            </a:r>
            <a:endParaRPr lang="en-US" dirty="0">
              <a:latin typeface="Times New Roman" panose="02020603050405020304" charset="0"/>
              <a:cs typeface="Times New Roman" panose="02020603050405020304" charset="0"/>
            </a:endParaRPr>
          </a:p>
          <a:p>
            <a:pPr marL="0" indent="0" algn="just">
              <a:buNone/>
            </a:pPr>
            <a:r>
              <a:rPr lang="en-US" b="1" dirty="0">
                <a:latin typeface="Times New Roman" panose="02020603050405020304" charset="0"/>
                <a:cs typeface="Times New Roman" panose="02020603050405020304" charset="0"/>
              </a:rPr>
              <a:t>Automation of Irrigation </a:t>
            </a:r>
            <a:endParaRPr lang="en-US" b="1"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To reduce manual intervention by automating the watering process using sensors and microcontrollers. </a:t>
            </a:r>
            <a:endParaRPr lang="en-US" dirty="0">
              <a:latin typeface="Times New Roman" panose="02020603050405020304" charset="0"/>
              <a:cs typeface="Times New Roman" panose="02020603050405020304" charset="0"/>
            </a:endParaRPr>
          </a:p>
          <a:p>
            <a:pPr marL="0" indent="0" algn="just">
              <a:buNone/>
            </a:pPr>
            <a:r>
              <a:rPr lang="en-US" b="1" dirty="0">
                <a:latin typeface="Times New Roman" panose="02020603050405020304" charset="0"/>
                <a:cs typeface="Times New Roman" panose="02020603050405020304" charset="0"/>
              </a:rPr>
              <a:t>Prevention of Overwatering and Underwatering  </a:t>
            </a:r>
            <a:endParaRPr lang="en-US" b="1"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To maintain optimal soil moisture levels, ensuring healthier plant growth and preventing water-related plant diseases.  </a:t>
            </a:r>
            <a:endParaRPr lang="en-US" dirty="0">
              <a:latin typeface="Times New Roman" panose="02020603050405020304" charset="0"/>
              <a:cs typeface="Times New Roman" panose="02020603050405020304" charset="0"/>
            </a:endParaRPr>
          </a:p>
          <a:p>
            <a:pPr marL="0" indent="0" algn="just">
              <a:buNone/>
            </a:pPr>
            <a:r>
              <a:rPr lang="en-US" b="1" dirty="0">
                <a:latin typeface="Times New Roman" panose="02020603050405020304" charset="0"/>
                <a:cs typeface="Times New Roman" panose="02020603050405020304" charset="0"/>
              </a:rPr>
              <a:t>Integration of IoT for Remote Monitoring  </a:t>
            </a:r>
            <a:endParaRPr lang="en-US" b="1"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To enable users to monitor and control the system remotely through a mobile app or web interface. </a:t>
            </a:r>
            <a:endParaRPr lang="en-US" dirty="0">
              <a:latin typeface="Times New Roman" panose="02020603050405020304" charset="0"/>
              <a:cs typeface="Times New Roman" panose="02020603050405020304" charset="0"/>
            </a:endParaRPr>
          </a:p>
          <a:p>
            <a:pPr marL="0" indent="0" algn="just">
              <a:buNone/>
            </a:pPr>
            <a:r>
              <a:rPr lang="en-US" b="1" dirty="0">
                <a:latin typeface="Times New Roman" panose="02020603050405020304" charset="0"/>
                <a:cs typeface="Times New Roman" panose="02020603050405020304" charset="0"/>
              </a:rPr>
              <a:t>Scalability for Different Applications </a:t>
            </a:r>
            <a:endParaRPr lang="en-US" b="1"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To develop a system that can be implemented in home gardens, greenhouses, and large agricultural fields. </a:t>
            </a:r>
            <a:endParaRPr lang="en-US"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1295400" y="6356350"/>
            <a:ext cx="5410200" cy="365125"/>
          </a:xfrm>
        </p:spPr>
        <p:txBody>
          <a:bodyPr/>
          <a:lstStyle/>
          <a:p>
            <a:r>
              <a:rPr lang="en-US" dirty="0"/>
              <a:t>DEPARTMENT OF COMPUTER SCIENCE AND ENGINEERING - INTERNET OF THINGS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6363"/>
            <a:ext cx="8229600" cy="715962"/>
          </a:xfrm>
        </p:spPr>
        <p:txBody>
          <a:bodyPr>
            <a:normAutofit/>
          </a:bodyPr>
          <a:lstStyle/>
          <a:p>
            <a:r>
              <a:rPr lang="en-US" sz="4000" dirty="0">
                <a:latin typeface="Times New Roman" panose="02020603050405020304" charset="0"/>
                <a:cs typeface="Times New Roman" panose="02020603050405020304" charset="0"/>
              </a:rPr>
              <a:t>SCOPE</a:t>
            </a:r>
            <a:endParaRPr lang="en-US" sz="4000"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609600" y="990600"/>
            <a:ext cx="8229600" cy="5029200"/>
          </a:xfrm>
        </p:spPr>
        <p:txBody>
          <a:bodyPr>
            <a:noAutofit/>
          </a:bodyPr>
          <a:lstStyle/>
          <a:p>
            <a:pPr marL="0" indent="0" algn="just">
              <a:buNone/>
            </a:pPr>
            <a:r>
              <a:rPr lang="en-US" sz="2300" dirty="0">
                <a:latin typeface="Times New Roman" panose="02020603050405020304" charset="0"/>
                <a:cs typeface="Times New Roman" panose="02020603050405020304" charset="0"/>
              </a:rPr>
              <a:t>The Smart Automated Plant Watering System with Sensors is a versatile solution for various environments, including home gardening, greenhouses, agricultural fields, urban landscaping, IoT integration, energy efficiency, customization, and environmental sustainability. It can be used for small-scale plant care, greenhouses, agricultural fields, and urban landscaping. The system ensures optimal watering conditions, improves crop yield, and conserves water. It can be designed for solar power or battery-operated microcontrollers, making it suitable for rural areas with limited electricity. The system is modular, adaptable for different plant types, soil conditions, and irrigation needs, making it suitable for both small and large-scale applications. It promotes water conservation and efficient resource utilization, making it a valuable solution for the future of smart agriculture.</a:t>
            </a:r>
            <a:endParaRPr lang="en-US" sz="23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381000" y="6356351"/>
            <a:ext cx="8305800" cy="273049"/>
          </a:xfrm>
        </p:spPr>
        <p:txBody>
          <a:bodyPr/>
          <a:lstStyle/>
          <a:p>
            <a:r>
              <a:rPr lang="en-US" dirty="0"/>
              <a:t>DEPARTMENT OF COMPUTER SCIENCE AND ENGINEERING - INTERNET OF THINGS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202"/>
            <a:ext cx="8229600" cy="868362"/>
          </a:xfrm>
        </p:spPr>
        <p:txBody>
          <a:bodyPr>
            <a:normAutofit/>
          </a:bodyPr>
          <a:lstStyle/>
          <a:p>
            <a:r>
              <a:rPr lang="en-US" sz="3700" b="0" i="0" u="none" strike="noStrike" dirty="0">
                <a:solidFill>
                  <a:srgbClr val="000000"/>
                </a:solidFill>
                <a:effectLst/>
                <a:latin typeface="Times New Roman" panose="02020603050405020304" charset="0"/>
                <a:cs typeface="Times New Roman" panose="02020603050405020304" charset="0"/>
              </a:rPr>
              <a:t>ARCHITECTURAL DIAGRAM</a:t>
            </a:r>
            <a:endParaRPr lang="en-IN" sz="3700" dirty="0"/>
          </a:p>
        </p:txBody>
      </p:sp>
      <p:sp>
        <p:nvSpPr>
          <p:cNvPr id="4" name="Footer Placeholder 3"/>
          <p:cNvSpPr>
            <a:spLocks noGrp="1"/>
          </p:cNvSpPr>
          <p:nvPr>
            <p:ph type="ftr" sz="quarter" idx="11"/>
          </p:nvPr>
        </p:nvSpPr>
        <p:spPr>
          <a:xfrm>
            <a:off x="1524000" y="6324600"/>
            <a:ext cx="6934200" cy="365125"/>
          </a:xfrm>
        </p:spPr>
        <p:txBody>
          <a:bodyPr/>
          <a:lstStyle/>
          <a:p>
            <a:r>
              <a:rPr lang="en-US" dirty="0"/>
              <a:t>DEPARTMENT OF COMPUTER SCIENCE AND ENGINEERING - INTERNET OF THINGS</a:t>
            </a:r>
            <a:endParaRPr lang="en-US"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09600" y="1205757"/>
            <a:ext cx="7924800" cy="48196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7"/>
            <a:ext cx="8229600" cy="601663"/>
          </a:xfrm>
        </p:spPr>
        <p:txBody>
          <a:bodyPr>
            <a:normAutofit fontScale="90000"/>
          </a:bodyPr>
          <a:lstStyle/>
          <a:p>
            <a:r>
              <a:rPr lang="en-US" dirty="0">
                <a:latin typeface="Times New Roman" panose="02020603050405020304" charset="0"/>
                <a:cs typeface="Times New Roman" panose="02020603050405020304" charset="0"/>
              </a:rPr>
              <a:t>LIST OF MODULES</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381000" y="762000"/>
            <a:ext cx="8229600" cy="4525963"/>
          </a:xfrm>
        </p:spPr>
        <p:txBody>
          <a:bodyPr>
            <a:noAutofit/>
          </a:bodyPr>
          <a:lstStyle/>
          <a:p>
            <a:pPr marL="0" indent="0">
              <a:buNone/>
            </a:pPr>
            <a:r>
              <a:rPr lang="en-US" sz="1900" b="1" dirty="0">
                <a:latin typeface="Times New Roman" panose="02020603050405020304" charset="0"/>
                <a:cs typeface="Times New Roman" panose="02020603050405020304" charset="0"/>
              </a:rPr>
              <a:t>Sensor Module     </a:t>
            </a:r>
            <a:endParaRPr lang="en-US" sz="1900" b="1" dirty="0">
              <a:latin typeface="Times New Roman" panose="02020603050405020304" charset="0"/>
              <a:cs typeface="Times New Roman" panose="02020603050405020304" charset="0"/>
            </a:endParaRPr>
          </a:p>
          <a:p>
            <a:r>
              <a:rPr lang="en-US" sz="1900" dirty="0">
                <a:latin typeface="Times New Roman" panose="02020603050405020304" charset="0"/>
                <a:cs typeface="Times New Roman" panose="02020603050405020304" charset="0"/>
              </a:rPr>
              <a:t>Includes soil moisture sensors, temperature sensors, and humidity sensors to collect real-time environmental data.     </a:t>
            </a:r>
            <a:endParaRPr lang="en-US" sz="1900" dirty="0">
              <a:latin typeface="Times New Roman" panose="02020603050405020304" charset="0"/>
              <a:cs typeface="Times New Roman" panose="02020603050405020304" charset="0"/>
            </a:endParaRPr>
          </a:p>
          <a:p>
            <a:r>
              <a:rPr lang="en-US" sz="1900" dirty="0">
                <a:latin typeface="Times New Roman" panose="02020603050405020304" charset="0"/>
                <a:cs typeface="Times New Roman" panose="02020603050405020304" charset="0"/>
              </a:rPr>
              <a:t>Provides precise readings for optimizing irrigation cycles. </a:t>
            </a:r>
            <a:endParaRPr lang="en-US" sz="1900" dirty="0">
              <a:latin typeface="Times New Roman" panose="02020603050405020304" charset="0"/>
              <a:cs typeface="Times New Roman" panose="02020603050405020304" charset="0"/>
            </a:endParaRPr>
          </a:p>
          <a:p>
            <a:pPr marL="0" indent="0">
              <a:lnSpc>
                <a:spcPct val="150000"/>
              </a:lnSpc>
              <a:buNone/>
            </a:pPr>
            <a:r>
              <a:rPr lang="en-US" sz="1900" b="1" dirty="0">
                <a:latin typeface="Times New Roman" panose="02020603050405020304" charset="0"/>
                <a:cs typeface="Times New Roman" panose="02020603050405020304" charset="0"/>
              </a:rPr>
              <a:t>Microcontroller Module     </a:t>
            </a:r>
            <a:endParaRPr lang="en-US" sz="1900" b="1" dirty="0">
              <a:latin typeface="Times New Roman" panose="02020603050405020304" charset="0"/>
              <a:cs typeface="Times New Roman" panose="02020603050405020304" charset="0"/>
            </a:endParaRPr>
          </a:p>
          <a:p>
            <a:r>
              <a:rPr lang="en-US" sz="1900" dirty="0">
                <a:latin typeface="Times New Roman" panose="02020603050405020304" charset="0"/>
                <a:cs typeface="Times New Roman" panose="02020603050405020304" charset="0"/>
              </a:rPr>
              <a:t>Processes sensor data and makes decisions based on predefined threshold values.   </a:t>
            </a:r>
            <a:endParaRPr lang="en-US" sz="1900" dirty="0">
              <a:latin typeface="Times New Roman" panose="02020603050405020304" charset="0"/>
              <a:cs typeface="Times New Roman" panose="02020603050405020304" charset="0"/>
            </a:endParaRPr>
          </a:p>
          <a:p>
            <a:r>
              <a:rPr lang="en-US" sz="1900" dirty="0">
                <a:latin typeface="Times New Roman" panose="02020603050405020304" charset="0"/>
                <a:cs typeface="Times New Roman" panose="02020603050405020304" charset="0"/>
              </a:rPr>
              <a:t>Commonly implemented using Arduino, ESP8266, ESP32, or Raspberry Pi, depending on system complexity.</a:t>
            </a:r>
            <a:endParaRPr lang="en-US" sz="1900" dirty="0">
              <a:latin typeface="Times New Roman" panose="02020603050405020304" charset="0"/>
              <a:cs typeface="Times New Roman" panose="02020603050405020304" charset="0"/>
            </a:endParaRPr>
          </a:p>
          <a:p>
            <a:pPr marL="0" indent="0">
              <a:lnSpc>
                <a:spcPct val="150000"/>
              </a:lnSpc>
              <a:buNone/>
            </a:pPr>
            <a:r>
              <a:rPr lang="en-US" sz="1900" b="1" dirty="0">
                <a:latin typeface="Times New Roman" panose="02020603050405020304" charset="0"/>
                <a:cs typeface="Times New Roman" panose="02020603050405020304" charset="0"/>
              </a:rPr>
              <a:t>Water Pump Control Module</a:t>
            </a:r>
            <a:endParaRPr lang="en-US" sz="1900" b="1" dirty="0">
              <a:latin typeface="Times New Roman" panose="02020603050405020304" charset="0"/>
              <a:cs typeface="Times New Roman" panose="02020603050405020304" charset="0"/>
            </a:endParaRPr>
          </a:p>
          <a:p>
            <a:r>
              <a:rPr lang="en-US" sz="1900" dirty="0">
                <a:latin typeface="Times New Roman" panose="02020603050405020304" charset="0"/>
                <a:cs typeface="Times New Roman" panose="02020603050405020304" charset="0"/>
              </a:rPr>
              <a:t>Activates the water pump when soil moisture drops below the required level.</a:t>
            </a:r>
            <a:endParaRPr lang="en-US" sz="1900" dirty="0">
              <a:latin typeface="Times New Roman" panose="02020603050405020304" charset="0"/>
              <a:cs typeface="Times New Roman" panose="02020603050405020304" charset="0"/>
            </a:endParaRPr>
          </a:p>
          <a:p>
            <a:r>
              <a:rPr lang="en-US" sz="1900" dirty="0">
                <a:latin typeface="Times New Roman" panose="02020603050405020304" charset="0"/>
                <a:cs typeface="Times New Roman" panose="02020603050405020304" charset="0"/>
              </a:rPr>
              <a:t>Utilizes relay switches or MOSFETs for efficient pump control. </a:t>
            </a:r>
            <a:endParaRPr lang="en-US" sz="1900" dirty="0">
              <a:latin typeface="Times New Roman" panose="02020603050405020304" charset="0"/>
              <a:cs typeface="Times New Roman" panose="02020603050405020304" charset="0"/>
            </a:endParaRPr>
          </a:p>
          <a:p>
            <a:pPr marL="0" indent="0">
              <a:lnSpc>
                <a:spcPct val="150000"/>
              </a:lnSpc>
              <a:buNone/>
            </a:pPr>
            <a:r>
              <a:rPr lang="en-US" sz="1900" b="1" dirty="0">
                <a:latin typeface="Times New Roman" panose="02020603050405020304" charset="0"/>
                <a:cs typeface="Times New Roman" panose="02020603050405020304" charset="0"/>
              </a:rPr>
              <a:t>Power Supply Module</a:t>
            </a:r>
            <a:endParaRPr lang="en-US" sz="1900" b="1" dirty="0">
              <a:latin typeface="Times New Roman" panose="02020603050405020304" charset="0"/>
              <a:cs typeface="Times New Roman" panose="02020603050405020304" charset="0"/>
            </a:endParaRPr>
          </a:p>
          <a:p>
            <a:r>
              <a:rPr lang="en-US" sz="1900" dirty="0">
                <a:latin typeface="Times New Roman" panose="02020603050405020304" charset="0"/>
                <a:cs typeface="Times New Roman" panose="02020603050405020304" charset="0"/>
              </a:rPr>
              <a:t> Provides the necessary power to sensors, microcontrollers, and pumps.    </a:t>
            </a:r>
            <a:endParaRPr lang="en-US" sz="1900"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1828800" y="6356350"/>
            <a:ext cx="5638800" cy="365125"/>
          </a:xfrm>
        </p:spPr>
        <p:txBody>
          <a:bodyPr/>
          <a:lstStyle/>
          <a:p>
            <a:r>
              <a:rPr lang="en-US" dirty="0"/>
              <a:t>DEPARTMENT OF COMPUTER SCIENCE AND ENGINEERING - INTERNET OF THINGS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7"/>
            <a:ext cx="8229600" cy="830263"/>
          </a:xfrm>
        </p:spPr>
        <p:txBody>
          <a:bodyPr/>
          <a:lstStyle/>
          <a:p>
            <a:r>
              <a:rPr lang="en-US" dirty="0">
                <a:latin typeface="Times New Roman" panose="02020603050405020304" charset="0"/>
                <a:cs typeface="Times New Roman" panose="02020603050405020304" charset="0"/>
              </a:rPr>
              <a:t>LIST OF MODULES</a:t>
            </a:r>
            <a:endParaRPr lang="en-US" dirty="0">
              <a:latin typeface="Times New Roman" panose="02020603050405020304" charset="0"/>
              <a:cs typeface="Times New Roman" panose="02020603050405020304" charset="0"/>
            </a:endParaRPr>
          </a:p>
        </p:txBody>
      </p:sp>
      <p:sp>
        <p:nvSpPr>
          <p:cNvPr id="3" name="Content Placeholder 2"/>
          <p:cNvSpPr>
            <a:spLocks noGrp="1"/>
          </p:cNvSpPr>
          <p:nvPr>
            <p:ph idx="1"/>
          </p:nvPr>
        </p:nvSpPr>
        <p:spPr>
          <a:xfrm>
            <a:off x="457200" y="1219200"/>
            <a:ext cx="8229600" cy="4525963"/>
          </a:xfrm>
        </p:spPr>
        <p:txBody>
          <a:bodyPr>
            <a:normAutofit fontScale="62500" lnSpcReduction="20000"/>
          </a:bodyPr>
          <a:lstStyle/>
          <a:p>
            <a:pPr marL="0" indent="0" algn="just">
              <a:buNone/>
            </a:pPr>
            <a:r>
              <a:rPr lang="en-US" b="1" dirty="0">
                <a:latin typeface="Times New Roman" panose="02020603050405020304" charset="0"/>
                <a:cs typeface="Times New Roman" panose="02020603050405020304" charset="0"/>
              </a:rPr>
              <a:t> IoT &amp; Communication Module</a:t>
            </a:r>
            <a:endParaRPr lang="en-US" b="1" dirty="0">
              <a:latin typeface="Times New Roman" panose="02020603050405020304" charset="0"/>
              <a:cs typeface="Times New Roman" panose="02020603050405020304" charset="0"/>
            </a:endParaRPr>
          </a:p>
          <a:p>
            <a:pPr algn="just">
              <a:lnSpc>
                <a:spcPct val="120000"/>
              </a:lnSpc>
            </a:pPr>
            <a:r>
              <a:rPr lang="en-US" dirty="0">
                <a:latin typeface="Times New Roman" panose="02020603050405020304" charset="0"/>
                <a:cs typeface="Times New Roman" panose="02020603050405020304" charset="0"/>
              </a:rPr>
              <a:t>Integrates with Wi-Fi, GSM, LoRa, or Bluetooth for remote monitoring and control.   </a:t>
            </a:r>
            <a:endParaRPr lang="en-US" dirty="0">
              <a:latin typeface="Times New Roman" panose="02020603050405020304" charset="0"/>
              <a:cs typeface="Times New Roman" panose="02020603050405020304" charset="0"/>
            </a:endParaRPr>
          </a:p>
          <a:p>
            <a:pPr algn="just">
              <a:lnSpc>
                <a:spcPct val="120000"/>
              </a:lnSpc>
            </a:pPr>
            <a:r>
              <a:rPr lang="en-US" dirty="0">
                <a:latin typeface="Times New Roman" panose="02020603050405020304" charset="0"/>
                <a:cs typeface="Times New Roman" panose="02020603050405020304" charset="0"/>
              </a:rPr>
              <a:t>Enables data storage on cloud platforms.</a:t>
            </a:r>
            <a:endParaRPr lang="en-US" dirty="0">
              <a:latin typeface="Times New Roman" panose="02020603050405020304" charset="0"/>
              <a:cs typeface="Times New Roman" panose="02020603050405020304" charset="0"/>
            </a:endParaRPr>
          </a:p>
          <a:p>
            <a:pPr marL="0" indent="0" algn="just">
              <a:lnSpc>
                <a:spcPct val="170000"/>
              </a:lnSpc>
              <a:buNone/>
            </a:pPr>
            <a:r>
              <a:rPr lang="en-US" b="1" dirty="0">
                <a:latin typeface="Times New Roman" panose="02020603050405020304" charset="0"/>
                <a:cs typeface="Times New Roman" panose="02020603050405020304" charset="0"/>
              </a:rPr>
              <a:t>User Interface Module</a:t>
            </a:r>
            <a:endParaRPr lang="en-US" b="1" dirty="0">
              <a:latin typeface="Times New Roman" panose="02020603050405020304" charset="0"/>
              <a:cs typeface="Times New Roman" panose="02020603050405020304" charset="0"/>
            </a:endParaRPr>
          </a:p>
          <a:p>
            <a:pPr algn="just">
              <a:lnSpc>
                <a:spcPct val="120000"/>
              </a:lnSpc>
            </a:pPr>
            <a:r>
              <a:rPr lang="en-US" dirty="0">
                <a:latin typeface="Times New Roman" panose="02020603050405020304" charset="0"/>
                <a:cs typeface="Times New Roman" panose="02020603050405020304" charset="0"/>
              </a:rPr>
              <a:t>Provides a mobile app or web dashboard for real-time monitoring and manual control.  </a:t>
            </a:r>
            <a:endParaRPr lang="en-US" dirty="0">
              <a:latin typeface="Times New Roman" panose="02020603050405020304" charset="0"/>
              <a:cs typeface="Times New Roman" panose="02020603050405020304" charset="0"/>
            </a:endParaRPr>
          </a:p>
          <a:p>
            <a:pPr algn="just">
              <a:lnSpc>
                <a:spcPct val="120000"/>
              </a:lnSpc>
            </a:pPr>
            <a:r>
              <a:rPr lang="en-US" dirty="0">
                <a:latin typeface="Times New Roman" panose="02020603050405020304" charset="0"/>
                <a:cs typeface="Times New Roman" panose="02020603050405020304" charset="0"/>
              </a:rPr>
              <a:t>Can integrate with voice for smart home automation. </a:t>
            </a:r>
            <a:endParaRPr lang="en-US" dirty="0">
              <a:latin typeface="Times New Roman" panose="02020603050405020304" charset="0"/>
              <a:cs typeface="Times New Roman" panose="02020603050405020304" charset="0"/>
            </a:endParaRPr>
          </a:p>
          <a:p>
            <a:pPr marL="0" indent="0" algn="just">
              <a:lnSpc>
                <a:spcPct val="170000"/>
              </a:lnSpc>
              <a:buNone/>
            </a:pPr>
            <a:r>
              <a:rPr lang="en-US" b="1" dirty="0">
                <a:latin typeface="Times New Roman" panose="02020603050405020304" charset="0"/>
                <a:cs typeface="Times New Roman" panose="02020603050405020304" charset="0"/>
              </a:rPr>
              <a:t>Data Logging &amp; Analytics Module     </a:t>
            </a:r>
            <a:endParaRPr lang="en-US" b="1"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Stores historical data for trend analysis, predictive irrigation, and water usage optimization.</a:t>
            </a:r>
            <a:endParaRPr lang="en-US" dirty="0">
              <a:latin typeface="Times New Roman" panose="02020603050405020304" charset="0"/>
              <a:cs typeface="Times New Roman" panose="02020603050405020304" charset="0"/>
            </a:endParaRPr>
          </a:p>
          <a:p>
            <a:pPr algn="just"/>
            <a:r>
              <a:rPr lang="en-US" dirty="0">
                <a:latin typeface="Times New Roman" panose="02020603050405020304" charset="0"/>
                <a:cs typeface="Times New Roman" panose="02020603050405020304" charset="0"/>
              </a:rPr>
              <a:t>Uses databases like MySQL, Firebase, or cloud-based solutions.</a:t>
            </a:r>
            <a:endParaRPr lang="en-US" dirty="0">
              <a:latin typeface="Times New Roman" panose="02020603050405020304" charset="0"/>
              <a:cs typeface="Times New Roman" panose="02020603050405020304" charset="0"/>
            </a:endParaRPr>
          </a:p>
        </p:txBody>
      </p:sp>
      <p:sp>
        <p:nvSpPr>
          <p:cNvPr id="4" name="Footer Placeholder 3"/>
          <p:cNvSpPr>
            <a:spLocks noGrp="1"/>
          </p:cNvSpPr>
          <p:nvPr>
            <p:ph type="ftr" sz="quarter" idx="11"/>
          </p:nvPr>
        </p:nvSpPr>
        <p:spPr>
          <a:xfrm>
            <a:off x="1828800" y="6356350"/>
            <a:ext cx="5638800" cy="365125"/>
          </a:xfrm>
        </p:spPr>
        <p:txBody>
          <a:bodyPr/>
          <a:lstStyle/>
          <a:p>
            <a:r>
              <a:rPr lang="en-US" dirty="0"/>
              <a:t>DEPARTMENT OF COMPUTER SCIENCE AND ENGINEERING - INTERNET OF THINGS</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9695</Words>
  <Application>WPS Presentation</Application>
  <PresentationFormat>On-screen Show (4:3)</PresentationFormat>
  <Paragraphs>248</Paragraphs>
  <Slides>17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SimSun</vt:lpstr>
      <vt:lpstr>Wingdings</vt:lpstr>
      <vt:lpstr>Times New Roman</vt:lpstr>
      <vt:lpstr>Calibri</vt:lpstr>
      <vt:lpstr>Microsoft YaHei</vt:lpstr>
      <vt:lpstr>Arial Unicode MS</vt:lpstr>
      <vt:lpstr>Office Theme</vt:lpstr>
      <vt:lpstr> SRM INSTITUTE OF SCIENCE AND TECHNOLOGY, Ramapuram SCHOOL OF COMPUTER SCIENCE AND ENGINEERING DEPARTMENT OF COMPUTER SCIENCE AND ENGINEERING 21CSP302L - PROJECT  </vt:lpstr>
      <vt:lpstr>AGENDA</vt:lpstr>
      <vt:lpstr>ABSTRACT</vt:lpstr>
      <vt:lpstr>INTRODUCTION</vt:lpstr>
      <vt:lpstr>OBJECTIVES</vt:lpstr>
      <vt:lpstr>SCOPE</vt:lpstr>
      <vt:lpstr>ARCHITECTURAL DIAGRAM</vt:lpstr>
      <vt:lpstr>LIST OF MODULES</vt:lpstr>
      <vt:lpstr>LIST OF MODULES</vt:lpstr>
      <vt:lpstr>LITERATURE SURVEY 1</vt:lpstr>
      <vt:lpstr>LITERATURE SURVEY 2</vt:lpstr>
      <vt:lpstr>LITERATURE SURVEY 3</vt:lpstr>
      <vt:lpstr>LITERATURE SURVEY 4</vt:lpstr>
      <vt:lpstr>LITERATURE SURVEY 5</vt:lpstr>
      <vt:lpstr>REFERENCES </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SRM INSTITUTE OF SCIENCE AND TECHNOLOGY Ramapuram Campus , Chennai – 600 089 DEPARTMENT OF COMPUTER SCIENCE AND ENGINEERING</dc:title>
  <dc:creator>DELL</dc:creator>
  <cp:lastModifiedBy>chand</cp:lastModifiedBy>
  <cp:revision>42</cp:revision>
  <dcterms:created xsi:type="dcterms:W3CDTF">2023-07-26T03:49:00Z</dcterms:created>
  <dcterms:modified xsi:type="dcterms:W3CDTF">2025-02-18T16:50:13Z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7E4ABDB5954D46D3AA2E010B437DFB65_12</vt:lpwstr>
  </property>
  <property fmtid="{D5CDD505-2E9C-101B-9397-08002B2CF9AE}" pid="3" name="KSOProductBuildVer">
    <vt:lpwstr>1033-12.2.0.19805</vt:lpwstr>
  </property>
</Properties>
</file>