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ntic Bold" panose="020B0604020202020204" charset="0"/>
      <p:regular r:id="rId16"/>
    </p:embeddedFont>
    <p:embeddedFont>
      <p:font typeface="Barlow Condensed Heavy Italics" panose="020B0604020202020204" charset="0"/>
      <p:regular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Open Sans Bold" panose="020B0604020202020204" charset="0"/>
      <p:regular r:id="rId20"/>
    </p:embeddedFont>
    <p:embeddedFont>
      <p:font typeface="TAN Headline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693" autoAdjust="0"/>
  </p:normalViewPr>
  <p:slideViewPr>
    <p:cSldViewPr>
      <p:cViewPr varScale="1">
        <p:scale>
          <a:sx n="43" d="100"/>
          <a:sy n="43" d="100"/>
        </p:scale>
        <p:origin x="13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00087-A7EF-462A-B20D-EA8657BD6BF6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A6945-AF62-4753-8D8A-FE17119396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6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A6945-AF62-4753-8D8A-FE17119396A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30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2047" y="-496725"/>
            <a:ext cx="20343447" cy="10970661"/>
          </a:xfrm>
          <a:custGeom>
            <a:avLst/>
            <a:gdLst/>
            <a:ahLst/>
            <a:cxnLst/>
            <a:rect l="l" t="t" r="r" b="b"/>
            <a:pathLst>
              <a:path w="19838105" h="12434965">
                <a:moveTo>
                  <a:pt x="0" y="0"/>
                </a:moveTo>
                <a:lnTo>
                  <a:pt x="19838105" y="0"/>
                </a:lnTo>
                <a:lnTo>
                  <a:pt x="19838105" y="12434965"/>
                </a:lnTo>
                <a:lnTo>
                  <a:pt x="0" y="124349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999"/>
            </a:blip>
            <a:stretch>
              <a:fillRect l="-852" r="-852" b="-7905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0" y="3844472"/>
            <a:ext cx="18682664" cy="233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9"/>
              </a:lnSpc>
            </a:pPr>
            <a:r>
              <a:rPr lang="en-US" sz="8242" b="1" i="1" dirty="0">
                <a:ln w="13462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rlow Condensed Heavy Italics"/>
                <a:ea typeface="Barlow Condensed Heavy Italics"/>
                <a:cs typeface="Barlow Condensed Heavy Italics"/>
                <a:sym typeface="Barlow Condensed Heavy Italics"/>
              </a:rPr>
              <a:t>DIGITAL TICKET BOOKING AND RESERVATION SYSTEM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820399" y="6667500"/>
            <a:ext cx="8389359" cy="2557462"/>
            <a:chOff x="179204" y="99371"/>
            <a:chExt cx="8766359" cy="3865090"/>
          </a:xfrm>
        </p:grpSpPr>
        <p:sp>
          <p:nvSpPr>
            <p:cNvPr id="5" name="TextBox 5"/>
            <p:cNvSpPr txBox="1"/>
            <p:nvPr/>
          </p:nvSpPr>
          <p:spPr>
            <a:xfrm>
              <a:off x="492977" y="99371"/>
              <a:ext cx="6805992" cy="11447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36"/>
                </a:lnSpc>
              </a:pPr>
              <a:r>
                <a:rPr lang="en-US" sz="5168" b="1" dirty="0">
                  <a:solidFill>
                    <a:srgbClr val="19191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Team Members: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45599" y="1334877"/>
              <a:ext cx="6460394" cy="440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5"/>
                </a:lnSpc>
              </a:pPr>
              <a:r>
                <a:rPr lang="en-US" sz="1996" b="1">
                  <a:solidFill>
                    <a:srgbClr val="19191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Samer Nayak : </a:t>
              </a:r>
              <a:r>
                <a:rPr lang="en-US" sz="1996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CL20250106019052110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08128" y="1849301"/>
              <a:ext cx="7100750" cy="437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74"/>
                </a:lnSpc>
              </a:pPr>
              <a:r>
                <a:rPr lang="en-US" sz="1981" b="1" dirty="0">
                  <a:solidFill>
                    <a:srgbClr val="19191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Ajay Kumar Marandi : </a:t>
              </a:r>
              <a:r>
                <a:rPr lang="en-US" sz="1981" dirty="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CL202501060188235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21937" y="2432661"/>
              <a:ext cx="7760446" cy="448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34"/>
                </a:lnSpc>
                <a:spcBef>
                  <a:spcPct val="0"/>
                </a:spcBef>
              </a:pPr>
              <a:r>
                <a:rPr lang="en-US" sz="2024" b="1" u="none" strike="noStrike" dirty="0">
                  <a:solidFill>
                    <a:srgbClr val="19191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Chandrasekhar Parida : </a:t>
              </a:r>
              <a:r>
                <a:rPr lang="en-US" sz="2024" u="none" strike="noStrike" dirty="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CL2025010601934852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79204" y="3524085"/>
              <a:ext cx="8766359" cy="440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95"/>
                </a:lnSpc>
                <a:spcBef>
                  <a:spcPct val="0"/>
                </a:spcBef>
              </a:pPr>
              <a:r>
                <a:rPr lang="en-US" sz="1996" b="1" u="none" strike="noStrike" dirty="0">
                  <a:solidFill>
                    <a:srgbClr val="19191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Satyanand Kumar Chauhan:</a:t>
              </a:r>
              <a:r>
                <a:rPr lang="en-US" sz="1996" u="none" strike="noStrike" dirty="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CL20250106019059117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45599" y="2982109"/>
              <a:ext cx="6861880" cy="440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95"/>
                </a:lnSpc>
                <a:spcBef>
                  <a:spcPct val="0"/>
                </a:spcBef>
              </a:pPr>
              <a:r>
                <a:rPr lang="en-US" sz="1996" b="1" u="none" strike="noStrike" dirty="0">
                  <a:solidFill>
                    <a:srgbClr val="19191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Satyajit Mishra : </a:t>
              </a:r>
              <a:r>
                <a:rPr lang="en-US" sz="1996" u="none" strike="noStrike" dirty="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CL20250106019060118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81000" y="8224187"/>
            <a:ext cx="5118159" cy="563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1" dirty="0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 the guidance of: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6900" y="8923200"/>
            <a:ext cx="3572843" cy="603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4"/>
              </a:lnSpc>
            </a:pPr>
            <a:r>
              <a:rPr lang="en-US" sz="3553" b="1">
                <a:solidFill>
                  <a:srgbClr val="6F728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Md. Sikandar Sir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66140" y="5375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0" y="-142875"/>
            <a:ext cx="18288000" cy="122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52"/>
              </a:lnSpc>
            </a:pPr>
            <a:r>
              <a:rPr lang="en-US" sz="710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C.V. Raman Global University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20190" y="1936713"/>
            <a:ext cx="3658076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C++ Project</a:t>
            </a:r>
          </a:p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859359-AA99-E611-787C-518C5D58A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7" y="39749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7228" y="2084734"/>
            <a:ext cx="9048307" cy="7619627"/>
          </a:xfrm>
          <a:custGeom>
            <a:avLst/>
            <a:gdLst/>
            <a:ahLst/>
            <a:cxnLst/>
            <a:rect l="l" t="t" r="r" b="b"/>
            <a:pathLst>
              <a:path w="9048307" h="7619627">
                <a:moveTo>
                  <a:pt x="0" y="0"/>
                </a:moveTo>
                <a:lnTo>
                  <a:pt x="9048307" y="0"/>
                </a:lnTo>
                <a:lnTo>
                  <a:pt x="9048307" y="7619627"/>
                </a:lnTo>
                <a:lnTo>
                  <a:pt x="0" y="7619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49698" y="2244256"/>
            <a:ext cx="10009602" cy="7460105"/>
          </a:xfrm>
          <a:custGeom>
            <a:avLst/>
            <a:gdLst/>
            <a:ahLst/>
            <a:cxnLst/>
            <a:rect l="l" t="t" r="r" b="b"/>
            <a:pathLst>
              <a:path w="10009602" h="7460105">
                <a:moveTo>
                  <a:pt x="0" y="0"/>
                </a:moveTo>
                <a:lnTo>
                  <a:pt x="10009602" y="0"/>
                </a:lnTo>
                <a:lnTo>
                  <a:pt x="10009602" y="7460105"/>
                </a:lnTo>
                <a:lnTo>
                  <a:pt x="0" y="74601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39656"/>
            <a:ext cx="16230600" cy="11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Sample Output (Demo)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0816" y="1028700"/>
            <a:ext cx="19027773" cy="1708150"/>
            <a:chOff x="0" y="0"/>
            <a:chExt cx="5011430" cy="4498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11430" cy="449883"/>
            </a:xfrm>
            <a:custGeom>
              <a:avLst/>
              <a:gdLst/>
              <a:ahLst/>
              <a:cxnLst/>
              <a:rect l="l" t="t" r="r" b="b"/>
              <a:pathLst>
                <a:path w="5011430" h="449883">
                  <a:moveTo>
                    <a:pt x="0" y="0"/>
                  </a:moveTo>
                  <a:lnTo>
                    <a:pt x="5011430" y="0"/>
                  </a:lnTo>
                  <a:lnTo>
                    <a:pt x="5011430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11430" cy="478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236980"/>
            <a:ext cx="6446091" cy="11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0"/>
              </a:lnSpc>
            </a:pPr>
            <a:r>
              <a:rPr lang="en-US" sz="690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Advantages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3694" y="4204154"/>
            <a:ext cx="15738753" cy="374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5"/>
              </a:lnSpc>
            </a:pPr>
            <a:r>
              <a:rPr lang="en-US" sz="53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✔ </a:t>
            </a:r>
            <a:r>
              <a:rPr lang="en-US" sz="5325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Easy to Use</a:t>
            </a:r>
            <a:r>
              <a:rPr lang="en-US" sz="53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Simple input-output interaction.</a:t>
            </a:r>
          </a:p>
          <a:p>
            <a:pPr algn="ctr">
              <a:lnSpc>
                <a:spcPts val="7455"/>
              </a:lnSpc>
            </a:pPr>
            <a:r>
              <a:rPr lang="en-US" sz="53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✔ </a:t>
            </a:r>
            <a:r>
              <a:rPr lang="en-US" sz="5325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Time-Saving</a:t>
            </a:r>
            <a:r>
              <a:rPr lang="en-US" sz="53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No need for manual booking.</a:t>
            </a:r>
          </a:p>
          <a:p>
            <a:pPr algn="ctr">
              <a:lnSpc>
                <a:spcPts val="7455"/>
              </a:lnSpc>
            </a:pPr>
            <a:r>
              <a:rPr lang="en-US" sz="53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✔ </a:t>
            </a:r>
            <a:r>
              <a:rPr lang="en-US" sz="5325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Unique Booking ID</a:t>
            </a:r>
            <a:r>
              <a:rPr lang="en-US" sz="53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Prevents duplication.</a:t>
            </a:r>
          </a:p>
          <a:p>
            <a:pPr algn="ctr">
              <a:lnSpc>
                <a:spcPts val="7455"/>
              </a:lnSpc>
            </a:pPr>
            <a:r>
              <a:rPr lang="en-US" sz="53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✔ </a:t>
            </a:r>
            <a:r>
              <a:rPr lang="en-US" sz="5325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User Authentication</a:t>
            </a:r>
            <a:r>
              <a:rPr lang="en-US" sz="53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Secure login system.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45649"/>
            <a:ext cx="7496635" cy="1838738"/>
            <a:chOff x="0" y="0"/>
            <a:chExt cx="1974422" cy="4842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4422" cy="484277"/>
            </a:xfrm>
            <a:custGeom>
              <a:avLst/>
              <a:gdLst/>
              <a:ahLst/>
              <a:cxnLst/>
              <a:rect l="l" t="t" r="r" b="b"/>
              <a:pathLst>
                <a:path w="1974422" h="484277">
                  <a:moveTo>
                    <a:pt x="0" y="0"/>
                  </a:moveTo>
                  <a:lnTo>
                    <a:pt x="1974422" y="0"/>
                  </a:lnTo>
                  <a:lnTo>
                    <a:pt x="1974422" y="484277"/>
                  </a:lnTo>
                  <a:lnTo>
                    <a:pt x="0" y="4842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974422" cy="5128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10472" y="3763001"/>
            <a:ext cx="9879914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❌ No database (user data is lost after exit).</a:t>
            </a:r>
          </a:p>
          <a:p>
            <a:pPr algn="ctr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❌ Only works on the command line (no GUI).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5407" y="2540849"/>
            <a:ext cx="17730043" cy="2106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0"/>
              </a:lnSpc>
            </a:pPr>
            <a:r>
              <a:rPr lang="en-US" sz="4043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Current Limitations</a:t>
            </a:r>
          </a:p>
          <a:p>
            <a:pPr algn="ctr">
              <a:lnSpc>
                <a:spcPts val="5660"/>
              </a:lnSpc>
            </a:pPr>
            <a:endParaRPr lang="en-US" sz="4043">
              <a:solidFill>
                <a:srgbClr val="FFFFFF"/>
              </a:solidFill>
              <a:latin typeface="TAN Headline"/>
              <a:ea typeface="TAN Headline"/>
              <a:cs typeface="TAN Headline"/>
              <a:sym typeface="TAN Headline"/>
            </a:endParaRPr>
          </a:p>
          <a:p>
            <a:pPr algn="ctr">
              <a:lnSpc>
                <a:spcPts val="5660"/>
              </a:lnSpc>
            </a:pPr>
            <a:endParaRPr lang="en-US" sz="4043">
              <a:solidFill>
                <a:srgbClr val="FFFFFF"/>
              </a:solidFill>
              <a:latin typeface="TAN Headline"/>
              <a:ea typeface="TAN Headline"/>
              <a:cs typeface="TAN Headline"/>
              <a:sym typeface="TAN Headline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5560712" y="6846879"/>
            <a:ext cx="7496635" cy="1838325"/>
            <a:chOff x="0" y="0"/>
            <a:chExt cx="1974422" cy="4841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74422" cy="484168"/>
            </a:xfrm>
            <a:custGeom>
              <a:avLst/>
              <a:gdLst/>
              <a:ahLst/>
              <a:cxnLst/>
              <a:rect l="l" t="t" r="r" b="b"/>
              <a:pathLst>
                <a:path w="1974422" h="484168">
                  <a:moveTo>
                    <a:pt x="0" y="0"/>
                  </a:moveTo>
                  <a:lnTo>
                    <a:pt x="1974422" y="0"/>
                  </a:lnTo>
                  <a:lnTo>
                    <a:pt x="1974422" y="484168"/>
                  </a:lnTo>
                  <a:lnTo>
                    <a:pt x="0" y="4841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974422" cy="51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784029" y="7142626"/>
            <a:ext cx="6560820" cy="388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-1113236" y="5750397"/>
            <a:ext cx="20844531" cy="78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5"/>
              </a:lnSpc>
            </a:pPr>
            <a:r>
              <a:rPr lang="en-US" sz="4632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Future Enhancements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411386" y="799347"/>
            <a:ext cx="19008342" cy="1408127"/>
            <a:chOff x="0" y="0"/>
            <a:chExt cx="5006312" cy="37086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06312" cy="370865"/>
            </a:xfrm>
            <a:custGeom>
              <a:avLst/>
              <a:gdLst/>
              <a:ahLst/>
              <a:cxnLst/>
              <a:rect l="l" t="t" r="r" b="b"/>
              <a:pathLst>
                <a:path w="5006312" h="370865">
                  <a:moveTo>
                    <a:pt x="0" y="0"/>
                  </a:moveTo>
                  <a:lnTo>
                    <a:pt x="5006312" y="0"/>
                  </a:lnTo>
                  <a:lnTo>
                    <a:pt x="5006312" y="370865"/>
                  </a:lnTo>
                  <a:lnTo>
                    <a:pt x="0" y="3708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5006312" cy="399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28748"/>
            <a:ext cx="1607147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Limitations &amp; Future Enhancements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48394" y="7437901"/>
            <a:ext cx="12762934" cy="109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✅ Develop a web-based or mobile app version for better UI.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✅ Integrate payment options (e.g., online transactions).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40237" y="2171208"/>
            <a:ext cx="13607527" cy="5944585"/>
            <a:chOff x="0" y="0"/>
            <a:chExt cx="3583875" cy="15656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83875" cy="1565652"/>
            </a:xfrm>
            <a:custGeom>
              <a:avLst/>
              <a:gdLst/>
              <a:ahLst/>
              <a:cxnLst/>
              <a:rect l="l" t="t" r="r" b="b"/>
              <a:pathLst>
                <a:path w="3583875" h="1565652">
                  <a:moveTo>
                    <a:pt x="0" y="0"/>
                  </a:moveTo>
                  <a:lnTo>
                    <a:pt x="3583875" y="0"/>
                  </a:lnTo>
                  <a:lnTo>
                    <a:pt x="3583875" y="1565652"/>
                  </a:lnTo>
                  <a:lnTo>
                    <a:pt x="0" y="156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583875" cy="1594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15218" y="4494494"/>
            <a:ext cx="15340026" cy="1755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51"/>
              </a:lnSpc>
            </a:pPr>
            <a:r>
              <a:rPr lang="en-US" sz="1454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 rot="1952308">
            <a:off x="12340240" y="1041990"/>
            <a:ext cx="4415125" cy="3162333"/>
          </a:xfrm>
          <a:custGeom>
            <a:avLst/>
            <a:gdLst/>
            <a:ahLst/>
            <a:cxnLst/>
            <a:rect l="l" t="t" r="r" b="b"/>
            <a:pathLst>
              <a:path w="4415125" h="3162333">
                <a:moveTo>
                  <a:pt x="0" y="0"/>
                </a:moveTo>
                <a:lnTo>
                  <a:pt x="4415125" y="0"/>
                </a:lnTo>
                <a:lnTo>
                  <a:pt x="4415125" y="3162333"/>
                </a:lnTo>
                <a:lnTo>
                  <a:pt x="0" y="3162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61519"/>
            <a:ext cx="19027773" cy="1708150"/>
            <a:chOff x="0" y="0"/>
            <a:chExt cx="5011430" cy="4498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11430" cy="449883"/>
            </a:xfrm>
            <a:custGeom>
              <a:avLst/>
              <a:gdLst/>
              <a:ahLst/>
              <a:cxnLst/>
              <a:rect l="l" t="t" r="r" b="b"/>
              <a:pathLst>
                <a:path w="5011430" h="449883">
                  <a:moveTo>
                    <a:pt x="0" y="0"/>
                  </a:moveTo>
                  <a:lnTo>
                    <a:pt x="5011430" y="0"/>
                  </a:lnTo>
                  <a:lnTo>
                    <a:pt x="5011430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5011430" cy="478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383074"/>
            <a:ext cx="16230600" cy="6015495"/>
            <a:chOff x="0" y="0"/>
            <a:chExt cx="4274726" cy="15843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584328"/>
            </a:xfrm>
            <a:custGeom>
              <a:avLst/>
              <a:gdLst/>
              <a:ahLst/>
              <a:cxnLst/>
              <a:rect l="l" t="t" r="r" b="b"/>
              <a:pathLst>
                <a:path w="4274726" h="1584328">
                  <a:moveTo>
                    <a:pt x="0" y="0"/>
                  </a:moveTo>
                  <a:lnTo>
                    <a:pt x="4274726" y="0"/>
                  </a:lnTo>
                  <a:lnTo>
                    <a:pt x="4274726" y="1584328"/>
                  </a:lnTo>
                  <a:lnTo>
                    <a:pt x="0" y="15843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274726" cy="1612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01402" y="1236980"/>
            <a:ext cx="10963336" cy="11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INTRODUCTON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3706731"/>
            <a:ext cx="17259300" cy="6074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5729" lvl="1" indent="-372865" algn="ctr">
              <a:lnSpc>
                <a:spcPts val="4835"/>
              </a:lnSpc>
              <a:buFont typeface="Arial"/>
              <a:buChar char="•"/>
            </a:pPr>
            <a:r>
              <a:rPr lang="en-US" sz="34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Online Ticket Booking System allows users to book tickets for various services like movies, trains, buses, and concerts through an </a:t>
            </a:r>
            <a:r>
              <a:rPr lang="en-US" sz="3454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automated platform</a:t>
            </a:r>
            <a:r>
              <a:rPr lang="en-US" sz="34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>
              <a:lnSpc>
                <a:spcPts val="4835"/>
              </a:lnSpc>
            </a:pPr>
            <a:endParaRPr lang="en-US" sz="345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45729" lvl="1" indent="-372865" algn="ctr">
              <a:lnSpc>
                <a:spcPts val="4835"/>
              </a:lnSpc>
              <a:buFont typeface="Arial"/>
              <a:buChar char="•"/>
            </a:pPr>
            <a:r>
              <a:rPr lang="en-US" sz="34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replaces traditional manual booking with a </a:t>
            </a:r>
            <a:r>
              <a:rPr lang="en-US" sz="3454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faster</a:t>
            </a:r>
            <a:r>
              <a:rPr lang="en-US" sz="34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more </a:t>
            </a:r>
            <a:r>
              <a:rPr lang="en-US" sz="3454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convenient</a:t>
            </a:r>
            <a:r>
              <a:rPr lang="en-US" sz="34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user-friendly approach.</a:t>
            </a:r>
          </a:p>
          <a:p>
            <a:pPr algn="ctr">
              <a:lnSpc>
                <a:spcPts val="4835"/>
              </a:lnSpc>
            </a:pPr>
            <a:endParaRPr lang="en-US" sz="345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45729" lvl="1" indent="-372865" algn="ctr">
              <a:lnSpc>
                <a:spcPts val="4835"/>
              </a:lnSpc>
              <a:buFont typeface="Arial"/>
              <a:buChar char="•"/>
            </a:pPr>
            <a:r>
              <a:rPr lang="en-US" sz="34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can </a:t>
            </a:r>
            <a:r>
              <a:rPr lang="en-US" sz="3454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register</a:t>
            </a:r>
            <a:r>
              <a:rPr lang="en-US" sz="34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454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log in</a:t>
            </a:r>
            <a:r>
              <a:rPr lang="en-US" sz="34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454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select tickets</a:t>
            </a:r>
            <a:r>
              <a:rPr lang="en-US" sz="34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454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choose seats</a:t>
            </a:r>
            <a:r>
              <a:rPr lang="en-US" sz="34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get confirmation with a unique booking ID.</a:t>
            </a:r>
          </a:p>
          <a:p>
            <a:pPr algn="ctr">
              <a:lnSpc>
                <a:spcPts val="4835"/>
              </a:lnSpc>
            </a:pPr>
            <a:endParaRPr lang="en-US" sz="345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225457"/>
            <a:ext cx="16230600" cy="6633378"/>
            <a:chOff x="0" y="0"/>
            <a:chExt cx="4274726" cy="17470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47063"/>
            </a:xfrm>
            <a:custGeom>
              <a:avLst/>
              <a:gdLst/>
              <a:ahLst/>
              <a:cxnLst/>
              <a:rect l="l" t="t" r="r" b="b"/>
              <a:pathLst>
                <a:path w="4274726" h="1747063">
                  <a:moveTo>
                    <a:pt x="0" y="0"/>
                  </a:moveTo>
                  <a:lnTo>
                    <a:pt x="4274726" y="0"/>
                  </a:lnTo>
                  <a:lnTo>
                    <a:pt x="4274726" y="1747063"/>
                  </a:lnTo>
                  <a:lnTo>
                    <a:pt x="0" y="174706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274726" cy="1775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30816" y="1028700"/>
            <a:ext cx="19027773" cy="1708150"/>
            <a:chOff x="0" y="0"/>
            <a:chExt cx="5011430" cy="4498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11430" cy="449883"/>
            </a:xfrm>
            <a:custGeom>
              <a:avLst/>
              <a:gdLst/>
              <a:ahLst/>
              <a:cxnLst/>
              <a:rect l="l" t="t" r="r" b="b"/>
              <a:pathLst>
                <a:path w="5011430" h="449883">
                  <a:moveTo>
                    <a:pt x="0" y="0"/>
                  </a:moveTo>
                  <a:lnTo>
                    <a:pt x="5011430" y="0"/>
                  </a:lnTo>
                  <a:lnTo>
                    <a:pt x="5011430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5011430" cy="478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808539" y="113665"/>
            <a:ext cx="5246370" cy="524637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1236980"/>
            <a:ext cx="16230600" cy="116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Objectives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6777" y="3879981"/>
            <a:ext cx="15426542" cy="634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9"/>
              </a:lnSpc>
            </a:pPr>
            <a:r>
              <a:rPr lang="en-US" sz="30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main goals of this project are:</a:t>
            </a:r>
          </a:p>
          <a:p>
            <a:pPr algn="l">
              <a:lnSpc>
                <a:spcPts val="4219"/>
              </a:lnSpc>
            </a:pPr>
            <a:endParaRPr lang="en-US" sz="301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19"/>
              </a:lnSpc>
            </a:pPr>
            <a:r>
              <a:rPr lang="en-US" sz="3013" b="1">
                <a:solidFill>
                  <a:srgbClr val="D82B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Authentication:</a:t>
            </a:r>
            <a:r>
              <a:rPr lang="en-US" sz="30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Enable user registration and login.</a:t>
            </a:r>
          </a:p>
          <a:p>
            <a:pPr algn="l">
              <a:lnSpc>
                <a:spcPts val="4219"/>
              </a:lnSpc>
            </a:pPr>
            <a:endParaRPr lang="en-US" sz="301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19"/>
              </a:lnSpc>
            </a:pPr>
            <a:r>
              <a:rPr lang="en-US" sz="3013" b="1">
                <a:solidFill>
                  <a:srgbClr val="D82B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Ticket Selection:</a:t>
            </a:r>
            <a:r>
              <a:rPr lang="en-US" sz="30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Allow users to choose ticket types (Movie, Train, Bus, Concert).</a:t>
            </a:r>
          </a:p>
          <a:p>
            <a:pPr algn="l">
              <a:lnSpc>
                <a:spcPts val="4219"/>
              </a:lnSpc>
            </a:pPr>
            <a:endParaRPr lang="en-US" sz="301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19"/>
              </a:lnSpc>
            </a:pPr>
            <a:r>
              <a:rPr lang="en-US" sz="3013" b="1">
                <a:solidFill>
                  <a:srgbClr val="D82B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Seating Preference:</a:t>
            </a:r>
            <a:r>
              <a:rPr lang="en-US" sz="30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Provide options for General, VIP, First-Class, and Economy.</a:t>
            </a:r>
          </a:p>
          <a:p>
            <a:pPr algn="l">
              <a:lnSpc>
                <a:spcPts val="4219"/>
              </a:lnSpc>
            </a:pPr>
            <a:endParaRPr lang="en-US" sz="301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19"/>
              </a:lnSpc>
            </a:pPr>
            <a:r>
              <a:rPr lang="en-US" sz="3013" b="1">
                <a:solidFill>
                  <a:srgbClr val="D82B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Booking Confirmation:</a:t>
            </a:r>
            <a:r>
              <a:rPr lang="en-US" sz="30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Generate a unique booking ID for every transaction.</a:t>
            </a:r>
          </a:p>
          <a:p>
            <a:pPr algn="l">
              <a:lnSpc>
                <a:spcPts val="4219"/>
              </a:lnSpc>
            </a:pPr>
            <a:endParaRPr lang="en-US" sz="301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19"/>
              </a:lnSpc>
            </a:pPr>
            <a:r>
              <a:rPr lang="en-US" sz="3013" b="1">
                <a:solidFill>
                  <a:srgbClr val="D82B1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Interaction:</a:t>
            </a:r>
            <a:r>
              <a:rPr lang="en-US" sz="30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Simple command-line input and output.</a:t>
            </a:r>
          </a:p>
          <a:p>
            <a:pPr algn="ctr">
              <a:lnSpc>
                <a:spcPts val="3939"/>
              </a:lnSpc>
            </a:pPr>
            <a:endParaRPr lang="en-US" sz="3013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40237" y="2171208"/>
            <a:ext cx="13607527" cy="5944585"/>
            <a:chOff x="0" y="0"/>
            <a:chExt cx="3583875" cy="15656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83875" cy="1565652"/>
            </a:xfrm>
            <a:custGeom>
              <a:avLst/>
              <a:gdLst/>
              <a:ahLst/>
              <a:cxnLst/>
              <a:rect l="l" t="t" r="r" b="b"/>
              <a:pathLst>
                <a:path w="3583875" h="1565652">
                  <a:moveTo>
                    <a:pt x="0" y="0"/>
                  </a:moveTo>
                  <a:lnTo>
                    <a:pt x="3583875" y="0"/>
                  </a:lnTo>
                  <a:lnTo>
                    <a:pt x="3583875" y="1565652"/>
                  </a:lnTo>
                  <a:lnTo>
                    <a:pt x="0" y="156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583875" cy="1594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15847" y="2819605"/>
            <a:ext cx="9856306" cy="400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60"/>
              </a:lnSpc>
            </a:pPr>
            <a:r>
              <a:rPr lang="en-US" sz="14542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System Features</a:t>
            </a:r>
          </a:p>
        </p:txBody>
      </p:sp>
      <p:sp>
        <p:nvSpPr>
          <p:cNvPr id="6" name="Freeform 6"/>
          <p:cNvSpPr/>
          <p:nvPr/>
        </p:nvSpPr>
        <p:spPr>
          <a:xfrm>
            <a:off x="13325480" y="749342"/>
            <a:ext cx="3651662" cy="4114800"/>
          </a:xfrm>
          <a:custGeom>
            <a:avLst/>
            <a:gdLst/>
            <a:ahLst/>
            <a:cxnLst/>
            <a:rect l="l" t="t" r="r" b="b"/>
            <a:pathLst>
              <a:path w="3651662" h="4114800">
                <a:moveTo>
                  <a:pt x="0" y="0"/>
                </a:moveTo>
                <a:lnTo>
                  <a:pt x="3651663" y="0"/>
                </a:lnTo>
                <a:lnTo>
                  <a:pt x="3651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64563">
            <a:off x="-1510208" y="888160"/>
            <a:ext cx="8606193" cy="9649789"/>
          </a:xfrm>
          <a:custGeom>
            <a:avLst/>
            <a:gdLst/>
            <a:ahLst/>
            <a:cxnLst/>
            <a:rect l="l" t="t" r="r" b="b"/>
            <a:pathLst>
              <a:path w="8606193" h="9649789">
                <a:moveTo>
                  <a:pt x="0" y="0"/>
                </a:moveTo>
                <a:lnTo>
                  <a:pt x="8606193" y="0"/>
                </a:lnTo>
                <a:lnTo>
                  <a:pt x="8606193" y="9649789"/>
                </a:lnTo>
                <a:lnTo>
                  <a:pt x="0" y="96497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63" r="-606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687166" y="6755401"/>
            <a:ext cx="6913668" cy="1855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35"/>
              </a:lnSpc>
            </a:pPr>
            <a:r>
              <a:rPr lang="en-US" sz="5719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of an Online Ticket Booking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7506639" cy="1931175"/>
            <a:chOff x="0" y="0"/>
            <a:chExt cx="1977057" cy="508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7057" cy="508622"/>
            </a:xfrm>
            <a:custGeom>
              <a:avLst/>
              <a:gdLst/>
              <a:ahLst/>
              <a:cxnLst/>
              <a:rect l="l" t="t" r="r" b="b"/>
              <a:pathLst>
                <a:path w="1977057" h="508622">
                  <a:moveTo>
                    <a:pt x="0" y="0"/>
                  </a:moveTo>
                  <a:lnTo>
                    <a:pt x="1977057" y="0"/>
                  </a:lnTo>
                  <a:lnTo>
                    <a:pt x="1977057" y="508622"/>
                  </a:lnTo>
                  <a:lnTo>
                    <a:pt x="0" y="508622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977057" cy="5371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2147" y="4031086"/>
            <a:ext cx="5840320" cy="4957785"/>
            <a:chOff x="0" y="0"/>
            <a:chExt cx="1538191" cy="13057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38191" cy="1305754"/>
            </a:xfrm>
            <a:custGeom>
              <a:avLst/>
              <a:gdLst/>
              <a:ahLst/>
              <a:cxnLst/>
              <a:rect l="l" t="t" r="r" b="b"/>
              <a:pathLst>
                <a:path w="1538191" h="1305754">
                  <a:moveTo>
                    <a:pt x="0" y="0"/>
                  </a:moveTo>
                  <a:lnTo>
                    <a:pt x="1538191" y="0"/>
                  </a:lnTo>
                  <a:lnTo>
                    <a:pt x="1538191" y="1305754"/>
                  </a:lnTo>
                  <a:lnTo>
                    <a:pt x="0" y="13057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538191" cy="1334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7383067" y="3613279"/>
            <a:ext cx="2305287" cy="32080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688354" y="1028700"/>
            <a:ext cx="4309849" cy="8215432"/>
            <a:chOff x="0" y="0"/>
            <a:chExt cx="8624570" cy="16440150"/>
          </a:xfrm>
        </p:grpSpPr>
        <p:sp>
          <p:nvSpPr>
            <p:cNvPr id="10" name="Freeform 10"/>
            <p:cNvSpPr/>
            <p:nvPr/>
          </p:nvSpPr>
          <p:spPr>
            <a:xfrm>
              <a:off x="410210" y="269240"/>
              <a:ext cx="7757160" cy="14293849"/>
            </a:xfrm>
            <a:custGeom>
              <a:avLst/>
              <a:gdLst/>
              <a:ahLst/>
              <a:cxnLst/>
              <a:rect l="l" t="t" r="r" b="b"/>
              <a:pathLst>
                <a:path w="7757160" h="14293849">
                  <a:moveTo>
                    <a:pt x="7757160" y="791210"/>
                  </a:moveTo>
                  <a:lnTo>
                    <a:pt x="7757160" y="14293849"/>
                  </a:lnTo>
                  <a:lnTo>
                    <a:pt x="0" y="14293849"/>
                  </a:lnTo>
                  <a:lnTo>
                    <a:pt x="0" y="791210"/>
                  </a:lnTo>
                  <a:cubicBezTo>
                    <a:pt x="0" y="354330"/>
                    <a:pt x="354330" y="0"/>
                    <a:pt x="791210" y="0"/>
                  </a:cubicBezTo>
                  <a:lnTo>
                    <a:pt x="6965950" y="0"/>
                  </a:lnTo>
                  <a:cubicBezTo>
                    <a:pt x="7402830" y="0"/>
                    <a:pt x="7757160" y="354330"/>
                    <a:pt x="7757160" y="791210"/>
                  </a:cubicBezTo>
                  <a:close/>
                </a:path>
              </a:pathLst>
            </a:custGeom>
            <a:blipFill>
              <a:blip r:embed="rId2"/>
              <a:stretch>
                <a:fillRect l="-42133" r="-42133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8636000" cy="16446500"/>
            </a:xfrm>
            <a:custGeom>
              <a:avLst/>
              <a:gdLst/>
              <a:ahLst/>
              <a:cxnLst/>
              <a:rect l="l" t="t" r="r" b="b"/>
              <a:pathLst>
                <a:path w="8636000" h="16446500">
                  <a:moveTo>
                    <a:pt x="0" y="0"/>
                  </a:moveTo>
                  <a:lnTo>
                    <a:pt x="8636000" y="0"/>
                  </a:lnTo>
                  <a:lnTo>
                    <a:pt x="8636000" y="16446500"/>
                  </a:lnTo>
                  <a:lnTo>
                    <a:pt x="0" y="16446500"/>
                  </a:lnTo>
                  <a:close/>
                </a:path>
              </a:pathLst>
            </a:custGeom>
          </p:spPr>
        </p:sp>
      </p:grpSp>
      <p:sp>
        <p:nvSpPr>
          <p:cNvPr id="12" name="TextBox 12"/>
          <p:cNvSpPr txBox="1"/>
          <p:nvPr/>
        </p:nvSpPr>
        <p:spPr>
          <a:xfrm>
            <a:off x="1699286" y="1076713"/>
            <a:ext cx="6165467" cy="1739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User Authentication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21546" y="4350809"/>
            <a:ext cx="5661521" cy="489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9948" lvl="1" indent="-459974" algn="l">
              <a:lnSpc>
                <a:spcPts val="5539"/>
              </a:lnSpc>
              <a:buFont typeface="Arial"/>
              <a:buChar char="•"/>
            </a:pPr>
            <a:r>
              <a:rPr lang="en-US" sz="426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Users can register with a </a:t>
            </a:r>
            <a:r>
              <a:rPr lang="en-US" sz="4260">
                <a:solidFill>
                  <a:srgbClr val="00BF63"/>
                </a:solidFill>
                <a:latin typeface="Antic Bold"/>
                <a:ea typeface="Antic Bold"/>
                <a:cs typeface="Antic Bold"/>
                <a:sym typeface="Antic Bold"/>
              </a:rPr>
              <a:t>username</a:t>
            </a:r>
            <a:r>
              <a:rPr lang="en-US" sz="426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and </a:t>
            </a:r>
            <a:r>
              <a:rPr lang="en-US" sz="4260">
                <a:solidFill>
                  <a:srgbClr val="00BF63"/>
                </a:solidFill>
                <a:latin typeface="Antic Bold"/>
                <a:ea typeface="Antic Bold"/>
                <a:cs typeface="Antic Bold"/>
                <a:sym typeface="Antic Bold"/>
              </a:rPr>
              <a:t>password</a:t>
            </a:r>
            <a:r>
              <a:rPr lang="en-US" sz="426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.</a:t>
            </a:r>
          </a:p>
          <a:p>
            <a:pPr marL="919948" lvl="1" indent="-459974" algn="l">
              <a:lnSpc>
                <a:spcPts val="5539"/>
              </a:lnSpc>
              <a:buFont typeface="Arial"/>
              <a:buChar char="•"/>
            </a:pPr>
            <a:r>
              <a:rPr lang="en-US" sz="4260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Secure login</a:t>
            </a:r>
            <a:r>
              <a:rPr lang="en-US" sz="426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system to verify user credentials.</a:t>
            </a:r>
          </a:p>
          <a:p>
            <a:pPr algn="l">
              <a:lnSpc>
                <a:spcPts val="5539"/>
              </a:lnSpc>
            </a:pPr>
            <a:endParaRPr lang="en-US" sz="4260">
              <a:solidFill>
                <a:srgbClr val="000000"/>
              </a:solidFill>
              <a:latin typeface="Antic Bold"/>
              <a:ea typeface="Antic Bold"/>
              <a:cs typeface="Antic Bold"/>
              <a:sym typeface="Antic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68397" y="482234"/>
            <a:ext cx="7273813" cy="1708150"/>
            <a:chOff x="0" y="0"/>
            <a:chExt cx="1915737" cy="4498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5737" cy="449883"/>
            </a:xfrm>
            <a:custGeom>
              <a:avLst/>
              <a:gdLst/>
              <a:ahLst/>
              <a:cxnLst/>
              <a:rect l="l" t="t" r="r" b="b"/>
              <a:pathLst>
                <a:path w="1915737" h="449883">
                  <a:moveTo>
                    <a:pt x="0" y="0"/>
                  </a:moveTo>
                  <a:lnTo>
                    <a:pt x="1915737" y="0"/>
                  </a:lnTo>
                  <a:lnTo>
                    <a:pt x="1915737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915737" cy="478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857375" y="498110"/>
            <a:ext cx="6084835" cy="1581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Ticket Booking Process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935915" y="3295220"/>
            <a:ext cx="6220911" cy="6991780"/>
            <a:chOff x="0" y="0"/>
            <a:chExt cx="1638429" cy="18414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8429" cy="1841456"/>
            </a:xfrm>
            <a:custGeom>
              <a:avLst/>
              <a:gdLst/>
              <a:ahLst/>
              <a:cxnLst/>
              <a:rect l="l" t="t" r="r" b="b"/>
              <a:pathLst>
                <a:path w="1638429" h="1841456">
                  <a:moveTo>
                    <a:pt x="0" y="0"/>
                  </a:moveTo>
                  <a:lnTo>
                    <a:pt x="1638429" y="0"/>
                  </a:lnTo>
                  <a:lnTo>
                    <a:pt x="1638429" y="1841456"/>
                  </a:lnTo>
                  <a:lnTo>
                    <a:pt x="0" y="184145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638429" cy="1870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183301" y="3972881"/>
            <a:ext cx="5821177" cy="5067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0"/>
              </a:lnSpc>
            </a:pP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1️⃣ </a:t>
            </a:r>
            <a:r>
              <a:rPr lang="en-US" sz="2223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User Login/Register </a:t>
            </a: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– The user logs in or registers an account.</a:t>
            </a:r>
          </a:p>
          <a:p>
            <a:pPr algn="l">
              <a:lnSpc>
                <a:spcPts val="2890"/>
              </a:lnSpc>
            </a:pP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2️⃣ </a:t>
            </a:r>
            <a:r>
              <a:rPr lang="en-US" sz="2223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Select Train Ticket</a:t>
            </a: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– Choose "Train Ticket" from the options.</a:t>
            </a:r>
          </a:p>
          <a:p>
            <a:pPr algn="l">
              <a:lnSpc>
                <a:spcPts val="2890"/>
              </a:lnSpc>
            </a:pP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3️⃣ </a:t>
            </a:r>
            <a:r>
              <a:rPr lang="en-US" sz="2223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Enter Train Name</a:t>
            </a: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– Example: "Rajdhani Express."</a:t>
            </a:r>
          </a:p>
          <a:p>
            <a:pPr algn="l">
              <a:lnSpc>
                <a:spcPts val="2890"/>
              </a:lnSpc>
            </a:pP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4️⃣ </a:t>
            </a:r>
            <a:r>
              <a:rPr lang="en-US" sz="2223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Choose Seat Type</a:t>
            </a: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– Options: General, VIP, First-Class, Economy.</a:t>
            </a:r>
          </a:p>
          <a:p>
            <a:pPr algn="l">
              <a:lnSpc>
                <a:spcPts val="2890"/>
              </a:lnSpc>
            </a:pP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5️⃣ </a:t>
            </a:r>
            <a:r>
              <a:rPr lang="en-US" sz="2223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Enter Number of Tickets</a:t>
            </a: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– Example: 2 tickets.</a:t>
            </a:r>
          </a:p>
          <a:p>
            <a:pPr algn="l">
              <a:lnSpc>
                <a:spcPts val="2890"/>
              </a:lnSpc>
            </a:pP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6️⃣ </a:t>
            </a:r>
            <a:r>
              <a:rPr lang="en-US" sz="2223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Select Seat Location</a:t>
            </a: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– Example: Row B, Seat 12.</a:t>
            </a:r>
          </a:p>
          <a:p>
            <a:pPr algn="l">
              <a:lnSpc>
                <a:spcPts val="2890"/>
              </a:lnSpc>
            </a:pP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7️⃣ </a:t>
            </a:r>
            <a:r>
              <a:rPr lang="en-US" sz="2223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Booking Confirmation</a:t>
            </a:r>
            <a:r>
              <a:rPr lang="en-US" sz="2223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 – Displays all ticket details.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0" y="-28335"/>
            <a:ext cx="5856153" cy="10315335"/>
            <a:chOff x="0" y="0"/>
            <a:chExt cx="1542361" cy="271679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42361" cy="2716796"/>
            </a:xfrm>
            <a:custGeom>
              <a:avLst/>
              <a:gdLst/>
              <a:ahLst/>
              <a:cxnLst/>
              <a:rect l="l" t="t" r="r" b="b"/>
              <a:pathLst>
                <a:path w="1542361" h="2716796">
                  <a:moveTo>
                    <a:pt x="0" y="0"/>
                  </a:moveTo>
                  <a:lnTo>
                    <a:pt x="1542361" y="0"/>
                  </a:lnTo>
                  <a:lnTo>
                    <a:pt x="1542361" y="2716796"/>
                  </a:lnTo>
                  <a:lnTo>
                    <a:pt x="0" y="27167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1542361" cy="2745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8681243" y="4001456"/>
            <a:ext cx="3502058" cy="251953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4" name="Group 14"/>
          <p:cNvGrpSpPr/>
          <p:nvPr/>
        </p:nvGrpSpPr>
        <p:grpSpPr>
          <a:xfrm>
            <a:off x="6058058" y="2822208"/>
            <a:ext cx="5246370" cy="524637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0" y="3018695"/>
            <a:ext cx="6058058" cy="5652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9476" lvl="1" indent="-374738" algn="l">
              <a:lnSpc>
                <a:spcPts val="4512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Users can select different ticket types.</a:t>
            </a:r>
          </a:p>
          <a:p>
            <a:pPr algn="l">
              <a:lnSpc>
                <a:spcPts val="4512"/>
              </a:lnSpc>
            </a:pPr>
            <a:endParaRPr lang="en-US" sz="3471">
              <a:solidFill>
                <a:srgbClr val="000000"/>
              </a:solidFill>
              <a:latin typeface="Antic Bold"/>
              <a:ea typeface="Antic Bold"/>
              <a:cs typeface="Antic Bold"/>
              <a:sym typeface="Antic Bold"/>
            </a:endParaRPr>
          </a:p>
          <a:p>
            <a:pPr marL="749476" lvl="1" indent="-374738" algn="l">
              <a:lnSpc>
                <a:spcPts val="4512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Allows entering event details (e.g., movie name, train destination).</a:t>
            </a:r>
          </a:p>
          <a:p>
            <a:pPr algn="l">
              <a:lnSpc>
                <a:spcPts val="4512"/>
              </a:lnSpc>
            </a:pPr>
            <a:endParaRPr lang="en-US" sz="3471">
              <a:solidFill>
                <a:srgbClr val="000000"/>
              </a:solidFill>
              <a:latin typeface="Antic Bold"/>
              <a:ea typeface="Antic Bold"/>
              <a:cs typeface="Antic Bold"/>
              <a:sym typeface="Antic Bold"/>
            </a:endParaRPr>
          </a:p>
          <a:p>
            <a:pPr marL="749476" lvl="1" indent="-374738" algn="l">
              <a:lnSpc>
                <a:spcPts val="4512"/>
              </a:lnSpc>
              <a:buFont typeface="Arial"/>
              <a:buChar char="•"/>
            </a:pPr>
            <a:r>
              <a:rPr lang="en-US" sz="3471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Different seating classes to choose from.</a:t>
            </a:r>
          </a:p>
          <a:p>
            <a:pPr algn="l">
              <a:lnSpc>
                <a:spcPts val="4512"/>
              </a:lnSpc>
            </a:pPr>
            <a:endParaRPr lang="en-US" sz="3471">
              <a:solidFill>
                <a:srgbClr val="000000"/>
              </a:solidFill>
              <a:latin typeface="Antic Bold"/>
              <a:ea typeface="Antic Bold"/>
              <a:cs typeface="Antic Bold"/>
              <a:sym typeface="Antic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5650" y="1028700"/>
            <a:ext cx="8956352" cy="1708150"/>
            <a:chOff x="0" y="0"/>
            <a:chExt cx="2358875" cy="4498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8875" cy="449883"/>
            </a:xfrm>
            <a:custGeom>
              <a:avLst/>
              <a:gdLst/>
              <a:ahLst/>
              <a:cxnLst/>
              <a:rect l="l" t="t" r="r" b="b"/>
              <a:pathLst>
                <a:path w="2358875" h="449883">
                  <a:moveTo>
                    <a:pt x="0" y="0"/>
                  </a:moveTo>
                  <a:lnTo>
                    <a:pt x="2358875" y="0"/>
                  </a:lnTo>
                  <a:lnTo>
                    <a:pt x="2358875" y="449883"/>
                  </a:lnTo>
                  <a:lnTo>
                    <a:pt x="0" y="449883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358875" cy="478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7512" y="3295220"/>
            <a:ext cx="5201240" cy="5948912"/>
            <a:chOff x="0" y="0"/>
            <a:chExt cx="1369874" cy="15667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9874" cy="1566792"/>
            </a:xfrm>
            <a:custGeom>
              <a:avLst/>
              <a:gdLst/>
              <a:ahLst/>
              <a:cxnLst/>
              <a:rect l="l" t="t" r="r" b="b"/>
              <a:pathLst>
                <a:path w="1369874" h="1566792">
                  <a:moveTo>
                    <a:pt x="0" y="0"/>
                  </a:moveTo>
                  <a:lnTo>
                    <a:pt x="1369874" y="0"/>
                  </a:lnTo>
                  <a:lnTo>
                    <a:pt x="1369874" y="1566792"/>
                  </a:lnTo>
                  <a:lnTo>
                    <a:pt x="0" y="156679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369874" cy="1595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5158292" y="6262592"/>
            <a:ext cx="3655860" cy="33396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Freeform 9"/>
          <p:cNvSpPr/>
          <p:nvPr/>
        </p:nvSpPr>
        <p:spPr>
          <a:xfrm>
            <a:off x="8398148" y="2736850"/>
            <a:ext cx="7002906" cy="6865347"/>
          </a:xfrm>
          <a:custGeom>
            <a:avLst/>
            <a:gdLst/>
            <a:ahLst/>
            <a:cxnLst/>
            <a:rect l="l" t="t" r="r" b="b"/>
            <a:pathLst>
              <a:path w="7002906" h="6865347">
                <a:moveTo>
                  <a:pt x="0" y="0"/>
                </a:moveTo>
                <a:lnTo>
                  <a:pt x="7002906" y="0"/>
                </a:lnTo>
                <a:lnTo>
                  <a:pt x="7002906" y="6865347"/>
                </a:lnTo>
                <a:lnTo>
                  <a:pt x="0" y="6865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003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288308" y="4979763"/>
            <a:ext cx="1844627" cy="299140"/>
            <a:chOff x="0" y="0"/>
            <a:chExt cx="485828" cy="787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85828" cy="78786"/>
            </a:xfrm>
            <a:custGeom>
              <a:avLst/>
              <a:gdLst/>
              <a:ahLst/>
              <a:cxnLst/>
              <a:rect l="l" t="t" r="r" b="b"/>
              <a:pathLst>
                <a:path w="485828" h="78786">
                  <a:moveTo>
                    <a:pt x="0" y="0"/>
                  </a:moveTo>
                  <a:lnTo>
                    <a:pt x="485828" y="0"/>
                  </a:lnTo>
                  <a:lnTo>
                    <a:pt x="485828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3D8DF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85828" cy="1073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55650" y="1347404"/>
            <a:ext cx="9708779" cy="90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2"/>
              </a:lnSpc>
            </a:pPr>
            <a:r>
              <a:rPr lang="en-US" sz="5301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Booking Confirmation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8847" y="3953831"/>
            <a:ext cx="4577155" cy="514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2768" lvl="1" indent="-376384" algn="l">
              <a:lnSpc>
                <a:spcPts val="4532"/>
              </a:lnSpc>
              <a:buFont typeface="Arial"/>
              <a:buChar char="•"/>
            </a:pPr>
            <a:r>
              <a:rPr lang="en-US" sz="3486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The system generates a random </a:t>
            </a:r>
            <a:r>
              <a:rPr lang="en-US" sz="3486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5-digit booking ID</a:t>
            </a:r>
            <a:r>
              <a:rPr lang="en-US" sz="3486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.</a:t>
            </a:r>
          </a:p>
          <a:p>
            <a:pPr algn="l">
              <a:lnSpc>
                <a:spcPts val="4532"/>
              </a:lnSpc>
            </a:pPr>
            <a:endParaRPr lang="en-US" sz="3486">
              <a:solidFill>
                <a:srgbClr val="000000"/>
              </a:solidFill>
              <a:latin typeface="Antic Bold"/>
              <a:ea typeface="Antic Bold"/>
              <a:cs typeface="Antic Bold"/>
              <a:sym typeface="Antic Bold"/>
            </a:endParaRPr>
          </a:p>
          <a:p>
            <a:pPr marL="752768" lvl="1" indent="-376384" algn="l">
              <a:lnSpc>
                <a:spcPts val="4532"/>
              </a:lnSpc>
              <a:buFont typeface="Arial"/>
              <a:buChar char="•"/>
            </a:pPr>
            <a:r>
              <a:rPr lang="en-US" sz="3486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Displays ticket details like </a:t>
            </a:r>
            <a:r>
              <a:rPr lang="en-US" sz="3486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name</a:t>
            </a:r>
            <a:r>
              <a:rPr lang="en-US" sz="3486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, </a:t>
            </a:r>
            <a:r>
              <a:rPr lang="en-US" sz="3486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ticket type</a:t>
            </a:r>
            <a:r>
              <a:rPr lang="en-US" sz="3486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, </a:t>
            </a:r>
            <a:r>
              <a:rPr lang="en-US" sz="3486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seat selection</a:t>
            </a:r>
            <a:r>
              <a:rPr lang="en-US" sz="3486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, and </a:t>
            </a:r>
            <a:r>
              <a:rPr lang="en-US" sz="3486">
                <a:solidFill>
                  <a:srgbClr val="D82B1E"/>
                </a:solidFill>
                <a:latin typeface="Antic Bold"/>
                <a:ea typeface="Antic Bold"/>
                <a:cs typeface="Antic Bold"/>
                <a:sym typeface="Antic Bold"/>
              </a:rPr>
              <a:t>event</a:t>
            </a:r>
            <a:r>
              <a:rPr lang="en-US" sz="3486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.</a:t>
            </a:r>
          </a:p>
          <a:p>
            <a:pPr algn="l">
              <a:lnSpc>
                <a:spcPts val="4532"/>
              </a:lnSpc>
            </a:pPr>
            <a:endParaRPr lang="en-US" sz="3486">
              <a:solidFill>
                <a:srgbClr val="000000"/>
              </a:solidFill>
              <a:latin typeface="Antic Bold"/>
              <a:ea typeface="Antic Bold"/>
              <a:cs typeface="Antic Bold"/>
              <a:sym typeface="Antic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329026" y="4889649"/>
            <a:ext cx="1670804" cy="389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 Ticket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30816" y="1028700"/>
            <a:ext cx="9026129" cy="2026501"/>
            <a:chOff x="0" y="0"/>
            <a:chExt cx="2377252" cy="5337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7252" cy="533729"/>
            </a:xfrm>
            <a:custGeom>
              <a:avLst/>
              <a:gdLst/>
              <a:ahLst/>
              <a:cxnLst/>
              <a:rect l="l" t="t" r="r" b="b"/>
              <a:pathLst>
                <a:path w="2377252" h="533729">
                  <a:moveTo>
                    <a:pt x="0" y="0"/>
                  </a:moveTo>
                  <a:lnTo>
                    <a:pt x="2377252" y="0"/>
                  </a:lnTo>
                  <a:lnTo>
                    <a:pt x="2377252" y="533729"/>
                  </a:lnTo>
                  <a:lnTo>
                    <a:pt x="0" y="533729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377252" cy="5623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7512" y="3055201"/>
            <a:ext cx="5201240" cy="6188931"/>
            <a:chOff x="0" y="0"/>
            <a:chExt cx="1369874" cy="16300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9874" cy="1630007"/>
            </a:xfrm>
            <a:custGeom>
              <a:avLst/>
              <a:gdLst/>
              <a:ahLst/>
              <a:cxnLst/>
              <a:rect l="l" t="t" r="r" b="b"/>
              <a:pathLst>
                <a:path w="1369874" h="1630007">
                  <a:moveTo>
                    <a:pt x="0" y="0"/>
                  </a:moveTo>
                  <a:lnTo>
                    <a:pt x="1369874" y="0"/>
                  </a:lnTo>
                  <a:lnTo>
                    <a:pt x="1369874" y="1630007"/>
                  </a:lnTo>
                  <a:lnTo>
                    <a:pt x="0" y="16300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369874" cy="16585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3055201"/>
            <a:ext cx="15924328" cy="7231799"/>
          </a:xfrm>
          <a:custGeom>
            <a:avLst/>
            <a:gdLst/>
            <a:ahLst/>
            <a:cxnLst/>
            <a:rect l="l" t="t" r="r" b="b"/>
            <a:pathLst>
              <a:path w="15924328" h="7231799">
                <a:moveTo>
                  <a:pt x="0" y="0"/>
                </a:moveTo>
                <a:lnTo>
                  <a:pt x="15924328" y="0"/>
                </a:lnTo>
                <a:lnTo>
                  <a:pt x="15924328" y="7231799"/>
                </a:lnTo>
                <a:lnTo>
                  <a:pt x="0" y="7231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0274" b="-3587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3693" y="1124376"/>
            <a:ext cx="7053763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Flowchart of the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1593" y="8072861"/>
            <a:ext cx="520124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Logos &amp; Icons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65146" y="324637"/>
            <a:ext cx="16557707" cy="1408127"/>
            <a:chOff x="0" y="0"/>
            <a:chExt cx="4360878" cy="37086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60878" cy="370865"/>
            </a:xfrm>
            <a:custGeom>
              <a:avLst/>
              <a:gdLst/>
              <a:ahLst/>
              <a:cxnLst/>
              <a:rect l="l" t="t" r="r" b="b"/>
              <a:pathLst>
                <a:path w="4360878" h="370865">
                  <a:moveTo>
                    <a:pt x="0" y="0"/>
                  </a:moveTo>
                  <a:lnTo>
                    <a:pt x="4360878" y="0"/>
                  </a:lnTo>
                  <a:lnTo>
                    <a:pt x="4360878" y="370865"/>
                  </a:lnTo>
                  <a:lnTo>
                    <a:pt x="0" y="370865"/>
                  </a:lnTo>
                  <a:close/>
                </a:path>
              </a:pathLst>
            </a:custGeom>
            <a:solidFill>
              <a:srgbClr val="D5302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360878" cy="3994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811679" y="554038"/>
            <a:ext cx="866464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Code Implementation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3410" y="1949873"/>
            <a:ext cx="17674590" cy="778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is implemented using C++ and includes the following core functionalities: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🔹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Registration &amp; Login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D82B1E"/>
                </a:solidFill>
                <a:latin typeface="Canva Sans"/>
                <a:ea typeface="Canva Sans"/>
                <a:cs typeface="Canva Sans"/>
                <a:sym typeface="Canva Sans"/>
              </a:rPr>
              <a:t>registerUser()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Stores user credentials.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BF63"/>
                </a:solidFill>
                <a:latin typeface="Canva Sans"/>
                <a:ea typeface="Canva Sans"/>
                <a:cs typeface="Canva Sans"/>
                <a:sym typeface="Canva Sans"/>
              </a:rPr>
              <a:t>loginUser()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Verifies username and password.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🔹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Ticket Booking Process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914D"/>
                </a:solidFill>
                <a:latin typeface="Canva Sans"/>
                <a:ea typeface="Canva Sans"/>
                <a:cs typeface="Canva Sans"/>
                <a:sym typeface="Canva Sans"/>
              </a:rPr>
              <a:t>showTicketOptions()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Displays available ticket types.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D8DFA"/>
                </a:solidFill>
                <a:latin typeface="Canva Sans"/>
                <a:ea typeface="Canva Sans"/>
                <a:cs typeface="Canva Sans"/>
                <a:sym typeface="Canva Sans"/>
              </a:rPr>
              <a:t>showSeatOptions()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Lists seating preferences.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5E17EB"/>
                </a:solidFill>
                <a:latin typeface="Canva Sans"/>
                <a:ea typeface="Canva Sans"/>
                <a:cs typeface="Canva Sans"/>
                <a:sym typeface="Canva Sans"/>
              </a:rPr>
              <a:t>generateBookingID()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Creates a unique </a:t>
            </a:r>
            <a:r>
              <a:rPr lang="en-US" sz="3399" b="1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5-digit ID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each booking.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🔹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Ticket Confirmation Output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Displays the final ticket details in a formatted way.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559</Words>
  <Application>Microsoft Office PowerPoint</Application>
  <PresentationFormat>Custom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Barlow Condensed Heavy Italics</vt:lpstr>
      <vt:lpstr>Canva Sans</vt:lpstr>
      <vt:lpstr>Antic Bold</vt:lpstr>
      <vt:lpstr>Open Sans Bold</vt:lpstr>
      <vt:lpstr>Canva Sans Bold</vt:lpstr>
      <vt:lpstr>Arial</vt:lpstr>
      <vt:lpstr>TAN Headline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ticket booking and reservation system</dc:title>
  <cp:lastModifiedBy>AJAY MARANDI</cp:lastModifiedBy>
  <cp:revision>2</cp:revision>
  <dcterms:created xsi:type="dcterms:W3CDTF">2006-08-16T00:00:00Z</dcterms:created>
  <dcterms:modified xsi:type="dcterms:W3CDTF">2025-03-14T06:42:21Z</dcterms:modified>
  <dc:identifier>DAGhmYl6Qqs</dc:identifier>
</cp:coreProperties>
</file>