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56" r:id="rId2"/>
    <p:sldId id="257" r:id="rId3"/>
    <p:sldId id="258" r:id="rId4"/>
    <p:sldId id="259" r:id="rId5"/>
    <p:sldId id="260" r:id="rId6"/>
    <p:sldId id="261" r:id="rId7"/>
    <p:sldId id="262" r:id="rId8"/>
    <p:sldId id="263" r:id="rId9"/>
    <p:sldId id="266" r:id="rId10"/>
    <p:sldId id="268" r:id="rId11"/>
    <p:sldId id="277" r:id="rId12"/>
    <p:sldId id="267" r:id="rId13"/>
    <p:sldId id="275" r:id="rId14"/>
    <p:sldId id="270" r:id="rId15"/>
    <p:sldId id="274" r:id="rId16"/>
    <p:sldId id="271" r:id="rId17"/>
    <p:sldId id="276" r:id="rId18"/>
    <p:sldId id="272" r:id="rId19"/>
    <p:sldId id="273"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8617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115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09837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4282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3235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9437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293122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180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8502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45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41036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086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6454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0224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69731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9299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095230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8783" y="431440"/>
            <a:ext cx="8036178" cy="2021983"/>
          </a:xfrm>
        </p:spPr>
        <p:txBody>
          <a:bodyPr/>
          <a:lstStyle/>
          <a:p>
            <a:pPr algn="ctr"/>
            <a:r>
              <a:rPr lang="en-US" sz="3600" dirty="0">
                <a:latin typeface="Times New Roman" panose="02020603050405020304" pitchFamily="18" charset="0"/>
                <a:cs typeface="Times New Roman" panose="02020603050405020304" pitchFamily="18" charset="0"/>
              </a:rPr>
              <a:t>DRUG RECOMMENDATION SYSTEM BASED ON SENTIMENT ANALYSIS OF DRUG REVIEWS USING MACHINE LEARNING</a:t>
            </a:r>
            <a:endParaRPr lang="en-IN"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213299" y="3226160"/>
            <a:ext cx="4314423" cy="2189408"/>
          </a:xfrm>
        </p:spPr>
        <p:txBody>
          <a:bodyPr>
            <a:normAutofit/>
          </a:bodyPr>
          <a:lstStyle/>
          <a:p>
            <a:pPr algn="just"/>
            <a:r>
              <a:rPr lang="en-US" dirty="0">
                <a:solidFill>
                  <a:schemeClr val="accent5"/>
                </a:solidFill>
                <a:latin typeface="Times New Roman" panose="02020603050405020304" pitchFamily="18" charset="0"/>
                <a:cs typeface="Times New Roman" panose="02020603050405020304" pitchFamily="18" charset="0"/>
              </a:rPr>
              <a:t>PRESENTED BY </a:t>
            </a:r>
          </a:p>
          <a:p>
            <a:pPr algn="just"/>
            <a:r>
              <a:rPr lang="en-US" dirty="0">
                <a:solidFill>
                  <a:schemeClr val="accent5"/>
                </a:solidFill>
                <a:latin typeface="Times New Roman" panose="02020603050405020304" pitchFamily="18" charset="0"/>
                <a:cs typeface="Times New Roman" panose="02020603050405020304" pitchFamily="18" charset="0"/>
              </a:rPr>
              <a:t>A.AMULYA (20J21A0501)</a:t>
            </a:r>
          </a:p>
          <a:p>
            <a:pPr algn="just"/>
            <a:r>
              <a:rPr lang="en-US" dirty="0">
                <a:solidFill>
                  <a:schemeClr val="accent5"/>
                </a:solidFill>
                <a:latin typeface="Times New Roman" panose="02020603050405020304" pitchFamily="18" charset="0"/>
                <a:cs typeface="Times New Roman" panose="02020603050405020304" pitchFamily="18" charset="0"/>
              </a:rPr>
              <a:t>A.SAI KIRAN </a:t>
            </a:r>
            <a:r>
              <a:rPr lang="en-IN" dirty="0">
                <a:solidFill>
                  <a:schemeClr val="accent5"/>
                </a:solidFill>
                <a:latin typeface="Times New Roman" panose="02020603050405020304" pitchFamily="18" charset="0"/>
                <a:cs typeface="Times New Roman" panose="02020603050405020304" pitchFamily="18" charset="0"/>
              </a:rPr>
              <a:t>(</a:t>
            </a:r>
            <a:r>
              <a:rPr lang="en-US" dirty="0">
                <a:solidFill>
                  <a:schemeClr val="accent5"/>
                </a:solidFill>
                <a:latin typeface="Times New Roman" panose="02020603050405020304" pitchFamily="18" charset="0"/>
                <a:cs typeface="Times New Roman" panose="02020603050405020304" pitchFamily="18" charset="0"/>
              </a:rPr>
              <a:t>20J21A0503)</a:t>
            </a:r>
          </a:p>
          <a:p>
            <a:pPr algn="just"/>
            <a:r>
              <a:rPr lang="en-US" dirty="0">
                <a:solidFill>
                  <a:schemeClr val="accent5"/>
                </a:solidFill>
                <a:latin typeface="Times New Roman" panose="02020603050405020304" pitchFamily="18" charset="0"/>
                <a:cs typeface="Times New Roman" panose="02020603050405020304" pitchFamily="18" charset="0"/>
              </a:rPr>
              <a:t>K.CHANDRA SIDDARTHA(20J21A0531)</a:t>
            </a:r>
          </a:p>
          <a:p>
            <a:pPr algn="just"/>
            <a:r>
              <a:rPr lang="en-US" dirty="0">
                <a:solidFill>
                  <a:schemeClr val="accent5"/>
                </a:solidFill>
                <a:latin typeface="Times New Roman" panose="02020603050405020304" pitchFamily="18" charset="0"/>
                <a:cs typeface="Times New Roman" panose="02020603050405020304" pitchFamily="18" charset="0"/>
              </a:rPr>
              <a:t>K.SAI MANU(20J21A0537)</a:t>
            </a:r>
          </a:p>
        </p:txBody>
      </p:sp>
      <p:sp>
        <p:nvSpPr>
          <p:cNvPr id="5" name="TextBox 4">
            <a:extLst>
              <a:ext uri="{FF2B5EF4-FFF2-40B4-BE49-F238E27FC236}">
                <a16:creationId xmlns="" xmlns:a16="http://schemas.microsoft.com/office/drawing/2014/main" id="{33B9110F-A9E8-79C7-8FE6-9D4783D4A475}"/>
              </a:ext>
            </a:extLst>
          </p:cNvPr>
          <p:cNvSpPr txBox="1"/>
          <p:nvPr/>
        </p:nvSpPr>
        <p:spPr>
          <a:xfrm>
            <a:off x="941909" y="4081412"/>
            <a:ext cx="3339805" cy="1200329"/>
          </a:xfrm>
          <a:prstGeom prst="rect">
            <a:avLst/>
          </a:prstGeom>
          <a:noFill/>
        </p:spPr>
        <p:txBody>
          <a:bodyPr wrap="square" rtlCol="0">
            <a:spAutoFit/>
          </a:bodyPr>
          <a:lstStyle/>
          <a:p>
            <a:r>
              <a:rPr lang="en-IN" dirty="0">
                <a:solidFill>
                  <a:schemeClr val="accent5"/>
                </a:solidFill>
              </a:rPr>
              <a:t>GUIDED BY</a:t>
            </a:r>
          </a:p>
          <a:p>
            <a:r>
              <a:rPr lang="en-IN" dirty="0">
                <a:solidFill>
                  <a:schemeClr val="accent5"/>
                </a:solidFill>
              </a:rPr>
              <a:t>DR.T.PRABAKARAN </a:t>
            </a:r>
          </a:p>
          <a:p>
            <a:r>
              <a:rPr lang="en-IN" dirty="0">
                <a:solidFill>
                  <a:schemeClr val="accent5"/>
                </a:solidFill>
              </a:rPr>
              <a:t>Professor , HOD </a:t>
            </a:r>
          </a:p>
          <a:p>
            <a:r>
              <a:rPr lang="en-IN" dirty="0">
                <a:solidFill>
                  <a:schemeClr val="accent5"/>
                </a:solidFill>
              </a:rPr>
              <a:t>Department of CSE</a:t>
            </a:r>
          </a:p>
        </p:txBody>
      </p:sp>
    </p:spTree>
    <p:extLst>
      <p:ext uri="{BB962C8B-B14F-4D97-AF65-F5344CB8AC3E}">
        <p14:creationId xmlns:p14="http://schemas.microsoft.com/office/powerpoint/2010/main" val="2378212802"/>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0863C7-4CF9-D137-86F2-F2CB6D8C5FB6}"/>
              </a:ext>
            </a:extLst>
          </p:cNvPr>
          <p:cNvSpPr>
            <a:spLocks noGrp="1"/>
          </p:cNvSpPr>
          <p:nvPr>
            <p:ph type="title"/>
          </p:nvPr>
        </p:nvSpPr>
        <p:spPr>
          <a:xfrm>
            <a:off x="94129" y="321972"/>
            <a:ext cx="8444753" cy="837126"/>
          </a:xfrm>
        </p:spPr>
        <p:txBody>
          <a:bodyPr>
            <a:noAutofit/>
          </a:bodyPr>
          <a:lstStyle/>
          <a:p>
            <a:r>
              <a:rPr lang="en-IN" b="1" dirty="0">
                <a:latin typeface="Times New Roman" panose="02020603050405020304" pitchFamily="18" charset="0"/>
                <a:cs typeface="Times New Roman" panose="02020603050405020304" pitchFamily="18" charset="0"/>
              </a:rPr>
              <a:t>MODULES EXPLANATION</a:t>
            </a:r>
          </a:p>
        </p:txBody>
      </p:sp>
      <p:sp>
        <p:nvSpPr>
          <p:cNvPr id="10" name="TextBox 9">
            <a:extLst>
              <a:ext uri="{FF2B5EF4-FFF2-40B4-BE49-F238E27FC236}">
                <a16:creationId xmlns="" xmlns:a16="http://schemas.microsoft.com/office/drawing/2014/main" id="{240721E1-2BC2-6163-41CF-B0CD320E5441}"/>
              </a:ext>
            </a:extLst>
          </p:cNvPr>
          <p:cNvSpPr txBox="1"/>
          <p:nvPr/>
        </p:nvSpPr>
        <p:spPr>
          <a:xfrm>
            <a:off x="708338" y="1159098"/>
            <a:ext cx="8087931" cy="5016758"/>
          </a:xfrm>
          <a:prstGeom prst="rect">
            <a:avLst/>
          </a:prstGeom>
          <a:noFill/>
        </p:spPr>
        <p:txBody>
          <a:bodyPr wrap="square">
            <a:spAutoFit/>
          </a:bodyPr>
          <a:lstStyle/>
          <a:p>
            <a:pPr marL="285750" indent="-285750">
              <a:buClr>
                <a:schemeClr val="accent1"/>
              </a:buCl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a:t>
            </a:r>
            <a:r>
              <a:rPr lang="en-US" sz="2000" b="1" dirty="0" smtClean="0">
                <a:latin typeface="Times New Roman" panose="02020603050405020304" pitchFamily="18" charset="0"/>
                <a:cs typeface="Times New Roman" panose="02020603050405020304" pitchFamily="18" charset="0"/>
              </a:rPr>
              <a:t>preprocessing: </a:t>
            </a:r>
            <a:r>
              <a:rPr lang="en-US" sz="2000" dirty="0">
                <a:latin typeface="Times New Roman" panose="02020603050405020304" pitchFamily="18" charset="0"/>
                <a:cs typeface="Times New Roman" panose="02020603050405020304" pitchFamily="18" charset="0"/>
              </a:rPr>
              <a:t>involves cleaning drug reviews by removing HTML tags, non-alphabetic characters, and </a:t>
            </a:r>
            <a:r>
              <a:rPr lang="en-US" sz="2000" dirty="0" err="1">
                <a:latin typeface="Times New Roman" panose="02020603050405020304" pitchFamily="18" charset="0"/>
                <a:cs typeface="Times New Roman" panose="02020603050405020304" pitchFamily="18" charset="0"/>
              </a:rPr>
              <a:t>stopwords</a:t>
            </a:r>
            <a:r>
              <a:rPr lang="en-US" sz="2000" dirty="0">
                <a:latin typeface="Times New Roman" panose="02020603050405020304" pitchFamily="18" charset="0"/>
                <a:cs typeface="Times New Roman" panose="02020603050405020304" pitchFamily="18" charset="0"/>
              </a:rPr>
              <a:t>. Sentiments are labeled based on ratings, enabling effective machine learning analysis for drug recommendations</a:t>
            </a:r>
            <a:r>
              <a:rPr lang="en-US" sz="2000" dirty="0" smtClean="0">
                <a:latin typeface="Times New Roman" panose="02020603050405020304" pitchFamily="18" charset="0"/>
                <a:cs typeface="Times New Roman" panose="02020603050405020304" pitchFamily="18" charset="0"/>
              </a:rPr>
              <a:t>.</a:t>
            </a:r>
          </a:p>
          <a:p>
            <a:pPr marL="285750" indent="-285750">
              <a:buClr>
                <a:schemeClr val="accent1"/>
              </a:buClr>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Data Processing: </a:t>
            </a:r>
            <a:r>
              <a:rPr lang="en-US" sz="2000" dirty="0" smtClean="0">
                <a:latin typeface="Times New Roman" panose="02020603050405020304" pitchFamily="18" charset="0"/>
                <a:cs typeface="Times New Roman" panose="02020603050405020304" pitchFamily="18" charset="0"/>
              </a:rPr>
              <a:t>Utilize </a:t>
            </a:r>
            <a:r>
              <a:rPr lang="en-US" sz="2000" dirty="0">
                <a:latin typeface="Times New Roman" panose="02020603050405020304" pitchFamily="18" charset="0"/>
                <a:cs typeface="Times New Roman" panose="02020603050405020304" pitchFamily="18" charset="0"/>
              </a:rPr>
              <a:t>Natural Language Processing (NLP) to clean and preprocess drug reviews, extracting sentiments and converting text into meaningful </a:t>
            </a:r>
            <a:r>
              <a:rPr lang="en-US" sz="2000" dirty="0" smtClean="0">
                <a:latin typeface="Times New Roman" panose="02020603050405020304" pitchFamily="18" charset="0"/>
                <a:cs typeface="Times New Roman" panose="02020603050405020304" pitchFamily="18" charset="0"/>
              </a:rPr>
              <a:t>features.</a:t>
            </a:r>
          </a:p>
          <a:p>
            <a:pPr marL="285750" indent="-285750">
              <a:buClr>
                <a:schemeClr val="accent1"/>
              </a:buClr>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Model Building: </a:t>
            </a:r>
            <a:r>
              <a:rPr lang="en-US" sz="2000" dirty="0" smtClean="0">
                <a:latin typeface="Times New Roman" panose="02020603050405020304" pitchFamily="18" charset="0"/>
                <a:cs typeface="Times New Roman" panose="02020603050405020304" pitchFamily="18" charset="0"/>
              </a:rPr>
              <a:t>Implement </a:t>
            </a:r>
            <a:r>
              <a:rPr lang="en-US" sz="2000" dirty="0">
                <a:latin typeface="Times New Roman" panose="02020603050405020304" pitchFamily="18" charset="0"/>
                <a:cs typeface="Times New Roman" panose="02020603050405020304" pitchFamily="18" charset="0"/>
              </a:rPr>
              <a:t>machine learning classifiers, such as Naive Bayes, to analyze sentiments and predict positive, neutral, or negative labels for drug </a:t>
            </a:r>
            <a:r>
              <a:rPr lang="en-US" sz="2000" dirty="0" smtClean="0">
                <a:latin typeface="Times New Roman" panose="02020603050405020304" pitchFamily="18" charset="0"/>
                <a:cs typeface="Times New Roman" panose="02020603050405020304" pitchFamily="18" charset="0"/>
              </a:rPr>
              <a:t>reviews.</a:t>
            </a:r>
          </a:p>
          <a:p>
            <a:pPr marL="285750" indent="-285750">
              <a:buClr>
                <a:schemeClr val="accent1"/>
              </a:buClr>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Evaluation Metrics: </a:t>
            </a:r>
            <a:r>
              <a:rPr lang="en-US" sz="2000" dirty="0" smtClean="0">
                <a:latin typeface="Times New Roman" panose="02020603050405020304" pitchFamily="18" charset="0"/>
                <a:cs typeface="Times New Roman" panose="02020603050405020304" pitchFamily="18" charset="0"/>
              </a:rPr>
              <a:t>Assess </a:t>
            </a:r>
            <a:r>
              <a:rPr lang="en-US" sz="2000" dirty="0">
                <a:latin typeface="Times New Roman" panose="02020603050405020304" pitchFamily="18" charset="0"/>
                <a:cs typeface="Times New Roman" panose="02020603050405020304" pitchFamily="18" charset="0"/>
              </a:rPr>
              <a:t>model performance using metrics like accuracy, precision, recall, and F1-score, ensuring reliable sentiment analysis and effective drug </a:t>
            </a:r>
            <a:r>
              <a:rPr lang="en-US" sz="2000" dirty="0" smtClean="0">
                <a:latin typeface="Times New Roman" panose="02020603050405020304" pitchFamily="18" charset="0"/>
                <a:cs typeface="Times New Roman" panose="02020603050405020304" pitchFamily="18" charset="0"/>
              </a:rPr>
              <a:t>recommendations.</a:t>
            </a:r>
          </a:p>
          <a:p>
            <a:pPr marL="285750" indent="-285750">
              <a:buClr>
                <a:schemeClr val="accent1"/>
              </a:buClr>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User Interaction : </a:t>
            </a:r>
            <a:r>
              <a:rPr lang="en-US" sz="2000" dirty="0" smtClean="0">
                <a:latin typeface="Times New Roman" panose="02020603050405020304" pitchFamily="18" charset="0"/>
                <a:cs typeface="Times New Roman" panose="02020603050405020304" pitchFamily="18" charset="0"/>
              </a:rPr>
              <a:t>Enable </a:t>
            </a:r>
            <a:r>
              <a:rPr lang="en-US" sz="2000" dirty="0">
                <a:latin typeface="Times New Roman" panose="02020603050405020304" pitchFamily="18" charset="0"/>
                <a:cs typeface="Times New Roman" panose="02020603050405020304" pitchFamily="18" charset="0"/>
              </a:rPr>
              <a:t>user interaction through a user-friendly interface, allowing individuals to input reviews and receive personalized drug recommendations based on sentiment analysis results.</a:t>
            </a:r>
          </a:p>
        </p:txBody>
      </p:sp>
    </p:spTree>
    <p:extLst>
      <p:ext uri="{BB962C8B-B14F-4D97-AF65-F5344CB8AC3E}">
        <p14:creationId xmlns:p14="http://schemas.microsoft.com/office/powerpoint/2010/main" val="3906164146"/>
      </p:ext>
    </p:extLst>
  </p:cSld>
  <p:clrMapOvr>
    <a:masterClrMapping/>
  </p:clrMapOvr>
  <p:transition spd="slow">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43189" y="1665028"/>
            <a:ext cx="9680076" cy="4640238"/>
          </a:xfrm>
          <a:prstGeom prst="rect">
            <a:avLst/>
          </a:prstGeom>
          <a:ln w="228600" cap="sq" cmpd="thickThin">
            <a:solidFill>
              <a:srgbClr val="000000"/>
            </a:solidFill>
            <a:prstDash val="solid"/>
            <a:miter lim="800000"/>
          </a:ln>
          <a:effectLst>
            <a:innerShdw blurRad="76200">
              <a:srgbClr val="000000"/>
            </a:innerShdw>
          </a:effectLst>
        </p:spPr>
      </p:pic>
      <p:sp>
        <p:nvSpPr>
          <p:cNvPr id="5" name="Title 4"/>
          <p:cNvSpPr>
            <a:spLocks noGrp="1"/>
          </p:cNvSpPr>
          <p:nvPr>
            <p:ph type="title"/>
          </p:nvPr>
        </p:nvSpPr>
        <p:spPr>
          <a:xfrm>
            <a:off x="941696" y="354842"/>
            <a:ext cx="9808864" cy="805218"/>
          </a:xfrm>
        </p:spPr>
        <p:txBody>
          <a:bodyPr/>
          <a:lstStyle/>
          <a:p>
            <a:r>
              <a:rPr lang="en-US" b="1" dirty="0" smtClean="0">
                <a:latin typeface="Times New Roman" panose="02020603050405020304" pitchFamily="18" charset="0"/>
                <a:cs typeface="Times New Roman" panose="02020603050405020304" pitchFamily="18" charset="0"/>
              </a:rPr>
              <a:t>ARCHITECTURE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21158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ED7B20-9A86-B47E-0965-DD0B71DCF5D5}"/>
              </a:ext>
            </a:extLst>
          </p:cNvPr>
          <p:cNvSpPr>
            <a:spLocks noGrp="1"/>
          </p:cNvSpPr>
          <p:nvPr>
            <p:ph type="title"/>
          </p:nvPr>
        </p:nvSpPr>
        <p:spPr>
          <a:xfrm>
            <a:off x="228599" y="152399"/>
            <a:ext cx="8305301" cy="869577"/>
          </a:xfrm>
        </p:spPr>
        <p:txBody>
          <a:bodyPr>
            <a:normAutofit fontScale="90000"/>
          </a:bodyPr>
          <a:lstStyle/>
          <a:p>
            <a:r>
              <a:rPr lang="en-IN" sz="4000" b="1" dirty="0">
                <a:latin typeface="Times New Roman" panose="02020603050405020304" pitchFamily="18" charset="0"/>
                <a:cs typeface="Times New Roman" panose="02020603050405020304" pitchFamily="18" charset="0"/>
              </a:rPr>
              <a:t>ALGORITHM EXPLANATION</a:t>
            </a:r>
            <a:r>
              <a:rPr lang="en-IN" dirty="0"/>
              <a:t/>
            </a:r>
            <a:br>
              <a:rPr lang="en-IN" dirty="0"/>
            </a:br>
            <a:r>
              <a:rPr lang="en-IN" dirty="0"/>
              <a:t/>
            </a:r>
            <a:br>
              <a:rPr lang="en-IN" dirty="0"/>
            </a:br>
            <a:r>
              <a:rPr lang="en-IN" dirty="0"/>
              <a:t/>
            </a:r>
            <a:br>
              <a:rPr lang="en-IN" dirty="0"/>
            </a:br>
            <a:endParaRPr lang="en-IN" dirty="0"/>
          </a:p>
        </p:txBody>
      </p:sp>
      <p:sp>
        <p:nvSpPr>
          <p:cNvPr id="3" name="Content Placeholder 2">
            <a:extLst>
              <a:ext uri="{FF2B5EF4-FFF2-40B4-BE49-F238E27FC236}">
                <a16:creationId xmlns="" xmlns:a16="http://schemas.microsoft.com/office/drawing/2014/main" id="{21FD336E-FD35-0348-2F32-26D19C031D33}"/>
              </a:ext>
            </a:extLst>
          </p:cNvPr>
          <p:cNvSpPr>
            <a:spLocks noGrp="1"/>
          </p:cNvSpPr>
          <p:nvPr>
            <p:ph idx="1"/>
          </p:nvPr>
        </p:nvSpPr>
        <p:spPr>
          <a:xfrm>
            <a:off x="600502" y="1214651"/>
            <a:ext cx="9310782" cy="4640239"/>
          </a:xfrm>
        </p:spPr>
        <p:txBody>
          <a:bodyPr>
            <a:normAutofit fontScale="77500" lnSpcReduction="20000"/>
          </a:bodyPr>
          <a:lstStyle/>
          <a:p>
            <a:r>
              <a:rPr lang="en-US" sz="2400" b="1" dirty="0">
                <a:solidFill>
                  <a:srgbClr val="374151"/>
                </a:solidFill>
                <a:latin typeface="Times New Roman" panose="02020603050405020304" pitchFamily="18" charset="0"/>
                <a:cs typeface="Times New Roman" panose="02020603050405020304" pitchFamily="18" charset="0"/>
              </a:rPr>
              <a:t>Logistic Regression: </a:t>
            </a:r>
            <a:r>
              <a:rPr lang="en-US" sz="2400" dirty="0">
                <a:solidFill>
                  <a:srgbClr val="374151"/>
                </a:solidFill>
                <a:latin typeface="Times New Roman" panose="02020603050405020304" pitchFamily="18" charset="0"/>
                <a:cs typeface="Times New Roman" panose="02020603050405020304" pitchFamily="18" charset="0"/>
              </a:rPr>
              <a:t>It</a:t>
            </a:r>
            <a:r>
              <a:rPr lang="en-US" sz="2400" b="1" dirty="0">
                <a:solidFill>
                  <a:srgbClr val="374151"/>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applied to identify the new recommendation whether this dataset is valid or not. First it uses fit() function to fit the model on train dataset After that uses predict() function ,if classification rate is 80% it is as considered as good accuracy.</a:t>
            </a:r>
            <a:endParaRPr lang="en-US" sz="2400" b="1" i="0" dirty="0">
              <a:solidFill>
                <a:srgbClr val="374151"/>
              </a:solidFill>
              <a:effectLst/>
              <a:latin typeface="Times New Roman" panose="02020603050405020304" pitchFamily="18" charset="0"/>
              <a:cs typeface="Times New Roman" panose="02020603050405020304" pitchFamily="18" charset="0"/>
            </a:endParaRPr>
          </a:p>
          <a:p>
            <a:pPr algn="l"/>
            <a:r>
              <a:rPr lang="en-US" sz="2400" b="1" i="0" dirty="0">
                <a:solidFill>
                  <a:srgbClr val="374151"/>
                </a:solidFill>
                <a:effectLst/>
                <a:latin typeface="Times New Roman" panose="02020603050405020304" pitchFamily="18" charset="0"/>
                <a:cs typeface="Times New Roman" panose="02020603050405020304" pitchFamily="18" charset="0"/>
              </a:rPr>
              <a:t>Collaborative Filtering</a:t>
            </a:r>
            <a:r>
              <a:rPr lang="en-US" sz="2400" b="0" i="0" dirty="0">
                <a:solidFill>
                  <a:srgbClr val="374151"/>
                </a:solidFill>
                <a:effectLst/>
                <a:latin typeface="Times New Roman" panose="02020603050405020304" pitchFamily="18" charset="0"/>
                <a:cs typeface="Times New Roman" panose="02020603050405020304" pitchFamily="18" charset="0"/>
              </a:rPr>
              <a:t>: </a:t>
            </a:r>
          </a:p>
          <a:p>
            <a:pPr marL="0" indent="0" algn="l">
              <a:buNone/>
            </a:pPr>
            <a:r>
              <a:rPr lang="en-US" sz="2400" dirty="0">
                <a:solidFill>
                  <a:srgbClr val="374151"/>
                </a:solidFill>
                <a:latin typeface="Times New Roman" panose="02020603050405020304" pitchFamily="18" charset="0"/>
                <a:cs typeface="Times New Roman" panose="02020603050405020304" pitchFamily="18" charset="0"/>
              </a:rPr>
              <a:t>     </a:t>
            </a:r>
            <a:r>
              <a:rPr lang="en-US" sz="2400" b="1" i="0" dirty="0">
                <a:solidFill>
                  <a:srgbClr val="374151"/>
                </a:solidFill>
                <a:effectLst/>
                <a:latin typeface="Times New Roman" panose="02020603050405020304" pitchFamily="18" charset="0"/>
                <a:cs typeface="Times New Roman" panose="02020603050405020304" pitchFamily="18" charset="0"/>
              </a:rPr>
              <a:t>User-based Collaborative Filtering</a:t>
            </a:r>
            <a:r>
              <a:rPr lang="en-US" sz="2400" b="0" i="0" dirty="0">
                <a:solidFill>
                  <a:srgbClr val="374151"/>
                </a:solidFill>
                <a:effectLst/>
                <a:latin typeface="Times New Roman" panose="02020603050405020304" pitchFamily="18" charset="0"/>
                <a:cs typeface="Times New Roman" panose="02020603050405020304" pitchFamily="18" charset="0"/>
              </a:rPr>
              <a:t>: It calculates the similarity between users and suggests drugs that similar users have found effective or suitable.</a:t>
            </a:r>
          </a:p>
          <a:p>
            <a:pPr marL="0" indent="0" algn="l">
              <a:buNone/>
            </a:pPr>
            <a:r>
              <a:rPr lang="en-US" sz="2400" dirty="0">
                <a:solidFill>
                  <a:srgbClr val="374151"/>
                </a:solidFill>
                <a:latin typeface="Times New Roman" panose="02020603050405020304" pitchFamily="18" charset="0"/>
                <a:cs typeface="Times New Roman" panose="02020603050405020304" pitchFamily="18" charset="0"/>
              </a:rPr>
              <a:t>     </a:t>
            </a:r>
            <a:r>
              <a:rPr lang="en-US" sz="2400" b="1" i="0" dirty="0">
                <a:solidFill>
                  <a:srgbClr val="374151"/>
                </a:solidFill>
                <a:effectLst/>
                <a:latin typeface="Times New Roman" panose="02020603050405020304" pitchFamily="18" charset="0"/>
                <a:cs typeface="Times New Roman" panose="02020603050405020304" pitchFamily="18" charset="0"/>
              </a:rPr>
              <a:t>Item-based Collaborative Filtering</a:t>
            </a:r>
            <a:r>
              <a:rPr lang="en-US" sz="2400" b="0" i="0" dirty="0">
                <a:solidFill>
                  <a:srgbClr val="374151"/>
                </a:solidFill>
                <a:effectLst/>
                <a:latin typeface="Times New Roman" panose="02020603050405020304" pitchFamily="18" charset="0"/>
                <a:cs typeface="Times New Roman" panose="02020603050405020304" pitchFamily="18" charset="0"/>
              </a:rPr>
              <a:t>: It recommends drugs similar to those the user has previously interacted with.</a:t>
            </a:r>
          </a:p>
          <a:p>
            <a:pPr algn="l"/>
            <a:r>
              <a:rPr lang="en-US" sz="2400" b="1" i="0" dirty="0">
                <a:solidFill>
                  <a:srgbClr val="374151"/>
                </a:solidFill>
                <a:effectLst/>
                <a:latin typeface="Times New Roman" panose="02020603050405020304" pitchFamily="18" charset="0"/>
                <a:cs typeface="Times New Roman" panose="02020603050405020304" pitchFamily="18" charset="0"/>
              </a:rPr>
              <a:t>Content-Based Filtering</a:t>
            </a:r>
            <a:r>
              <a:rPr lang="en-US" sz="2400" b="0" i="0" dirty="0">
                <a:solidFill>
                  <a:srgbClr val="374151"/>
                </a:solidFill>
                <a:effectLst/>
                <a:latin typeface="Times New Roman" panose="02020603050405020304" pitchFamily="18" charset="0"/>
                <a:cs typeface="Times New Roman" panose="02020603050405020304" pitchFamily="18" charset="0"/>
              </a:rPr>
              <a:t>: It  always recommends drugs based on the features and characteristics of the drugs themselves and the user’s historical preferences. Features  includes drug class, indications, side effects. </a:t>
            </a:r>
            <a:endParaRPr lang="en-US" sz="2400" b="0" i="0" dirty="0" smtClean="0">
              <a:solidFill>
                <a:srgbClr val="374151"/>
              </a:solidFill>
              <a:effectLst/>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Linear </a:t>
            </a:r>
            <a:r>
              <a:rPr lang="en-US" sz="2400" b="1" dirty="0">
                <a:latin typeface="Times New Roman" panose="02020603050405020304" pitchFamily="18" charset="0"/>
                <a:cs typeface="Times New Roman" panose="02020603050405020304" pitchFamily="18" charset="0"/>
              </a:rPr>
              <a:t>SVC (Support Vector Classifier</a:t>
            </a:r>
            <a:r>
              <a:rPr lang="en-US" sz="2400" dirty="0">
                <a:latin typeface="Times New Roman" panose="02020603050405020304" pitchFamily="18" charset="0"/>
                <a:cs typeface="Times New Roman" panose="02020603050405020304" pitchFamily="18" charset="0"/>
              </a:rPr>
              <a:t>) is a linear classification algorithm that separates data points using a </a:t>
            </a:r>
            <a:r>
              <a:rPr lang="en-US" sz="2400" dirty="0" err="1">
                <a:latin typeface="Times New Roman" panose="02020603050405020304" pitchFamily="18" charset="0"/>
                <a:cs typeface="Times New Roman" panose="02020603050405020304" pitchFamily="18" charset="0"/>
              </a:rPr>
              <a:t>hyperplane</a:t>
            </a:r>
            <a:r>
              <a:rPr lang="en-US" sz="2400" dirty="0">
                <a:latin typeface="Times New Roman" panose="02020603050405020304" pitchFamily="18" charset="0"/>
                <a:cs typeface="Times New Roman" panose="02020603050405020304" pitchFamily="18" charset="0"/>
              </a:rPr>
              <a:t> for binary classification</a:t>
            </a:r>
            <a:r>
              <a:rPr lang="en-US" sz="2400"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Decision tree</a:t>
            </a:r>
            <a:r>
              <a:rPr lang="en-US" sz="2400" dirty="0">
                <a:latin typeface="Times New Roman" panose="02020603050405020304" pitchFamily="18" charset="0"/>
                <a:cs typeface="Times New Roman" panose="02020603050405020304" pitchFamily="18" charset="0"/>
              </a:rPr>
              <a:t>: a hierarchical model that makes decisions by recursively splitting data based on features, forming a tree-like structure.</a:t>
            </a:r>
            <a:endParaRPr lang="en-US" sz="2400" b="1" i="0" dirty="0">
              <a:solidFill>
                <a:srgbClr val="374151"/>
              </a:solidFill>
              <a:effectLst/>
              <a:latin typeface="Times New Roman" panose="02020603050405020304" pitchFamily="18" charset="0"/>
              <a:cs typeface="Times New Roman" panose="02020603050405020304" pitchFamily="18" charset="0"/>
            </a:endParaRPr>
          </a:p>
          <a:p>
            <a:pPr marL="0" indent="0" algn="l">
              <a:buNone/>
            </a:pPr>
            <a:endParaRPr lang="en-US" sz="2000"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48360447"/>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465" y="1514901"/>
            <a:ext cx="8062559" cy="4376655"/>
          </a:xfrm>
          <a:prstGeom prst="rect">
            <a:avLst/>
          </a:prstGeom>
          <a:ln w="228600" cap="sq" cmpd="thickThin">
            <a:solidFill>
              <a:srgbClr val="000000"/>
            </a:solidFill>
            <a:prstDash val="solid"/>
            <a:miter lim="800000"/>
          </a:ln>
          <a:effectLst>
            <a:innerShdw blurRad="76200">
              <a:srgbClr val="000000"/>
            </a:innerShdw>
          </a:effectLst>
        </p:spPr>
      </p:pic>
      <p:sp>
        <p:nvSpPr>
          <p:cNvPr id="3" name="TextBox 2"/>
          <p:cNvSpPr txBox="1"/>
          <p:nvPr/>
        </p:nvSpPr>
        <p:spPr>
          <a:xfrm>
            <a:off x="4095482" y="6297769"/>
            <a:ext cx="2781836" cy="369332"/>
          </a:xfrm>
          <a:prstGeom prst="rect">
            <a:avLst/>
          </a:prstGeom>
          <a:noFill/>
        </p:spPr>
        <p:txBody>
          <a:bodyPr wrap="square" rtlCol="0">
            <a:spAutoFit/>
          </a:bodyPr>
          <a:lstStyle/>
          <a:p>
            <a:r>
              <a:rPr lang="en-US" dirty="0" smtClean="0"/>
              <a:t>FIG:CLASS DIAGRAM</a:t>
            </a:r>
            <a:endParaRPr lang="en-IN" dirty="0"/>
          </a:p>
        </p:txBody>
      </p:sp>
      <p:sp>
        <p:nvSpPr>
          <p:cNvPr id="4" name="Title 3"/>
          <p:cNvSpPr>
            <a:spLocks noGrp="1"/>
          </p:cNvSpPr>
          <p:nvPr>
            <p:ph type="title"/>
          </p:nvPr>
        </p:nvSpPr>
        <p:spPr>
          <a:xfrm>
            <a:off x="677334" y="609600"/>
            <a:ext cx="8596668" cy="809767"/>
          </a:xfrm>
        </p:spPr>
        <p:txBody>
          <a:bodyPr/>
          <a:lstStyle/>
          <a:p>
            <a:r>
              <a:rPr lang="en-US" dirty="0" smtClean="0">
                <a:latin typeface="Times New Roman" panose="02020603050405020304" pitchFamily="18" charset="0"/>
                <a:cs typeface="Times New Roman" panose="02020603050405020304" pitchFamily="18" charset="0"/>
              </a:rPr>
              <a:t>UML DIAGRAMS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13747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82388" y="1337480"/>
            <a:ext cx="9184942" cy="4349703"/>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3361386" y="6310648"/>
            <a:ext cx="2846231" cy="369332"/>
          </a:xfrm>
          <a:prstGeom prst="rect">
            <a:avLst/>
          </a:prstGeom>
          <a:noFill/>
        </p:spPr>
        <p:txBody>
          <a:bodyPr wrap="square" rtlCol="0">
            <a:spAutoFit/>
          </a:bodyPr>
          <a:lstStyle/>
          <a:p>
            <a:r>
              <a:rPr lang="en-US" dirty="0" smtClean="0"/>
              <a:t>FIG:USECASE DIAGRAM</a:t>
            </a:r>
            <a:endParaRPr lang="en-IN" dirty="0"/>
          </a:p>
        </p:txBody>
      </p:sp>
    </p:spTree>
    <p:extLst>
      <p:ext uri="{BB962C8B-B14F-4D97-AF65-F5344CB8AC3E}">
        <p14:creationId xmlns:p14="http://schemas.microsoft.com/office/powerpoint/2010/main" val="23140160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729" y="856891"/>
            <a:ext cx="10058400" cy="4840941"/>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4868213" y="6091707"/>
            <a:ext cx="2846231" cy="646331"/>
          </a:xfrm>
          <a:prstGeom prst="rect">
            <a:avLst/>
          </a:prstGeom>
          <a:noFill/>
        </p:spPr>
        <p:txBody>
          <a:bodyPr wrap="square" rtlCol="0">
            <a:spAutoFit/>
          </a:bodyPr>
          <a:lstStyle/>
          <a:p>
            <a:r>
              <a:rPr lang="en-US" dirty="0" smtClean="0"/>
              <a:t>FIG:SEQUENCE DIAGRAM</a:t>
            </a:r>
          </a:p>
          <a:p>
            <a:endParaRPr lang="en-IN" dirty="0"/>
          </a:p>
        </p:txBody>
      </p:sp>
    </p:spTree>
    <p:extLst>
      <p:ext uri="{BB962C8B-B14F-4D97-AF65-F5344CB8AC3E}">
        <p14:creationId xmlns:p14="http://schemas.microsoft.com/office/powerpoint/2010/main" val="6487845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TESTING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22739"/>
            <a:ext cx="8968942" cy="4250027"/>
          </a:xfrm>
        </p:spPr>
        <p:txBody>
          <a:bodyPr/>
          <a:lstStyle/>
          <a:p>
            <a:r>
              <a:rPr lang="en-US" sz="2000" b="1" dirty="0">
                <a:latin typeface="Times New Roman" panose="02020603050405020304" pitchFamily="18" charset="0"/>
                <a:cs typeface="Times New Roman" panose="02020603050405020304" pitchFamily="18" charset="0"/>
              </a:rPr>
              <a:t>Accessibility Testing:</a:t>
            </a:r>
            <a:r>
              <a:rPr lang="en-US" sz="2000" dirty="0">
                <a:latin typeface="Times New Roman" panose="02020603050405020304" pitchFamily="18" charset="0"/>
                <a:cs typeface="Times New Roman" panose="02020603050405020304" pitchFamily="18" charset="0"/>
              </a:rPr>
              <a:t> Ensure apps are usable for users with disabilities; crucial for functional and inclusive design.</a:t>
            </a:r>
          </a:p>
          <a:p>
            <a:r>
              <a:rPr lang="en-US" sz="2000" b="1" dirty="0">
                <a:latin typeface="Times New Roman" panose="02020603050405020304" pitchFamily="18" charset="0"/>
                <a:cs typeface="Times New Roman" panose="02020603050405020304" pitchFamily="18" charset="0"/>
              </a:rPr>
              <a:t>Acceptance Testing:</a:t>
            </a:r>
            <a:r>
              <a:rPr lang="en-US" sz="2000" dirty="0">
                <a:latin typeface="Times New Roman" panose="02020603050405020304" pitchFamily="18" charset="0"/>
                <a:cs typeface="Times New Roman" panose="02020603050405020304" pitchFamily="18" charset="0"/>
              </a:rPr>
              <a:t> Client-coordinated testing to validate compliance with utility regulations; successful tests with no issues found.</a:t>
            </a:r>
          </a:p>
          <a:p>
            <a:r>
              <a:rPr lang="en-US" sz="2000" b="1" dirty="0">
                <a:latin typeface="Times New Roman" panose="02020603050405020304" pitchFamily="18" charset="0"/>
                <a:cs typeface="Times New Roman" panose="02020603050405020304" pitchFamily="18" charset="0"/>
              </a:rPr>
              <a:t>Black Box Testing:</a:t>
            </a:r>
            <a:r>
              <a:rPr lang="en-US" sz="2000" dirty="0">
                <a:latin typeface="Times New Roman" panose="02020603050405020304" pitchFamily="18" charset="0"/>
                <a:cs typeface="Times New Roman" panose="02020603050405020304" pitchFamily="18" charset="0"/>
              </a:rPr>
              <a:t> Evaluate product without knowledge of internal workings; tests include field operations, page launches, and performance criteria.</a:t>
            </a:r>
          </a:p>
          <a:p>
            <a:r>
              <a:rPr lang="en-US" sz="2000" b="1" dirty="0">
                <a:latin typeface="Times New Roman" panose="02020603050405020304" pitchFamily="18" charset="0"/>
                <a:cs typeface="Times New Roman" panose="02020603050405020304" pitchFamily="18" charset="0"/>
              </a:rPr>
              <a:t>End-to-End Testing:</a:t>
            </a:r>
            <a:r>
              <a:rPr lang="en-US" sz="2000" dirty="0">
                <a:latin typeface="Times New Roman" panose="02020603050405020304" pitchFamily="18" charset="0"/>
                <a:cs typeface="Times New Roman" panose="02020603050405020304" pitchFamily="18" charset="0"/>
              </a:rPr>
              <a:t> Assess each stage of application workflow to ensure seamless functionality across the entire process.</a:t>
            </a:r>
          </a:p>
          <a:p>
            <a:r>
              <a:rPr lang="en-US" sz="2000" b="1" dirty="0">
                <a:latin typeface="Times New Roman" panose="02020603050405020304" pitchFamily="18" charset="0"/>
                <a:cs typeface="Times New Roman" panose="02020603050405020304" pitchFamily="18" charset="0"/>
              </a:rPr>
              <a:t>White Box Testing:</a:t>
            </a:r>
            <a:r>
              <a:rPr lang="en-US" sz="2000" dirty="0">
                <a:latin typeface="Times New Roman" panose="02020603050405020304" pitchFamily="18" charset="0"/>
                <a:cs typeface="Times New Roman" panose="02020603050405020304" pitchFamily="18" charset="0"/>
              </a:rPr>
              <a:t> Tester aware of internal workings; used to validate accessibility and identify inaccessible areas.</a:t>
            </a:r>
          </a:p>
          <a:p>
            <a:endParaRPr lang="en-IN" dirty="0"/>
          </a:p>
        </p:txBody>
      </p:sp>
    </p:spTree>
    <p:extLst>
      <p:ext uri="{BB962C8B-B14F-4D97-AF65-F5344CB8AC3E}">
        <p14:creationId xmlns:p14="http://schemas.microsoft.com/office/powerpoint/2010/main" val="203166080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287"/>
          </a:xfrm>
        </p:spPr>
        <p:txBody>
          <a:bodyPr/>
          <a:lstStyle/>
          <a:p>
            <a:r>
              <a:rPr lang="en-US" b="1" dirty="0" smtClean="0">
                <a:latin typeface="Times New Roman" panose="02020603050405020304" pitchFamily="18" charset="0"/>
                <a:cs typeface="Times New Roman" panose="02020603050405020304" pitchFamily="18" charset="0"/>
              </a:rPr>
              <a:t>TEST CASES</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9128" y="1803042"/>
            <a:ext cx="8344873" cy="3928057"/>
          </a:xfrm>
        </p:spPr>
      </p:pic>
    </p:spTree>
    <p:extLst>
      <p:ext uri="{BB962C8B-B14F-4D97-AF65-F5344CB8AC3E}">
        <p14:creationId xmlns:p14="http://schemas.microsoft.com/office/powerpoint/2010/main" val="220483713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OUTPUT</a:t>
            </a:r>
            <a:r>
              <a:rPr lang="en-US"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638" y="1532586"/>
            <a:ext cx="9182637" cy="450943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82813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74255"/>
            <a:ext cx="8596668" cy="4367108"/>
          </a:xfrm>
        </p:spPr>
        <p:txBody>
          <a:bodyPr>
            <a:normAutofit lnSpcReduction="10000"/>
          </a:bodyPr>
          <a:lstStyle/>
          <a:p>
            <a:r>
              <a:rPr lang="en-IN" sz="2200" b="1" dirty="0">
                <a:latin typeface="Times New Roman" panose="02020603050405020304" pitchFamily="18" charset="0"/>
                <a:cs typeface="Times New Roman" panose="02020603050405020304" pitchFamily="18" charset="0"/>
              </a:rPr>
              <a:t>Motivation for Research:</a:t>
            </a:r>
            <a:r>
              <a:rPr lang="en-IN" sz="2200" dirty="0">
                <a:latin typeface="Times New Roman" panose="02020603050405020304" pitchFamily="18" charset="0"/>
                <a:cs typeface="Times New Roman" panose="02020603050405020304" pitchFamily="18" charset="0"/>
              </a:rPr>
              <a:t> Reviews crucial for decisions in shopping, online purchases, and dining; inspiring sentiment analysis of drug reviews for a recommender system.</a:t>
            </a:r>
          </a:p>
          <a:p>
            <a:r>
              <a:rPr lang="en-IN" sz="2200" b="1" dirty="0">
                <a:latin typeface="Times New Roman" panose="02020603050405020304" pitchFamily="18" charset="0"/>
                <a:cs typeface="Times New Roman" panose="02020603050405020304" pitchFamily="18" charset="0"/>
              </a:rPr>
              <a:t>Classifier Performance:</a:t>
            </a:r>
            <a:r>
              <a:rPr lang="en-IN" sz="2200" dirty="0">
                <a:latin typeface="Times New Roman" panose="02020603050405020304" pitchFamily="18" charset="0"/>
                <a:cs typeface="Times New Roman" panose="02020603050405020304" pitchFamily="18" charset="0"/>
              </a:rPr>
              <a:t> Linear SVC on TF-IDF outperforms others (93% accuracy); Decision Tree on Word2Vec performs poorly (78% accuracy).</a:t>
            </a:r>
          </a:p>
          <a:p>
            <a:r>
              <a:rPr lang="en-IN" sz="2200" b="1" dirty="0">
                <a:latin typeface="Times New Roman" panose="02020603050405020304" pitchFamily="18" charset="0"/>
                <a:cs typeface="Times New Roman" panose="02020603050405020304" pitchFamily="18" charset="0"/>
              </a:rPr>
              <a:t>Emotion Integration:</a:t>
            </a:r>
            <a:r>
              <a:rPr lang="en-IN" sz="2200" dirty="0">
                <a:latin typeface="Times New Roman" panose="02020603050405020304" pitchFamily="18" charset="0"/>
                <a:cs typeface="Times New Roman" panose="02020603050405020304" pitchFamily="18" charset="0"/>
              </a:rPr>
              <a:t> Emotion values integrated (e.g., Linear SVC on TF-IDF - 93%) to calculate normalized useful count, contributing to drug recommendation scores.</a:t>
            </a:r>
          </a:p>
          <a:p>
            <a:r>
              <a:rPr lang="en-IN" sz="2200" b="1" dirty="0">
                <a:latin typeface="Times New Roman" panose="02020603050405020304" pitchFamily="18" charset="0"/>
                <a:cs typeface="Times New Roman" panose="02020603050405020304" pitchFamily="18" charset="0"/>
              </a:rPr>
              <a:t>Future Work:</a:t>
            </a:r>
            <a:r>
              <a:rPr lang="en-IN" sz="2200" dirty="0">
                <a:latin typeface="Times New Roman" panose="02020603050405020304" pitchFamily="18" charset="0"/>
                <a:cs typeface="Times New Roman" panose="02020603050405020304" pitchFamily="18" charset="0"/>
              </a:rPr>
              <a:t> Planned future work involves exploring oversampling techniques, varying n-grams, and optimizing algorithms to enhance recommender system performance.</a:t>
            </a:r>
          </a:p>
          <a:p>
            <a:endParaRPr lang="en-IN" dirty="0"/>
          </a:p>
        </p:txBody>
      </p:sp>
    </p:spTree>
    <p:extLst>
      <p:ext uri="{BB962C8B-B14F-4D97-AF65-F5344CB8AC3E}">
        <p14:creationId xmlns:p14="http://schemas.microsoft.com/office/powerpoint/2010/main" val="343637885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693" y="648237"/>
            <a:ext cx="8596668" cy="1320800"/>
          </a:xfrm>
        </p:spPr>
        <p:txBody>
          <a:bodyPr/>
          <a:lstStyle/>
          <a:p>
            <a:r>
              <a:rPr lang="en-US" b="1" dirty="0">
                <a:latin typeface="Times New Roman" panose="02020603050405020304" pitchFamily="18" charset="0"/>
                <a:cs typeface="Times New Roman" panose="02020603050405020304" pitchFamily="18" charset="0"/>
              </a:rPr>
              <a:t>TITLE JUSTIFICATION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203" y="1503766"/>
            <a:ext cx="8824890" cy="4291727"/>
          </a:xfrm>
        </p:spPr>
        <p:txBody>
          <a:bodyPr>
            <a:normAutofit/>
          </a:bodyPr>
          <a:lstStyle/>
          <a:p>
            <a:pPr algn="just"/>
            <a:r>
              <a:rPr lang="en-US" sz="2000" dirty="0">
                <a:latin typeface="Times New Roman" panose="02020603050405020304" pitchFamily="18" charset="0"/>
                <a:cs typeface="Times New Roman" panose="02020603050405020304" pitchFamily="18" charset="0"/>
              </a:rPr>
              <a:t>The "Drug Recommendation System Based on Sentiment Analysis of Drug Reviews Using Machine Learning" title aptly captures a novel approach to improving healthcare decision-making.</a:t>
            </a:r>
          </a:p>
          <a:p>
            <a:pPr algn="just"/>
            <a:r>
              <a:rPr lang="en-US" sz="2000" dirty="0">
                <a:latin typeface="Times New Roman" panose="02020603050405020304" pitchFamily="18" charset="0"/>
                <a:cs typeface="Times New Roman" panose="02020603050405020304" pitchFamily="18" charset="0"/>
              </a:rPr>
              <a:t> By employing machine learning and sentiment analysis, this system aims to harness the collective patient sentiment from drug reviews, enabling personalized medication recommendations.</a:t>
            </a:r>
          </a:p>
          <a:p>
            <a:pPr algn="just"/>
            <a:r>
              <a:rPr lang="en-US" sz="2000" dirty="0">
                <a:latin typeface="Times New Roman" panose="02020603050405020304" pitchFamily="18" charset="0"/>
                <a:cs typeface="Times New Roman" panose="02020603050405020304" pitchFamily="18" charset="0"/>
              </a:rPr>
              <a:t> This innovative method not only optimizes patient treatment but also empowers medical practitioners with data-driven insights, reducing the risk of medical errors.</a:t>
            </a:r>
          </a:p>
          <a:p>
            <a:pPr algn="just"/>
            <a:r>
              <a:rPr lang="en-US" sz="2000" dirty="0">
                <a:latin typeface="Times New Roman" panose="02020603050405020304" pitchFamily="18" charset="0"/>
                <a:cs typeface="Times New Roman" panose="02020603050405020304" pitchFamily="18" charset="0"/>
              </a:rPr>
              <a:t> The integration of sentiment analysis and machine learning showcases a transformative step towards informed and safer healthcare choices, aligning with the evolving landscape of technology-driven medical solutions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4474507"/>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rot="10800000" flipV="1">
            <a:off x="902378" y="2494959"/>
            <a:ext cx="8585427" cy="2379043"/>
          </a:xfrm>
        </p:spPr>
        <p:txBody>
          <a:bodyPr>
            <a:normAutofit/>
          </a:bodyPr>
          <a:lstStyle/>
          <a:p>
            <a:pPr algn="ctr"/>
            <a:r>
              <a:rPr lang="en-US" sz="9600" b="1" dirty="0">
                <a:latin typeface="Times New Roman" panose="02020603050405020304" pitchFamily="18" charset="0"/>
                <a:cs typeface="Times New Roman" panose="02020603050405020304" pitchFamily="18" charset="0"/>
              </a:rPr>
              <a:t>THANK YOU</a:t>
            </a:r>
            <a:endParaRPr lang="en-IN" sz="9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8648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30530"/>
            <a:ext cx="8596668" cy="4817870"/>
          </a:xfrm>
        </p:spPr>
        <p:txBody>
          <a:bodyPr>
            <a:noAutofit/>
          </a:bodyPr>
          <a:lstStyle/>
          <a:p>
            <a:pPr algn="just"/>
            <a:r>
              <a:rPr lang="en-US" sz="2000" b="1" dirty="0">
                <a:latin typeface="Times New Roman" panose="02020603050405020304" pitchFamily="18" charset="0"/>
                <a:cs typeface="Times New Roman" panose="02020603050405020304" pitchFamily="18" charset="0"/>
              </a:rPr>
              <a:t>Healthcare Information Accessibility</a:t>
            </a:r>
            <a:r>
              <a:rPr lang="en-US" sz="2000" dirty="0">
                <a:latin typeface="Times New Roman" panose="02020603050405020304" pitchFamily="18" charset="0"/>
                <a:cs typeface="Times New Roman" panose="02020603050405020304" pitchFamily="18" charset="0"/>
              </a:rPr>
              <a:t>: Accessing reliable health-related information online can be challenging due to information dispersion and potential harmful content. </a:t>
            </a:r>
          </a:p>
          <a:p>
            <a:pPr algn="just"/>
            <a:r>
              <a:rPr lang="en-US" sz="2000" b="1" dirty="0">
                <a:latin typeface="Times New Roman" panose="02020603050405020304" pitchFamily="18" charset="0"/>
                <a:cs typeface="Times New Roman" panose="02020603050405020304" pitchFamily="18" charset="0"/>
              </a:rPr>
              <a:t>Importance of Recommendation Systems</a:t>
            </a:r>
            <a:r>
              <a:rPr lang="en-US" sz="2000" dirty="0">
                <a:latin typeface="Times New Roman" panose="02020603050405020304" pitchFamily="18" charset="0"/>
                <a:cs typeface="Times New Roman" panose="02020603050405020304" pitchFamily="18" charset="0"/>
              </a:rPr>
              <a:t>: The abundance of clinical information spread across the internet makes finding useful data for health improvement difficult.</a:t>
            </a:r>
          </a:p>
          <a:p>
            <a:pPr algn="just"/>
            <a:r>
              <a:rPr lang="en-US" sz="2000" b="1" dirty="0">
                <a:latin typeface="Times New Roman" panose="02020603050405020304" pitchFamily="18" charset="0"/>
                <a:cs typeface="Times New Roman" panose="02020603050405020304" pitchFamily="18" charset="0"/>
              </a:rPr>
              <a:t>Project Objective</a:t>
            </a:r>
            <a:r>
              <a:rPr lang="en-US" sz="2000" dirty="0" smtClean="0">
                <a:latin typeface="Times New Roman" panose="02020603050405020304" pitchFamily="18" charset="0"/>
                <a:cs typeface="Times New Roman" panose="02020603050405020304" pitchFamily="18" charset="0"/>
              </a:rPr>
              <a:t>: It </a:t>
            </a:r>
            <a:r>
              <a:rPr lang="en-US" sz="2000" dirty="0">
                <a:latin typeface="Times New Roman" panose="02020603050405020304" pitchFamily="18" charset="0"/>
                <a:cs typeface="Times New Roman" panose="02020603050405020304" pitchFamily="18" charset="0"/>
              </a:rPr>
              <a:t>employs patient reviews to predict sentiment using techniques like Bag of Words (BOW), TF-IDF(Term Frequency Inverse Document Frequency), Word2Vec, and Manual Feature Analysis.</a:t>
            </a:r>
          </a:p>
          <a:p>
            <a:pPr algn="just"/>
            <a:r>
              <a:rPr lang="en-US" sz="2000" b="1" dirty="0">
                <a:latin typeface="Times New Roman" panose="02020603050405020304" pitchFamily="18" charset="0"/>
                <a:cs typeface="Times New Roman" panose="02020603050405020304" pitchFamily="18" charset="0"/>
              </a:rPr>
              <a:t>Evaluation of Results</a:t>
            </a:r>
            <a:r>
              <a:rPr lang="en-US" sz="2000" dirty="0">
                <a:latin typeface="Times New Roman" panose="02020603050405020304" pitchFamily="18" charset="0"/>
                <a:cs typeface="Times New Roman" panose="02020603050405020304" pitchFamily="18" charset="0"/>
              </a:rPr>
              <a:t>: The success of the recommendation system is evaluated through precision, recall, F1 score, accuracy, and AUC score. </a:t>
            </a:r>
          </a:p>
        </p:txBody>
      </p:sp>
    </p:spTree>
    <p:extLst>
      <p:ext uri="{BB962C8B-B14F-4D97-AF65-F5344CB8AC3E}">
        <p14:creationId xmlns:p14="http://schemas.microsoft.com/office/powerpoint/2010/main" val="30875135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3335"/>
            <a:ext cx="8596668" cy="772733"/>
          </a:xfrm>
        </p:spPr>
        <p:txBody>
          <a:bodyPr>
            <a:normAutofit/>
          </a:bodyPr>
          <a:lstStyle/>
          <a:p>
            <a:r>
              <a:rPr lang="en-US" b="1" dirty="0">
                <a:latin typeface="Times New Roman" panose="02020603050405020304" pitchFamily="18" charset="0"/>
                <a:cs typeface="Times New Roman" panose="02020603050405020304" pitchFamily="18" charset="0"/>
              </a:rPr>
              <a:t>INTRODUCTION TO DOMAIN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3055" y="1056068"/>
            <a:ext cx="8758847" cy="5943600"/>
          </a:xfrm>
        </p:spPr>
        <p:txBody>
          <a:bodyPr>
            <a:noAutofit/>
          </a:bodyPr>
          <a:lstStyle/>
          <a:p>
            <a:pPr algn="just"/>
            <a:r>
              <a:rPr lang="en-US" sz="2000" b="1" dirty="0">
                <a:latin typeface="Times New Roman" panose="02020603050405020304" pitchFamily="18" charset="0"/>
                <a:cs typeface="Times New Roman" panose="02020603050405020304" pitchFamily="18" charset="0"/>
              </a:rPr>
              <a:t>Definition</a:t>
            </a:r>
            <a:r>
              <a:rPr lang="en-US" sz="2000" dirty="0">
                <a:latin typeface="Times New Roman" panose="02020603050405020304" pitchFamily="18" charset="0"/>
                <a:cs typeface="Times New Roman" panose="02020603050405020304" pitchFamily="18" charset="0"/>
              </a:rPr>
              <a:t>: Machine learning is a subset of artificial intelligence (AI) that enables computers to learn and improve performance without explicit programming.</a:t>
            </a:r>
          </a:p>
          <a:p>
            <a:pPr algn="just"/>
            <a:r>
              <a:rPr lang="en-US" sz="2000" b="1" dirty="0">
                <a:latin typeface="Times New Roman" panose="02020603050405020304" pitchFamily="18" charset="0"/>
                <a:cs typeface="Times New Roman" panose="02020603050405020304" pitchFamily="18" charset="0"/>
              </a:rPr>
              <a:t>Predictions and Decisions</a:t>
            </a:r>
            <a:r>
              <a:rPr lang="en-US" sz="2000" dirty="0">
                <a:latin typeface="Times New Roman" panose="02020603050405020304" pitchFamily="18" charset="0"/>
                <a:cs typeface="Times New Roman" panose="02020603050405020304" pitchFamily="18" charset="0"/>
              </a:rPr>
              <a:t>: Machine learning allows systems to make predictions or decisions based on data patterns.</a:t>
            </a:r>
          </a:p>
          <a:p>
            <a:pPr algn="just"/>
            <a:r>
              <a:rPr lang="en-US" sz="2000" b="1" dirty="0">
                <a:latin typeface="Times New Roman" panose="02020603050405020304" pitchFamily="18" charset="0"/>
                <a:cs typeface="Times New Roman" panose="02020603050405020304" pitchFamily="18" charset="0"/>
              </a:rPr>
              <a:t>Techniques</a:t>
            </a:r>
            <a:r>
              <a:rPr lang="en-US" sz="2000" dirty="0">
                <a:latin typeface="Times New Roman" panose="02020603050405020304" pitchFamily="18" charset="0"/>
                <a:cs typeface="Times New Roman" panose="02020603050405020304" pitchFamily="18" charset="0"/>
              </a:rPr>
              <a:t>: Machine learning includes various techniques such as supervised learning, unsupervised learning, and reinforcement learning. </a:t>
            </a:r>
          </a:p>
          <a:p>
            <a:pPr algn="just"/>
            <a:r>
              <a:rPr lang="en-US" sz="2000" b="1" dirty="0">
                <a:latin typeface="Times New Roman" panose="02020603050405020304" pitchFamily="18" charset="0"/>
                <a:cs typeface="Times New Roman" panose="02020603050405020304" pitchFamily="18" charset="0"/>
              </a:rPr>
              <a:t>Applications</a:t>
            </a:r>
            <a:r>
              <a:rPr lang="en-US" sz="2000" dirty="0">
                <a:latin typeface="Times New Roman" panose="02020603050405020304" pitchFamily="18" charset="0"/>
                <a:cs typeface="Times New Roman" panose="02020603050405020304" pitchFamily="18" charset="0"/>
              </a:rPr>
              <a:t>: Machine learning is widely used across industries like healthcare, finance, and technology to automate processes, make predictions, and uncover insights.</a:t>
            </a:r>
          </a:p>
        </p:txBody>
      </p:sp>
      <p:pic>
        <p:nvPicPr>
          <p:cNvPr id="7" name="Picture 6">
            <a:extLst>
              <a:ext uri="{FF2B5EF4-FFF2-40B4-BE49-F238E27FC236}">
                <a16:creationId xmlns="" xmlns:a16="http://schemas.microsoft.com/office/drawing/2014/main" id="{7EE8101B-F156-824A-28B9-B39AB3073D3A}"/>
              </a:ext>
            </a:extLst>
          </p:cNvPr>
          <p:cNvPicPr>
            <a:picLocks noChangeAspect="1"/>
          </p:cNvPicPr>
          <p:nvPr/>
        </p:nvPicPr>
        <p:blipFill>
          <a:blip r:embed="rId2"/>
          <a:stretch>
            <a:fillRect/>
          </a:stretch>
        </p:blipFill>
        <p:spPr>
          <a:xfrm>
            <a:off x="2757488" y="4429125"/>
            <a:ext cx="4329112" cy="2360197"/>
          </a:xfrm>
          <a:prstGeom prst="rect">
            <a:avLst/>
          </a:prstGeom>
        </p:spPr>
      </p:pic>
    </p:spTree>
    <p:extLst>
      <p:ext uri="{BB962C8B-B14F-4D97-AF65-F5344CB8AC3E}">
        <p14:creationId xmlns:p14="http://schemas.microsoft.com/office/powerpoint/2010/main" val="3620118861"/>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4045"/>
          </a:xfrm>
        </p:spPr>
        <p:txBody>
          <a:bodyPr/>
          <a:lstStyle/>
          <a:p>
            <a:r>
              <a:rPr lang="en-US" b="1" dirty="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5694" y="1487247"/>
            <a:ext cx="8879947" cy="4912059"/>
          </a:xfrm>
        </p:spPr>
        <p:txBody>
          <a:bodyPr>
            <a:normAutofit/>
          </a:bodyPr>
          <a:lstStyle/>
          <a:p>
            <a:pPr algn="just"/>
            <a:r>
              <a:rPr lang="en-US" sz="2000" b="1" dirty="0">
                <a:latin typeface="Times New Roman" panose="02020603050405020304" pitchFamily="18" charset="0"/>
                <a:cs typeface="Times New Roman" panose="02020603050405020304" pitchFamily="18" charset="0"/>
              </a:rPr>
              <a:t>Medical Errors </a:t>
            </a:r>
            <a:r>
              <a:rPr lang="en-US" sz="2000" dirty="0">
                <a:latin typeface="Times New Roman" panose="02020603050405020304" pitchFamily="18" charset="0"/>
                <a:cs typeface="Times New Roman" panose="02020603050405020304" pitchFamily="18" charset="0"/>
              </a:rPr>
              <a:t>: Despite growing health consciousness, a significant number of people still suffer and even die due to medical errors, often stemming from incorrect medication.</a:t>
            </a:r>
          </a:p>
          <a:p>
            <a:pPr algn="just"/>
            <a:r>
              <a:rPr lang="en-US" sz="2000" b="1" dirty="0">
                <a:latin typeface="Times New Roman" panose="02020603050405020304" pitchFamily="18" charset="0"/>
                <a:cs typeface="Times New Roman" panose="02020603050405020304" pitchFamily="18" charset="0"/>
              </a:rPr>
              <a:t>Potential of Advanced Technologies</a:t>
            </a:r>
            <a:r>
              <a:rPr lang="en-US" sz="2000" dirty="0">
                <a:latin typeface="Times New Roman" panose="02020603050405020304" pitchFamily="18" charset="0"/>
                <a:cs typeface="Times New Roman" panose="02020603050405020304" pitchFamily="18" charset="0"/>
              </a:rPr>
              <a:t>: Emerging technologies such as machine learning, deep learning, and data mining offer promising solutions. </a:t>
            </a:r>
          </a:p>
          <a:p>
            <a:pPr algn="just"/>
            <a:r>
              <a:rPr lang="en-US" sz="2000" b="1" dirty="0">
                <a:latin typeface="Times New Roman" panose="02020603050405020304" pitchFamily="18" charset="0"/>
                <a:cs typeface="Times New Roman" panose="02020603050405020304" pitchFamily="18" charset="0"/>
              </a:rPr>
              <a:t>Reducing Medical Errors</a:t>
            </a:r>
            <a:r>
              <a:rPr lang="en-US" sz="2000" dirty="0">
                <a:latin typeface="Times New Roman" panose="02020603050405020304" pitchFamily="18" charset="0"/>
                <a:cs typeface="Times New Roman" panose="02020603050405020304" pitchFamily="18" charset="0"/>
              </a:rPr>
              <a:t>: By utilizing these technologies, healthcare professionals can access personalized insights, making it possible to reduce medical errors and improve patient care.</a:t>
            </a:r>
          </a:p>
          <a:p>
            <a:pPr algn="just"/>
            <a:r>
              <a:rPr lang="en-US" sz="2000" b="1" dirty="0">
                <a:latin typeface="Times New Roman" panose="02020603050405020304" pitchFamily="18" charset="0"/>
                <a:cs typeface="Times New Roman" panose="02020603050405020304" pitchFamily="18" charset="0"/>
              </a:rPr>
              <a:t>Doctor-Friendly Approach</a:t>
            </a:r>
            <a:r>
              <a:rPr lang="en-US" sz="2000" dirty="0">
                <a:latin typeface="Times New Roman" panose="02020603050405020304" pitchFamily="18" charset="0"/>
                <a:cs typeface="Times New Roman" panose="02020603050405020304" pitchFamily="18" charset="0"/>
              </a:rPr>
              <a:t>: Implementing these technologies in a doctor-friendly manner can empower medical professionals with data-driven insights, ultimately leading to more informed and accurate treatment decisions.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5731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106" y="188685"/>
            <a:ext cx="8596668" cy="781318"/>
          </a:xfrm>
        </p:spPr>
        <p:txBody>
          <a:bodyPr>
            <a:normAutofit/>
          </a:bodyPr>
          <a:lstStyle/>
          <a:p>
            <a:r>
              <a:rPr lang="en-US" b="1" dirty="0">
                <a:latin typeface="Times New Roman" panose="02020603050405020304" pitchFamily="18" charset="0"/>
                <a:cs typeface="Times New Roman" panose="02020603050405020304" pitchFamily="18" charset="0"/>
              </a:rPr>
              <a:t>EXISTING SYSTEM DISADVANTAGES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0025" y="1127739"/>
            <a:ext cx="9686925" cy="6120225"/>
          </a:xfrm>
        </p:spPr>
        <p:txBody>
          <a:bodyPr numCol="2">
            <a:normAutofit/>
          </a:bodyPr>
          <a:lstStyle/>
          <a:p>
            <a:pPr algn="just"/>
            <a:r>
              <a:rPr lang="en-US" sz="2000" b="1" dirty="0">
                <a:latin typeface="Times New Roman" panose="02020603050405020304" pitchFamily="18" charset="0"/>
                <a:cs typeface="Times New Roman" panose="02020603050405020304" pitchFamily="18" charset="0"/>
              </a:rPr>
              <a:t>Limited Doctor Experience</a:t>
            </a:r>
            <a:r>
              <a:rPr lang="en-US" sz="2000" dirty="0">
                <a:latin typeface="Times New Roman" panose="02020603050405020304" pitchFamily="18" charset="0"/>
                <a:cs typeface="Times New Roman" panose="02020603050405020304" pitchFamily="18" charset="0"/>
              </a:rPr>
              <a:t>: The heavy reliance on machine learning might discourage doctors from relying on their clinical judgment </a:t>
            </a:r>
          </a:p>
          <a:p>
            <a:pPr algn="just"/>
            <a:r>
              <a:rPr lang="en-US" sz="2000" b="1" dirty="0">
                <a:latin typeface="Times New Roman" panose="02020603050405020304" pitchFamily="18" charset="0"/>
                <a:cs typeface="Times New Roman" panose="02020603050405020304" pitchFamily="18" charset="0"/>
              </a:rPr>
              <a:t>Overemphasis on Technology</a:t>
            </a:r>
            <a:r>
              <a:rPr lang="en-US" sz="2000" dirty="0">
                <a:latin typeface="Times New Roman" panose="02020603050405020304" pitchFamily="18" charset="0"/>
                <a:cs typeface="Times New Roman" panose="02020603050405020304" pitchFamily="18" charset="0"/>
              </a:rPr>
              <a:t>: Excessive dependence on emerging technologies could lead to a neglect of the human aspect of healthcare.</a:t>
            </a:r>
          </a:p>
          <a:p>
            <a:pPr algn="just"/>
            <a:r>
              <a:rPr lang="en-US" sz="2000" b="1" dirty="0">
                <a:latin typeface="Times New Roman" panose="02020603050405020304" pitchFamily="18" charset="0"/>
                <a:cs typeface="Times New Roman" panose="02020603050405020304" pitchFamily="18" charset="0"/>
              </a:rPr>
              <a:t>Data Privacy Concerns:</a:t>
            </a:r>
            <a:r>
              <a:rPr lang="en-US" sz="2000" dirty="0">
                <a:latin typeface="Times New Roman" panose="02020603050405020304" pitchFamily="18" charset="0"/>
                <a:cs typeface="Times New Roman" panose="02020603050405020304" pitchFamily="18" charset="0"/>
              </a:rPr>
              <a:t> Mishandling or breaches of this sensitive information could have severe consequences.</a:t>
            </a:r>
          </a:p>
          <a:p>
            <a:pPr algn="just"/>
            <a:r>
              <a:rPr lang="en-US" sz="2000" b="1" dirty="0">
                <a:latin typeface="Times New Roman" panose="02020603050405020304" pitchFamily="18" charset="0"/>
                <a:cs typeface="Times New Roman" panose="02020603050405020304" pitchFamily="18" charset="0"/>
              </a:rPr>
              <a:t>Initial Implementation </a:t>
            </a:r>
            <a:r>
              <a:rPr lang="en-US" sz="2000" b="1" dirty="0" err="1">
                <a:latin typeface="Times New Roman" panose="02020603050405020304" pitchFamily="18" charset="0"/>
                <a:cs typeface="Times New Roman" panose="02020603050405020304" pitchFamily="18" charset="0"/>
              </a:rPr>
              <a:t>Challenges</a:t>
            </a:r>
            <a:r>
              <a:rPr lang="en-US" sz="2000" dirty="0" err="1">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integration of these technologies into the healthcare system may face resistance.</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15C1F57F-D603-C720-A873-05041743B1F5}"/>
              </a:ext>
            </a:extLst>
          </p:cNvPr>
          <p:cNvPicPr>
            <a:picLocks noChangeAspect="1"/>
          </p:cNvPicPr>
          <p:nvPr/>
        </p:nvPicPr>
        <p:blipFill>
          <a:blip r:embed="rId2"/>
          <a:stretch>
            <a:fillRect/>
          </a:stretch>
        </p:blipFill>
        <p:spPr>
          <a:xfrm>
            <a:off x="5111750" y="2041285"/>
            <a:ext cx="4775200" cy="3581400"/>
          </a:xfrm>
          <a:prstGeom prst="rect">
            <a:avLst/>
          </a:prstGeom>
        </p:spPr>
      </p:pic>
      <p:sp>
        <p:nvSpPr>
          <p:cNvPr id="10" name="TextBox 9">
            <a:extLst>
              <a:ext uri="{FF2B5EF4-FFF2-40B4-BE49-F238E27FC236}">
                <a16:creationId xmlns="" xmlns:a16="http://schemas.microsoft.com/office/drawing/2014/main" id="{1F818A22-B8AE-3CDC-3117-438AB6936E06}"/>
              </a:ext>
            </a:extLst>
          </p:cNvPr>
          <p:cNvSpPr txBox="1"/>
          <p:nvPr/>
        </p:nvSpPr>
        <p:spPr>
          <a:xfrm>
            <a:off x="4426857" y="4978400"/>
            <a:ext cx="45719"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42196473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546" y="128789"/>
            <a:ext cx="8596668" cy="1814490"/>
          </a:xfrm>
        </p:spPr>
        <p:txBody>
          <a:bodyPr/>
          <a:lstStyle/>
          <a:p>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746975"/>
            <a:ext cx="8596668" cy="5294387"/>
          </a:xfrm>
        </p:spPr>
        <p:txBody>
          <a:bodyPr>
            <a:noAutofit/>
          </a:bodyPr>
          <a:lstStyle/>
          <a:p>
            <a:pPr algn="just"/>
            <a:r>
              <a:rPr lang="en-US" sz="2000" b="1" dirty="0">
                <a:latin typeface="Times New Roman" panose="02020603050405020304" pitchFamily="18" charset="0"/>
                <a:cs typeface="Times New Roman" panose="02020603050405020304" pitchFamily="18" charset="0"/>
              </a:rPr>
              <a:t>Purpose of Recommender</a:t>
            </a: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Application in Drug Recommendations</a:t>
            </a:r>
          </a:p>
          <a:p>
            <a:pPr algn="just"/>
            <a:r>
              <a:rPr lang="en-US" sz="2000" b="1" dirty="0">
                <a:latin typeface="Times New Roman" panose="02020603050405020304" pitchFamily="18" charset="0"/>
                <a:cs typeface="Times New Roman" panose="02020603050405020304" pitchFamily="18" charset="0"/>
              </a:rPr>
              <a:t>Sentiment Analysis</a:t>
            </a: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Enhancing Model Performance</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CC78CC44-233B-6CD3-F399-2A0D8CC65BE8}"/>
              </a:ext>
            </a:extLst>
          </p:cNvPr>
          <p:cNvPicPr>
            <a:picLocks noChangeAspect="1"/>
          </p:cNvPicPr>
          <p:nvPr/>
        </p:nvPicPr>
        <p:blipFill>
          <a:blip r:embed="rId2"/>
          <a:stretch>
            <a:fillRect/>
          </a:stretch>
        </p:blipFill>
        <p:spPr>
          <a:xfrm>
            <a:off x="548546" y="2756445"/>
            <a:ext cx="8517823" cy="3972766"/>
          </a:xfrm>
          <a:prstGeom prst="rect">
            <a:avLst/>
          </a:prstGeom>
        </p:spPr>
      </p:pic>
      <p:pic>
        <p:nvPicPr>
          <p:cNvPr id="10" name="Picture 9">
            <a:extLst>
              <a:ext uri="{FF2B5EF4-FFF2-40B4-BE49-F238E27FC236}">
                <a16:creationId xmlns="" xmlns:a16="http://schemas.microsoft.com/office/drawing/2014/main" id="{38120EB1-8AE5-7877-4567-79BBD3ED7EA1}"/>
              </a:ext>
            </a:extLst>
          </p:cNvPr>
          <p:cNvPicPr>
            <a:picLocks noChangeAspect="1"/>
          </p:cNvPicPr>
          <p:nvPr/>
        </p:nvPicPr>
        <p:blipFill>
          <a:blip r:embed="rId3"/>
          <a:stretch>
            <a:fillRect/>
          </a:stretch>
        </p:blipFill>
        <p:spPr>
          <a:xfrm>
            <a:off x="6547439" y="3560504"/>
            <a:ext cx="2855351" cy="1182324"/>
          </a:xfrm>
          <a:prstGeom prst="rect">
            <a:avLst/>
          </a:prstGeom>
        </p:spPr>
      </p:pic>
    </p:spTree>
    <p:extLst>
      <p:ext uri="{BB962C8B-B14F-4D97-AF65-F5344CB8AC3E}">
        <p14:creationId xmlns:p14="http://schemas.microsoft.com/office/powerpoint/2010/main" val="151805482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25" y="221984"/>
            <a:ext cx="8596668" cy="1320800"/>
          </a:xfrm>
        </p:spPr>
        <p:txBody>
          <a:bodyPr/>
          <a:lstStyle/>
          <a:p>
            <a:r>
              <a:rPr lang="en-US" b="1" dirty="0">
                <a:latin typeface="Times New Roman" panose="02020603050405020304" pitchFamily="18" charset="0"/>
                <a:cs typeface="Times New Roman" panose="02020603050405020304" pitchFamily="18" charset="0"/>
              </a:rPr>
              <a:t>PROPOSED SYSTEM ADVANTAGES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3079" y="1110217"/>
            <a:ext cx="8850921" cy="5263689"/>
          </a:xfrm>
        </p:spPr>
        <p:txBody>
          <a:bodyPr>
            <a:noAutofit/>
          </a:bodyPr>
          <a:lstStyle/>
          <a:p>
            <a:pPr algn="just"/>
            <a:r>
              <a:rPr lang="en-US" sz="2000" b="1" dirty="0">
                <a:latin typeface="Times New Roman" panose="02020603050405020304" pitchFamily="18" charset="0"/>
                <a:cs typeface="Times New Roman" panose="02020603050405020304" pitchFamily="18" charset="0"/>
              </a:rPr>
              <a:t>Personalized Recommendations</a:t>
            </a:r>
            <a:r>
              <a:rPr lang="en-US" sz="2000" dirty="0">
                <a:latin typeface="Times New Roman" panose="02020603050405020304" pitchFamily="18" charset="0"/>
                <a:cs typeface="Times New Roman" panose="02020603050405020304" pitchFamily="18" charset="0"/>
              </a:rPr>
              <a:t>: Suggestions to users based on their interests and needs, enhancing the user experience by providing relevant content.</a:t>
            </a:r>
          </a:p>
          <a:p>
            <a:pPr algn="just"/>
            <a:r>
              <a:rPr lang="en-US" sz="2000" b="1" dirty="0">
                <a:latin typeface="Times New Roman" panose="02020603050405020304" pitchFamily="18" charset="0"/>
                <a:cs typeface="Times New Roman" panose="02020603050405020304" pitchFamily="18" charset="0"/>
              </a:rPr>
              <a:t>Utilization of Customer Feedback</a:t>
            </a:r>
            <a:r>
              <a:rPr lang="en-US" sz="2000" dirty="0">
                <a:latin typeface="Times New Roman" panose="02020603050405020304" pitchFamily="18" charset="0"/>
                <a:cs typeface="Times New Roman" panose="02020603050405020304" pitchFamily="18" charset="0"/>
              </a:rPr>
              <a:t>: These systems leverage customer reviews to analyze sentiment from user opinions and attitudes.</a:t>
            </a:r>
          </a:p>
          <a:p>
            <a:pPr algn="just"/>
            <a:r>
              <a:rPr lang="en-US" sz="2000" b="1" dirty="0">
                <a:latin typeface="Times New Roman" panose="02020603050405020304" pitchFamily="18" charset="0"/>
                <a:cs typeface="Times New Roman" panose="02020603050405020304" pitchFamily="18" charset="0"/>
              </a:rPr>
              <a:t>Optimized Drug Recommendations</a:t>
            </a:r>
            <a:r>
              <a:rPr lang="en-US" sz="2000" dirty="0">
                <a:latin typeface="Times New Roman" panose="02020603050405020304" pitchFamily="18" charset="0"/>
                <a:cs typeface="Times New Roman" panose="02020603050405020304" pitchFamily="18" charset="0"/>
              </a:rPr>
              <a:t>: Patients benefit from personalized medication suggestions for specific medical conditions, increasing the likelihood of effective treatment.</a:t>
            </a:r>
          </a:p>
          <a:p>
            <a:pPr algn="just"/>
            <a:r>
              <a:rPr lang="en-US" sz="2000" b="1" dirty="0">
                <a:latin typeface="Times New Roman" panose="02020603050405020304" pitchFamily="18" charset="0"/>
                <a:cs typeface="Times New Roman" panose="02020603050405020304" pitchFamily="18" charset="0"/>
              </a:rPr>
              <a:t>Enhanced Decision-Making</a:t>
            </a:r>
            <a:r>
              <a:rPr lang="en-US" sz="2000" dirty="0">
                <a:latin typeface="Times New Roman" panose="02020603050405020304" pitchFamily="18" charset="0"/>
                <a:cs typeface="Times New Roman" panose="02020603050405020304" pitchFamily="18" charset="0"/>
              </a:rPr>
              <a:t>: Sentiment analysis tools assist in understanding user preferences and sentiments about medications and healthcare.</a:t>
            </a:r>
          </a:p>
        </p:txBody>
      </p:sp>
      <p:pic>
        <p:nvPicPr>
          <p:cNvPr id="5" name="Picture 4">
            <a:extLst>
              <a:ext uri="{FF2B5EF4-FFF2-40B4-BE49-F238E27FC236}">
                <a16:creationId xmlns="" xmlns:a16="http://schemas.microsoft.com/office/drawing/2014/main" id="{7C12FDD6-B29F-D7A2-32E6-7BEB753C670A}"/>
              </a:ext>
            </a:extLst>
          </p:cNvPr>
          <p:cNvPicPr>
            <a:picLocks noChangeAspect="1"/>
          </p:cNvPicPr>
          <p:nvPr/>
        </p:nvPicPr>
        <p:blipFill>
          <a:blip r:embed="rId2"/>
          <a:stretch>
            <a:fillRect/>
          </a:stretch>
        </p:blipFill>
        <p:spPr>
          <a:xfrm>
            <a:off x="2967318" y="4621844"/>
            <a:ext cx="3128682" cy="1752062"/>
          </a:xfrm>
          <a:prstGeom prst="rect">
            <a:avLst/>
          </a:prstGeom>
        </p:spPr>
      </p:pic>
    </p:spTree>
    <p:extLst>
      <p:ext uri="{BB962C8B-B14F-4D97-AF65-F5344CB8AC3E}">
        <p14:creationId xmlns:p14="http://schemas.microsoft.com/office/powerpoint/2010/main" val="4268983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457BB2-E78F-696F-B7CE-961150EC163F}"/>
              </a:ext>
            </a:extLst>
          </p:cNvPr>
          <p:cNvSpPr>
            <a:spLocks noGrp="1"/>
          </p:cNvSpPr>
          <p:nvPr>
            <p:ph type="title"/>
          </p:nvPr>
        </p:nvSpPr>
        <p:spPr>
          <a:xfrm>
            <a:off x="147917" y="161365"/>
            <a:ext cx="10287001" cy="941293"/>
          </a:xfrm>
        </p:spPr>
        <p:txBody>
          <a:bodyPr>
            <a:normAutofit/>
          </a:bodyPr>
          <a:lstStyle/>
          <a:p>
            <a:r>
              <a:rPr lang="en-IN" sz="3200" b="1" dirty="0">
                <a:latin typeface="Times New Roman" panose="02020603050405020304" pitchFamily="18" charset="0"/>
                <a:cs typeface="Times New Roman" panose="02020603050405020304" pitchFamily="18" charset="0"/>
              </a:rPr>
              <a:t>SOFTWARE AND HARDWARE REQUIREMENTS</a:t>
            </a:r>
          </a:p>
        </p:txBody>
      </p:sp>
      <p:sp>
        <p:nvSpPr>
          <p:cNvPr id="3" name="Content Placeholder 2">
            <a:extLst>
              <a:ext uri="{FF2B5EF4-FFF2-40B4-BE49-F238E27FC236}">
                <a16:creationId xmlns="" xmlns:a16="http://schemas.microsoft.com/office/drawing/2014/main" id="{AC62CE44-9ECB-FD0C-99E8-43B432619BD0}"/>
              </a:ext>
            </a:extLst>
          </p:cNvPr>
          <p:cNvSpPr>
            <a:spLocks noGrp="1"/>
          </p:cNvSpPr>
          <p:nvPr>
            <p:ph idx="1"/>
          </p:nvPr>
        </p:nvSpPr>
        <p:spPr>
          <a:xfrm>
            <a:off x="260475" y="1102658"/>
            <a:ext cx="9434854" cy="5271247"/>
          </a:xfrm>
        </p:spPr>
        <p:txBody>
          <a:bodyPr/>
          <a:lstStyle/>
          <a:p>
            <a:r>
              <a:rPr lang="en-US" sz="2000" b="1" i="0" dirty="0">
                <a:effectLst/>
                <a:latin typeface="Times New Roman" panose="02020603050405020304" pitchFamily="18" charset="0"/>
                <a:cs typeface="Times New Roman" panose="02020603050405020304" pitchFamily="18" charset="0"/>
              </a:rPr>
              <a:t>Programming Languages:</a:t>
            </a:r>
            <a:r>
              <a:rPr lang="en-US" sz="2000" b="0" i="0" dirty="0">
                <a:solidFill>
                  <a:srgbClr val="374151"/>
                </a:solidFill>
                <a:effectLst/>
                <a:latin typeface="Times New Roman" panose="02020603050405020304" pitchFamily="18" charset="0"/>
                <a:cs typeface="Times New Roman" panose="02020603050405020304" pitchFamily="18" charset="0"/>
              </a:rPr>
              <a:t> You will need programming languages such as Python or R, which are popular for machine learning tasks.</a:t>
            </a:r>
          </a:p>
          <a:p>
            <a:r>
              <a:rPr lang="en-US" sz="2000" b="1" i="0" dirty="0">
                <a:effectLst/>
                <a:latin typeface="Times New Roman" panose="02020603050405020304" pitchFamily="18" charset="0"/>
                <a:cs typeface="Times New Roman" panose="02020603050405020304" pitchFamily="18" charset="0"/>
              </a:rPr>
              <a:t>Machine Learning Libraries and Frameworks:</a:t>
            </a:r>
            <a:r>
              <a:rPr lang="en-US" sz="2000" b="0" i="0" dirty="0">
                <a:solidFill>
                  <a:srgbClr val="374151"/>
                </a:solidFill>
                <a:effectLst/>
                <a:latin typeface="Times New Roman" panose="02020603050405020304" pitchFamily="18" charset="0"/>
                <a:cs typeface="Times New Roman" panose="02020603050405020304" pitchFamily="18" charset="0"/>
              </a:rPr>
              <a:t> You will need to install and configure machine learning libraries and frameworks that are relevant to your project.</a:t>
            </a:r>
          </a:p>
          <a:p>
            <a:r>
              <a:rPr lang="en-US" sz="2000" b="1" i="0" dirty="0">
                <a:effectLst/>
                <a:latin typeface="Times New Roman" panose="02020603050405020304" pitchFamily="18" charset="0"/>
                <a:cs typeface="Times New Roman" panose="02020603050405020304" pitchFamily="18" charset="0"/>
              </a:rPr>
              <a:t>Storage:</a:t>
            </a:r>
            <a:r>
              <a:rPr lang="en-US" sz="2000" b="0" i="0" dirty="0">
                <a:solidFill>
                  <a:srgbClr val="374151"/>
                </a:solidFill>
                <a:effectLst/>
                <a:latin typeface="Times New Roman" panose="02020603050405020304" pitchFamily="18" charset="0"/>
                <a:cs typeface="Times New Roman" panose="02020603050405020304" pitchFamily="18" charset="0"/>
              </a:rPr>
              <a:t> Depending on the size of your dataset, you'll need sufficient storage capacity.</a:t>
            </a:r>
          </a:p>
          <a:p>
            <a:r>
              <a:rPr lang="en-US" sz="2000" b="1" i="0" dirty="0">
                <a:effectLst/>
                <a:latin typeface="Times New Roman" panose="02020603050405020304" pitchFamily="18" charset="0"/>
                <a:cs typeface="Times New Roman" panose="02020603050405020304" pitchFamily="18" charset="0"/>
              </a:rPr>
              <a:t>CPU,GPU :</a:t>
            </a:r>
            <a:r>
              <a:rPr lang="en-US" sz="2000" b="0" i="0" dirty="0">
                <a:solidFill>
                  <a:srgbClr val="374151"/>
                </a:solidFill>
                <a:effectLst/>
                <a:latin typeface="Times New Roman" panose="02020603050405020304" pitchFamily="18" charset="0"/>
                <a:cs typeface="Times New Roman" panose="02020603050405020304" pitchFamily="18" charset="0"/>
              </a:rPr>
              <a:t> For training deep learning models, especially large neural networks, we use</a:t>
            </a:r>
            <a:r>
              <a:rPr lang="en-US" sz="2000" b="0" i="0" dirty="0">
                <a:solidFill>
                  <a:srgbClr val="374151"/>
                </a:solidFill>
                <a:effectLst/>
                <a:latin typeface="Söhne"/>
              </a:rPr>
              <a:t> </a:t>
            </a:r>
            <a:r>
              <a:rPr lang="en-US" sz="2000" b="0" i="0" dirty="0">
                <a:solidFill>
                  <a:srgbClr val="374151"/>
                </a:solidFill>
                <a:effectLst/>
                <a:latin typeface="Times New Roman" panose="02020603050405020304" pitchFamily="18" charset="0"/>
                <a:cs typeface="Times New Roman" panose="02020603050405020304" pitchFamily="18" charset="0"/>
              </a:rPr>
              <a:t>CPUs with more cores or even GPUs for accelerated training</a:t>
            </a:r>
            <a:r>
              <a:rPr lang="en-US" sz="2000" b="0" i="0" dirty="0">
                <a:solidFill>
                  <a:srgbClr val="374151"/>
                </a:solidFill>
                <a:effectLst/>
                <a:latin typeface="Söhne"/>
              </a:rPr>
              <a:t>.</a:t>
            </a:r>
            <a:r>
              <a:rPr lang="en-US" sz="2000" b="0" i="0" dirty="0">
                <a:solidFill>
                  <a:srgbClr val="374151"/>
                </a:solidFill>
                <a:effectLst/>
                <a:latin typeface="Times New Roman" panose="02020603050405020304" pitchFamily="18" charset="0"/>
                <a:cs typeface="Times New Roman" panose="02020603050405020304" pitchFamily="18" charset="0"/>
              </a:rPr>
              <a:t> </a:t>
            </a:r>
            <a:endParaRPr lang="en-US" sz="2000" b="1" i="0" dirty="0">
              <a:effectLst/>
              <a:latin typeface="Times New Roman" panose="02020603050405020304" pitchFamily="18" charset="0"/>
              <a:cs typeface="Times New Roman" panose="02020603050405020304" pitchFamily="18" charset="0"/>
            </a:endParaRPr>
          </a:p>
          <a:p>
            <a:r>
              <a:rPr lang="en-US" sz="2000" b="1" i="0" dirty="0">
                <a:effectLst/>
                <a:latin typeface="Times New Roman" panose="02020603050405020304" pitchFamily="18" charset="0"/>
                <a:cs typeface="Times New Roman" panose="02020603050405020304" pitchFamily="18" charset="0"/>
              </a:rPr>
              <a:t>RAM (Memory):</a:t>
            </a:r>
            <a:r>
              <a:rPr lang="en-US" sz="2000" b="0" i="0" dirty="0">
                <a:solidFill>
                  <a:srgbClr val="374151"/>
                </a:solidFill>
                <a:effectLst/>
                <a:latin typeface="Times New Roman" panose="02020603050405020304" pitchFamily="18" charset="0"/>
                <a:cs typeface="Times New Roman" panose="02020603050405020304" pitchFamily="18" charset="0"/>
              </a:rPr>
              <a:t> Having an ample amount of RAM is crucial for handling large datasets and complex machine learning models.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A51CE60A-B7AC-CC0C-31E5-A3343321C254}"/>
              </a:ext>
            </a:extLst>
          </p:cNvPr>
          <p:cNvPicPr>
            <a:picLocks noChangeAspect="1"/>
          </p:cNvPicPr>
          <p:nvPr/>
        </p:nvPicPr>
        <p:blipFill>
          <a:blip r:embed="rId2"/>
          <a:stretch>
            <a:fillRect/>
          </a:stretch>
        </p:blipFill>
        <p:spPr>
          <a:xfrm>
            <a:off x="2852884" y="4553510"/>
            <a:ext cx="3864070" cy="2143125"/>
          </a:xfrm>
          <a:prstGeom prst="rect">
            <a:avLst/>
          </a:prstGeom>
        </p:spPr>
      </p:pic>
    </p:spTree>
    <p:extLst>
      <p:ext uri="{BB962C8B-B14F-4D97-AF65-F5344CB8AC3E}">
        <p14:creationId xmlns:p14="http://schemas.microsoft.com/office/powerpoint/2010/main" val="691981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970</TotalTime>
  <Words>1260</Words>
  <Application>Microsoft Office PowerPoint</Application>
  <PresentationFormat>Widescreen</PresentationFormat>
  <Paragraphs>84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Söhne</vt:lpstr>
      <vt:lpstr>Times New Roman</vt:lpstr>
      <vt:lpstr>Trebuchet MS</vt:lpstr>
      <vt:lpstr>Wingdings</vt:lpstr>
      <vt:lpstr>Wingdings 3</vt:lpstr>
      <vt:lpstr>Facet</vt:lpstr>
      <vt:lpstr>DRUG RECOMMENDATION SYSTEM BASED ON SENTIMENT ANALYSIS OF DRUG REVIEWS USING MACHINE LEARNING</vt:lpstr>
      <vt:lpstr>TITLE JUSTIFICATION</vt:lpstr>
      <vt:lpstr>ABSTRACT</vt:lpstr>
      <vt:lpstr>INTRODUCTION TO DOMAIN</vt:lpstr>
      <vt:lpstr>EXISTING SYSTEM</vt:lpstr>
      <vt:lpstr>EXISTING SYSTEM DISADVANTAGES </vt:lpstr>
      <vt:lpstr>PROPOSED SYSTEM</vt:lpstr>
      <vt:lpstr>PROPOSED SYSTEM ADVANTAGES </vt:lpstr>
      <vt:lpstr>SOFTWARE AND HARDWARE REQUIREMENTS</vt:lpstr>
      <vt:lpstr>MODULES EXPLANATION</vt:lpstr>
      <vt:lpstr>ARCHITECTURE</vt:lpstr>
      <vt:lpstr>ALGORITHM EXPLANATION   </vt:lpstr>
      <vt:lpstr>UML DIAGRAMS</vt:lpstr>
      <vt:lpstr>PowerPoint Presentation</vt:lpstr>
      <vt:lpstr>PowerPoint Presentation</vt:lpstr>
      <vt:lpstr>TESTING</vt:lpstr>
      <vt:lpstr>TEST CASES</vt:lpstr>
      <vt:lpstr>OUTPUT </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RECOMMENDATION SYSTEM BASED ON SENTIMENT ANALYSIS OF DRUG REVIEWS USING MACHINE LEARNING</dc:title>
  <dc:creator>Admin</dc:creator>
  <cp:lastModifiedBy>Admin</cp:lastModifiedBy>
  <cp:revision>41</cp:revision>
  <dcterms:created xsi:type="dcterms:W3CDTF">2023-08-21T14:18:43Z</dcterms:created>
  <dcterms:modified xsi:type="dcterms:W3CDTF">2023-12-19T16:20:29Z</dcterms:modified>
</cp:coreProperties>
</file>