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5e58636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5e5863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45e58636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45e58636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4d67375fa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4d67375fa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4d67375fa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4d67375fa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4d67375fa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4d67375fa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45e5863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45e5863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4d67375fa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4d67375fa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45e58636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45e58636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45e58636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45e58636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45e58636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45e58636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d67375f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d67375f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45e58636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45e58636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d67375f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d67375f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4d67375f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4d67375f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4d67375fa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4d67375fa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45e5863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45e5863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45e5863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45e5863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4d67375fa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4d67375fa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4d67375fa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4d67375fa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27000" y="4909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000">
                <a:latin typeface="Nunito"/>
                <a:ea typeface="Nunito"/>
                <a:cs typeface="Nunito"/>
                <a:sym typeface="Nunito"/>
              </a:rPr>
              <a:t>Bivariate Regression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457300" y="3345200"/>
            <a:ext cx="42555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Chandra Prakash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Guneet Singh Bajaj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Hemlata Saraswat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of home runs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384425"/>
            <a:ext cx="73392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Log transformation: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We performed log transformation on home runs feature to normalize it.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Summary after transformation: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875" y="2816900"/>
            <a:ext cx="6085425" cy="22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</a:t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250" y="1471475"/>
            <a:ext cx="7143601" cy="36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3989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Skewness and Normality after transformation</a:t>
            </a:r>
            <a:endParaRPr sz="2400"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3500"/>
            <a:ext cx="451987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275" y="1333500"/>
            <a:ext cx="4471726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3389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Fitted vs Residuals after transformation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411700"/>
            <a:ext cx="7728301" cy="37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population regression</a:t>
            </a:r>
            <a:endParaRPr/>
          </a:p>
        </p:txBody>
      </p:sp>
      <p:sp>
        <p:nvSpPr>
          <p:cNvPr id="362" name="Google Shape;362;p26"/>
          <p:cNvSpPr txBox="1"/>
          <p:nvPr>
            <p:ph idx="1" type="body"/>
          </p:nvPr>
        </p:nvSpPr>
        <p:spPr>
          <a:xfrm>
            <a:off x="1303800" y="1474325"/>
            <a:ext cx="7395600" cy="3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Recall equations of line 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Algebra Line:</a:t>
            </a:r>
            <a:r>
              <a:rPr lang="en" sz="1800">
                <a:solidFill>
                  <a:srgbClr val="000000"/>
                </a:solidFill>
              </a:rPr>
              <a:t>  y = </a:t>
            </a:r>
            <a:r>
              <a:rPr b="1" lang="en" sz="1800">
                <a:solidFill>
                  <a:srgbClr val="000000"/>
                </a:solidFill>
              </a:rPr>
              <a:t>m</a:t>
            </a:r>
            <a:r>
              <a:rPr lang="en" sz="1800">
                <a:solidFill>
                  <a:srgbClr val="000000"/>
                </a:solidFill>
              </a:rPr>
              <a:t>x + </a:t>
            </a:r>
            <a:r>
              <a:rPr b="1" lang="en" sz="1800">
                <a:solidFill>
                  <a:srgbClr val="000000"/>
                </a:solidFill>
              </a:rPr>
              <a:t>c</a:t>
            </a:r>
            <a:r>
              <a:rPr lang="en" sz="1800">
                <a:solidFill>
                  <a:srgbClr val="000000"/>
                </a:solidFill>
              </a:rPr>
              <a:t>, where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</a:t>
            </a:r>
            <a:r>
              <a:rPr b="1" lang="en" sz="1800">
                <a:solidFill>
                  <a:srgbClr val="000000"/>
                </a:solidFill>
              </a:rPr>
              <a:t>m</a:t>
            </a:r>
            <a:r>
              <a:rPr lang="en" sz="1800">
                <a:solidFill>
                  <a:srgbClr val="000000"/>
                </a:solidFill>
              </a:rPr>
              <a:t> = slope of the line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</a:t>
            </a:r>
            <a:r>
              <a:rPr b="1" lang="en" sz="1800">
                <a:solidFill>
                  <a:srgbClr val="000000"/>
                </a:solidFill>
              </a:rPr>
              <a:t>c </a:t>
            </a:r>
            <a:r>
              <a:rPr lang="en" sz="1800">
                <a:solidFill>
                  <a:srgbClr val="000000"/>
                </a:solidFill>
              </a:rPr>
              <a:t>= y-intercept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Statistics Line</a:t>
            </a:r>
            <a:r>
              <a:rPr lang="en" sz="1800">
                <a:solidFill>
                  <a:srgbClr val="000000"/>
                </a:solidFill>
              </a:rPr>
              <a:t>:  y = 𝛃o + </a:t>
            </a:r>
            <a:r>
              <a:rPr lang="en" sz="1800">
                <a:solidFill>
                  <a:srgbClr val="000000"/>
                </a:solidFill>
              </a:rPr>
              <a:t>𝛃1</a:t>
            </a:r>
            <a:r>
              <a:rPr lang="en" sz="1800">
                <a:solidFill>
                  <a:srgbClr val="000000"/>
                </a:solidFill>
              </a:rPr>
              <a:t>x , where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</a:t>
            </a:r>
            <a:r>
              <a:rPr lang="en" sz="1800">
                <a:solidFill>
                  <a:srgbClr val="000000"/>
                </a:solidFill>
              </a:rPr>
              <a:t>𝛃o = y-intercept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𝛃1 = slope of the line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population regression</a:t>
            </a:r>
            <a:endParaRPr/>
          </a:p>
        </p:txBody>
      </p:sp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1303800" y="1474325"/>
            <a:ext cx="7030500" cy="3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Statistics Line</a:t>
            </a:r>
            <a:r>
              <a:rPr lang="en" sz="1800">
                <a:solidFill>
                  <a:srgbClr val="000000"/>
                </a:solidFill>
              </a:rPr>
              <a:t>:  y = </a:t>
            </a:r>
            <a:r>
              <a:rPr b="1" lang="en" sz="1800">
                <a:solidFill>
                  <a:srgbClr val="000000"/>
                </a:solidFill>
              </a:rPr>
              <a:t>bo</a:t>
            </a:r>
            <a:r>
              <a:rPr lang="en" sz="1800">
                <a:solidFill>
                  <a:srgbClr val="000000"/>
                </a:solidFill>
              </a:rPr>
              <a:t> + </a:t>
            </a:r>
            <a:r>
              <a:rPr b="1" lang="en" sz="1800">
                <a:solidFill>
                  <a:srgbClr val="000000"/>
                </a:solidFill>
              </a:rPr>
              <a:t>b1</a:t>
            </a:r>
            <a:r>
              <a:rPr lang="en" sz="1800">
                <a:solidFill>
                  <a:srgbClr val="000000"/>
                </a:solidFill>
              </a:rPr>
              <a:t>x , where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</a:t>
            </a:r>
            <a:r>
              <a:rPr b="1" lang="en" sz="1800">
                <a:solidFill>
                  <a:srgbClr val="000000"/>
                </a:solidFill>
              </a:rPr>
              <a:t>bo</a:t>
            </a:r>
            <a:r>
              <a:rPr lang="en" sz="1800">
                <a:solidFill>
                  <a:srgbClr val="000000"/>
                </a:solidFill>
              </a:rPr>
              <a:t> = y-intercept ⇒ -1.4346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</a:t>
            </a:r>
            <a:r>
              <a:rPr b="1" lang="en" sz="1800">
                <a:solidFill>
                  <a:srgbClr val="000000"/>
                </a:solidFill>
              </a:rPr>
              <a:t>b1</a:t>
            </a:r>
            <a:r>
              <a:rPr lang="en" sz="1800">
                <a:solidFill>
                  <a:srgbClr val="000000"/>
                </a:solidFill>
              </a:rPr>
              <a:t> = slope of the line ⇒ 13.6375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 square = 0.2189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idx="1" type="body"/>
          </p:nvPr>
        </p:nvSpPr>
        <p:spPr>
          <a:xfrm>
            <a:off x="1303800" y="797975"/>
            <a:ext cx="7473900" cy="4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❖"/>
            </a:pPr>
            <a:r>
              <a:rPr b="1" lang="en" sz="2400"/>
              <a:t>Estimation of homerun with batting average of 0.300 :-</a:t>
            </a:r>
            <a:endParaRPr b="1"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en" sz="1800"/>
              <a:t>The home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 is ----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❖"/>
            </a:pPr>
            <a:r>
              <a:rPr b="1" lang="en" sz="2400">
                <a:latin typeface="Maven Pro"/>
                <a:ea typeface="Maven Pro"/>
                <a:cs typeface="Maven Pro"/>
                <a:sym typeface="Maven Pro"/>
              </a:rPr>
              <a:t>Size of typical error in prediction :-</a:t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The size  of error is---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❖"/>
            </a:pPr>
            <a:r>
              <a:rPr b="1" lang="en" sz="2400">
                <a:latin typeface="Maven Pro"/>
                <a:ea typeface="Maven Pro"/>
                <a:cs typeface="Maven Pro"/>
                <a:sym typeface="Maven Pro"/>
              </a:rPr>
              <a:t>Percentage of variability in model:-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➢"/>
            </a:pPr>
            <a:r>
              <a:rPr lang="en" sz="1800"/>
              <a:t>It is the value of R square ----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title"/>
          </p:nvPr>
        </p:nvSpPr>
        <p:spPr>
          <a:xfrm>
            <a:off x="1303800" y="598575"/>
            <a:ext cx="70305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 for linear relationship</a:t>
            </a:r>
            <a:endParaRPr/>
          </a:p>
        </p:txBody>
      </p:sp>
      <p:sp>
        <p:nvSpPr>
          <p:cNvPr id="379" name="Google Shape;379;p29"/>
          <p:cNvSpPr txBox="1"/>
          <p:nvPr>
            <p:ph idx="1" type="body"/>
          </p:nvPr>
        </p:nvSpPr>
        <p:spPr>
          <a:xfrm>
            <a:off x="1303800" y="1480550"/>
            <a:ext cx="74643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Null hypothesis – There is no linear relationship between home runs and batting average.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Alternate Hypothesis – there is linear relationship between home runs and batting average.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/>
          <p:nvPr>
            <p:ph type="title"/>
          </p:nvPr>
        </p:nvSpPr>
        <p:spPr>
          <a:xfrm>
            <a:off x="1303800" y="598575"/>
            <a:ext cx="7030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385" name="Google Shape;385;p30"/>
          <p:cNvSpPr txBox="1"/>
          <p:nvPr>
            <p:ph idx="1" type="body"/>
          </p:nvPr>
        </p:nvSpPr>
        <p:spPr>
          <a:xfrm>
            <a:off x="1303800" y="1418175"/>
            <a:ext cx="70305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Measures the strength of linear relationship between two </a:t>
            </a:r>
            <a:r>
              <a:rPr lang="en" sz="1800"/>
              <a:t>variables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It is denoted by </a:t>
            </a:r>
            <a:r>
              <a:rPr lang="en" sz="1800"/>
              <a:t>r whose </a:t>
            </a:r>
            <a:r>
              <a:rPr b="1" lang="en" sz="1800"/>
              <a:t>values lies between -1 and 1 </a:t>
            </a:r>
            <a:r>
              <a:rPr lang="en" sz="1800"/>
              <a:t>and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	</a:t>
            </a:r>
            <a:r>
              <a:rPr lang="en" sz="1800"/>
              <a:t>0 ⇒ no linear relationship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1 and -1 ⇒ perfect linear relationship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idx="1" type="body"/>
          </p:nvPr>
        </p:nvSpPr>
        <p:spPr>
          <a:xfrm>
            <a:off x="1303800" y="797975"/>
            <a:ext cx="7473900" cy="4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❖"/>
            </a:pPr>
            <a:r>
              <a:rPr b="1" lang="en" sz="2400"/>
              <a:t>95% confidence interval for the unknown true slope of the regression line.</a:t>
            </a:r>
            <a:endParaRPr b="1"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en" sz="1800"/>
              <a:t>The home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 is ----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❖"/>
            </a:pPr>
            <a:r>
              <a:rPr b="1" lang="en" sz="2400"/>
              <a:t>95% confidence interval for the population correlation coefficient.</a:t>
            </a:r>
            <a:endParaRPr b="1"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The size  of error is---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❖"/>
            </a:pPr>
            <a:r>
              <a:rPr b="1" lang="en" sz="2400"/>
              <a:t>95% confidence interval for the mean number of home runs for all players who had a batting</a:t>
            </a:r>
            <a:endParaRPr b="1"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average of 0.300.</a:t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➢"/>
            </a:pPr>
            <a:r>
              <a:rPr lang="en" sz="1800"/>
              <a:t>It is the value of R square ----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763600"/>
            <a:ext cx="5857800" cy="6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964400" y="1629525"/>
            <a:ext cx="59415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Our objectives is to find the relationship between the home runs and the batting average of a baseball player.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idx="1" type="body"/>
          </p:nvPr>
        </p:nvSpPr>
        <p:spPr>
          <a:xfrm>
            <a:off x="1303800" y="797975"/>
            <a:ext cx="7473900" cy="4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❖"/>
            </a:pPr>
            <a:r>
              <a:rPr b="1" lang="en" sz="2400"/>
              <a:t>95% confidence interval for a randomly chosen player with a 0.300 batting average.</a:t>
            </a:r>
            <a:endParaRPr b="1"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en" sz="1800"/>
              <a:t>The home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 is ----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4468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42700" y="1928975"/>
            <a:ext cx="42672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1. Programming Language :- R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2. Libraries :- ggplot2, caTools, Publish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3.IDE  :- RStudio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250" y="2701975"/>
            <a:ext cx="24911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075" y="642950"/>
            <a:ext cx="2876350" cy="21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601900"/>
            <a:ext cx="70305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Scatter Plot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650" y="1241525"/>
            <a:ext cx="7977924" cy="38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3095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for relationship and </a:t>
            </a:r>
            <a:r>
              <a:rPr lang="en"/>
              <a:t>Variability</a:t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1441650" y="1722650"/>
            <a:ext cx="71106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Yes, there is a positive </a:t>
            </a:r>
            <a:r>
              <a:rPr lang="en" sz="2400"/>
              <a:t>linear</a:t>
            </a:r>
            <a:r>
              <a:rPr lang="en" sz="2400"/>
              <a:t> </a:t>
            </a:r>
            <a:r>
              <a:rPr lang="en" sz="2400"/>
              <a:t>relationship</a:t>
            </a:r>
            <a:r>
              <a:rPr lang="en" sz="2400"/>
              <a:t>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</a:t>
            </a:r>
            <a:r>
              <a:rPr lang="en" sz="2400"/>
              <a:t>variability</a:t>
            </a:r>
            <a:r>
              <a:rPr lang="en" sz="2400"/>
              <a:t> of number of home runs is greater for those with higher batting averages.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Used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288275"/>
            <a:ext cx="70305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Bivariate Regression: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It is regression performed  between two variables one</a:t>
            </a:r>
            <a:r>
              <a:rPr lang="en" sz="1800"/>
              <a:t> predictor variable (X) other is response variable (Y).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Summary of our model: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575" y="2922650"/>
            <a:ext cx="5768301" cy="22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550" y="1597875"/>
            <a:ext cx="7114751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Skewness and Normality Check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750" y="1302300"/>
            <a:ext cx="4285849" cy="38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02300"/>
            <a:ext cx="4553350" cy="38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Fitted vs Residuals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50" y="1336900"/>
            <a:ext cx="8250776" cy="38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