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8" r:id="rId23"/>
    <p:sldId id="277" r:id="rId24"/>
  </p:sldIdLst>
  <p:sldSz cx="9144000" cy="5143500" type="screen16x9"/>
  <p:notesSz cx="6858000" cy="9144000"/>
  <p:embeddedFontLst>
    <p:embeddedFont>
      <p:font typeface="Nunito" charset="0"/>
      <p:regular r:id="rId26"/>
      <p:bold r:id="rId27"/>
      <p:italic r:id="rId28"/>
      <p:boldItalic r:id="rId29"/>
    </p:embeddedFont>
    <p:embeddedFont>
      <p:font typeface="Maven Pro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9" d="100"/>
          <a:sy n="109" d="100"/>
        </p:scale>
        <p:origin x="-246" y="23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56935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45e58636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45e58636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45e58636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45e58636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4d67375fa_0_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4d67375fa_0_7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4d67375fa_0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4d67375fa_0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4d67375fa_0_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4d67375fa_0_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45e58636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45e58636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4d67375fa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4d67375fa_0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45e5863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445e5863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445e58636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445e58636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45e58636f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45e58636f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4d67375fa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4d67375fa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445e58636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445e58636f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4d67375fa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4d67375fa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4d67375fa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4d67375fa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4d67375fa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4d67375fa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45e58636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45e58636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45e58636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45e58636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4d67375fa_0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4d67375fa_0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4d67375fa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4d67375fa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627000" y="4909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>
                <a:latin typeface="Nunito"/>
                <a:ea typeface="Nunito"/>
                <a:cs typeface="Nunito"/>
                <a:sym typeface="Nunito"/>
              </a:rPr>
              <a:t>Bivariate Regression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4457300" y="3345200"/>
            <a:ext cx="42555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Presented By: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Chandra Prakash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Guneet Singh Bajaj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Hemlata Saraswat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Fitted vs Residuals</a:t>
            </a:r>
            <a:endParaRPr/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550" y="1336900"/>
            <a:ext cx="8250776" cy="38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 of home runs</a:t>
            </a:r>
            <a:endParaRPr/>
          </a:p>
        </p:txBody>
      </p:sp>
      <p:sp>
        <p:nvSpPr>
          <p:cNvPr id="336" name="Google Shape;336;p22"/>
          <p:cNvSpPr txBox="1">
            <a:spLocks noGrp="1"/>
          </p:cNvSpPr>
          <p:nvPr>
            <p:ph type="body" idx="1"/>
          </p:nvPr>
        </p:nvSpPr>
        <p:spPr>
          <a:xfrm>
            <a:off x="1303800" y="1384425"/>
            <a:ext cx="7339200" cy="3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Log transformation: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We performed log transformation on home runs feature to normalize it.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Summary after transformation:</a:t>
            </a:r>
            <a:endParaRPr sz="180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337" name="Google Shape;3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875" y="2816900"/>
            <a:ext cx="6085425" cy="227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</a:t>
            </a:r>
            <a:endParaRPr/>
          </a:p>
        </p:txBody>
      </p:sp>
      <p:pic>
        <p:nvPicPr>
          <p:cNvPr id="343" name="Google Shape;3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250" y="1471475"/>
            <a:ext cx="7143601" cy="36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398900" cy="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Skewness and Normality after transformation</a:t>
            </a:r>
            <a:endParaRPr sz="2400"/>
          </a:p>
        </p:txBody>
      </p:sp>
      <p:pic>
        <p:nvPicPr>
          <p:cNvPr id="349" name="Google Shape;3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3500"/>
            <a:ext cx="4519875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275" y="1333500"/>
            <a:ext cx="4471726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338900" cy="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Fitted vs Residuals after transformation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6" name="Google Shape;3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411700"/>
            <a:ext cx="7728301" cy="37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 of population regression</a:t>
            </a:r>
            <a:endParaRPr/>
          </a:p>
        </p:txBody>
      </p:sp>
      <p:sp>
        <p:nvSpPr>
          <p:cNvPr id="362" name="Google Shape;362;p26"/>
          <p:cNvSpPr txBox="1">
            <a:spLocks noGrp="1"/>
          </p:cNvSpPr>
          <p:nvPr>
            <p:ph type="body" idx="1"/>
          </p:nvPr>
        </p:nvSpPr>
        <p:spPr>
          <a:xfrm>
            <a:off x="1303800" y="1474325"/>
            <a:ext cx="7395600" cy="35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Recall equations of line :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</a:rPr>
              <a:t>Algebra Line:</a:t>
            </a:r>
            <a:r>
              <a:rPr lang="en" sz="1800" dirty="0">
                <a:solidFill>
                  <a:srgbClr val="000000"/>
                </a:solidFill>
              </a:rPr>
              <a:t>  y = </a:t>
            </a:r>
            <a:r>
              <a:rPr lang="en" sz="1800" b="1" dirty="0">
                <a:solidFill>
                  <a:srgbClr val="000000"/>
                </a:solidFill>
              </a:rPr>
              <a:t>m</a:t>
            </a:r>
            <a:r>
              <a:rPr lang="en" sz="1800" dirty="0">
                <a:solidFill>
                  <a:srgbClr val="000000"/>
                </a:solidFill>
              </a:rPr>
              <a:t>x + </a:t>
            </a:r>
            <a:r>
              <a:rPr lang="en" sz="1800" b="1" dirty="0">
                <a:solidFill>
                  <a:srgbClr val="000000"/>
                </a:solidFill>
              </a:rPr>
              <a:t>c</a:t>
            </a:r>
            <a:r>
              <a:rPr lang="en" sz="1800" dirty="0">
                <a:solidFill>
                  <a:srgbClr val="000000"/>
                </a:solidFill>
              </a:rPr>
              <a:t>, where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	</a:t>
            </a:r>
            <a:r>
              <a:rPr lang="en" sz="1800" b="1" dirty="0">
                <a:solidFill>
                  <a:srgbClr val="000000"/>
                </a:solidFill>
              </a:rPr>
              <a:t>m</a:t>
            </a:r>
            <a:r>
              <a:rPr lang="en" sz="1800" dirty="0">
                <a:solidFill>
                  <a:srgbClr val="000000"/>
                </a:solidFill>
              </a:rPr>
              <a:t> = slope of the line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	</a:t>
            </a:r>
            <a:r>
              <a:rPr lang="en" sz="1800" b="1" dirty="0">
                <a:solidFill>
                  <a:srgbClr val="000000"/>
                </a:solidFill>
              </a:rPr>
              <a:t>c </a:t>
            </a:r>
            <a:r>
              <a:rPr lang="en" sz="1800" dirty="0">
                <a:solidFill>
                  <a:srgbClr val="000000"/>
                </a:solidFill>
              </a:rPr>
              <a:t>= y-intercept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</a:rPr>
              <a:t>Statistics Line</a:t>
            </a:r>
            <a:r>
              <a:rPr lang="en" sz="1800" dirty="0">
                <a:solidFill>
                  <a:srgbClr val="000000"/>
                </a:solidFill>
              </a:rPr>
              <a:t>:  y = 𝛃o + 𝛃1x , where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	𝛃o </a:t>
            </a:r>
            <a:r>
              <a:rPr lang="en" sz="1800" dirty="0" smtClean="0">
                <a:solidFill>
                  <a:srgbClr val="000000"/>
                </a:solidFill>
              </a:rPr>
              <a:t>=&gt; y-intercept = -28.149 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	𝛃1 = slope of the </a:t>
            </a:r>
            <a:r>
              <a:rPr lang="en" sz="1800" dirty="0" smtClean="0">
                <a:solidFill>
                  <a:srgbClr val="000000"/>
                </a:solidFill>
              </a:rPr>
              <a:t>line = 153.551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Equation </a:t>
            </a:r>
            <a:r>
              <a:rPr lang="en" dirty="0" smtClean="0"/>
              <a:t>of regression on sample</a:t>
            </a:r>
            <a:endParaRPr dirty="0"/>
          </a:p>
        </p:txBody>
      </p:sp>
      <p:sp>
        <p:nvSpPr>
          <p:cNvPr id="368" name="Google Shape;368;p27"/>
          <p:cNvSpPr txBox="1">
            <a:spLocks noGrp="1"/>
          </p:cNvSpPr>
          <p:nvPr>
            <p:ph type="body" idx="1"/>
          </p:nvPr>
        </p:nvSpPr>
        <p:spPr>
          <a:xfrm>
            <a:off x="1303800" y="1474325"/>
            <a:ext cx="7030500" cy="33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</a:rPr>
              <a:t>Statistics Line</a:t>
            </a:r>
            <a:r>
              <a:rPr lang="en" sz="1800">
                <a:solidFill>
                  <a:srgbClr val="000000"/>
                </a:solidFill>
              </a:rPr>
              <a:t>:  y = </a:t>
            </a:r>
            <a:r>
              <a:rPr lang="en" sz="1800" b="1">
                <a:solidFill>
                  <a:srgbClr val="000000"/>
                </a:solidFill>
              </a:rPr>
              <a:t>bo</a:t>
            </a:r>
            <a:r>
              <a:rPr lang="en" sz="1800">
                <a:solidFill>
                  <a:srgbClr val="000000"/>
                </a:solidFill>
              </a:rPr>
              <a:t> + </a:t>
            </a:r>
            <a:r>
              <a:rPr lang="en" sz="1800" b="1">
                <a:solidFill>
                  <a:srgbClr val="000000"/>
                </a:solidFill>
              </a:rPr>
              <a:t>b1</a:t>
            </a:r>
            <a:r>
              <a:rPr lang="en" sz="1800">
                <a:solidFill>
                  <a:srgbClr val="000000"/>
                </a:solidFill>
              </a:rPr>
              <a:t>x , where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	</a:t>
            </a:r>
            <a:r>
              <a:rPr lang="en" sz="1800" b="1">
                <a:solidFill>
                  <a:srgbClr val="000000"/>
                </a:solidFill>
              </a:rPr>
              <a:t>bo</a:t>
            </a:r>
            <a:r>
              <a:rPr lang="en" sz="1800">
                <a:solidFill>
                  <a:srgbClr val="000000"/>
                </a:solidFill>
              </a:rPr>
              <a:t> = y-intercept ⇒ -1.4346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	</a:t>
            </a:r>
            <a:r>
              <a:rPr lang="en" sz="1800" b="1">
                <a:solidFill>
                  <a:srgbClr val="000000"/>
                </a:solidFill>
              </a:rPr>
              <a:t>b1</a:t>
            </a:r>
            <a:r>
              <a:rPr lang="en" sz="1800">
                <a:solidFill>
                  <a:srgbClr val="000000"/>
                </a:solidFill>
              </a:rPr>
              <a:t> = slope of the line ⇒ 13.6375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R square = 0.2189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"/>
          <p:cNvSpPr txBox="1">
            <a:spLocks noGrp="1"/>
          </p:cNvSpPr>
          <p:nvPr>
            <p:ph type="body" idx="1"/>
          </p:nvPr>
        </p:nvSpPr>
        <p:spPr>
          <a:xfrm>
            <a:off x="1303800" y="797975"/>
            <a:ext cx="7473900" cy="42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❖"/>
            </a:pPr>
            <a:r>
              <a:rPr lang="en" sz="2400" b="1" dirty="0"/>
              <a:t>Estimation of homerun with batting average of 0.300 :-</a:t>
            </a:r>
            <a:endParaRPr sz="2400" b="1"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➢"/>
            </a:pPr>
            <a:r>
              <a:rPr lang="en" sz="1800" dirty="0"/>
              <a:t>The home</a:t>
            </a:r>
            <a:r>
              <a:rPr lang="en" sz="1800" dirty="0">
                <a:latin typeface="Maven Pro"/>
                <a:ea typeface="Maven Pro"/>
                <a:cs typeface="Maven Pro"/>
                <a:sym typeface="Maven Pro"/>
              </a:rPr>
              <a:t> is </a:t>
            </a:r>
            <a:r>
              <a:rPr lang="en" sz="1800" b="1" dirty="0" smtClean="0">
                <a:latin typeface="Maven Pro"/>
                <a:ea typeface="Maven Pro"/>
                <a:cs typeface="Maven Pro"/>
                <a:sym typeface="Maven Pro"/>
              </a:rPr>
              <a:t>18.7796</a:t>
            </a:r>
            <a:endParaRPr sz="1800" b="1" dirty="0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"/>
              <a:buChar char="❖"/>
            </a:pPr>
            <a:endParaRPr lang="en" sz="2400" b="1" dirty="0" smtClean="0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"/>
              <a:buChar char="❖"/>
            </a:pPr>
            <a:r>
              <a:rPr lang="en" sz="2400" b="1" dirty="0" smtClean="0">
                <a:latin typeface="Maven Pro"/>
                <a:ea typeface="Maven Pro"/>
                <a:cs typeface="Maven Pro"/>
                <a:sym typeface="Maven Pro"/>
              </a:rPr>
              <a:t>Size </a:t>
            </a:r>
            <a:r>
              <a:rPr lang="en" sz="2400" b="1" dirty="0">
                <a:latin typeface="Maven Pro"/>
                <a:ea typeface="Maven Pro"/>
                <a:cs typeface="Maven Pro"/>
                <a:sym typeface="Maven Pro"/>
              </a:rPr>
              <a:t>of typical error in prediction :-</a:t>
            </a:r>
            <a:endParaRPr sz="2400" b="1" dirty="0"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➢"/>
            </a:pPr>
            <a:r>
              <a:rPr lang="en" sz="1800" dirty="0">
                <a:latin typeface="Maven Pro"/>
                <a:ea typeface="Maven Pro"/>
                <a:cs typeface="Maven Pro"/>
                <a:sym typeface="Maven Pro"/>
              </a:rPr>
              <a:t>The size  of error </a:t>
            </a:r>
            <a:r>
              <a:rPr lang="en" sz="1800" dirty="0" smtClean="0">
                <a:latin typeface="Maven Pro"/>
                <a:ea typeface="Maven Pro"/>
                <a:cs typeface="Maven Pro"/>
                <a:sym typeface="Maven Pro"/>
              </a:rPr>
              <a:t>is </a:t>
            </a:r>
            <a:r>
              <a:rPr lang="en" sz="1800" b="1" dirty="0" smtClean="0">
                <a:latin typeface="Maven Pro"/>
                <a:ea typeface="Maven Pro"/>
                <a:cs typeface="Maven Pro"/>
                <a:sym typeface="Maven Pro"/>
              </a:rPr>
              <a:t>9.57</a:t>
            </a:r>
            <a:endParaRPr sz="1800" b="1" dirty="0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"/>
              <a:buChar char="❖"/>
            </a:pPr>
            <a:endParaRPr lang="en" sz="2400" b="1" dirty="0" smtClean="0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"/>
              <a:buChar char="❖"/>
            </a:pPr>
            <a:r>
              <a:rPr lang="en" sz="2400" b="1" dirty="0" smtClean="0">
                <a:latin typeface="Maven Pro"/>
                <a:ea typeface="Maven Pro"/>
                <a:cs typeface="Maven Pro"/>
                <a:sym typeface="Maven Pro"/>
              </a:rPr>
              <a:t>Percentage </a:t>
            </a:r>
            <a:r>
              <a:rPr lang="en" sz="2400" b="1" dirty="0">
                <a:latin typeface="Maven Pro"/>
                <a:ea typeface="Maven Pro"/>
                <a:cs typeface="Maven Pro"/>
                <a:sym typeface="Maven Pro"/>
              </a:rPr>
              <a:t>of variability in model:-</a:t>
            </a:r>
            <a:endParaRPr sz="2400" dirty="0"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➢"/>
            </a:pPr>
            <a:r>
              <a:rPr lang="en" sz="1800" dirty="0"/>
              <a:t>It is the value of R square </a:t>
            </a:r>
            <a:r>
              <a:rPr lang="en" sz="1800" dirty="0" smtClean="0"/>
              <a:t> i.e.  0.2296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7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 for linear relationship</a:t>
            </a:r>
            <a:endParaRPr/>
          </a:p>
        </p:txBody>
      </p:sp>
      <p:sp>
        <p:nvSpPr>
          <p:cNvPr id="379" name="Google Shape;379;p29"/>
          <p:cNvSpPr txBox="1">
            <a:spLocks noGrp="1"/>
          </p:cNvSpPr>
          <p:nvPr>
            <p:ph type="body" idx="1"/>
          </p:nvPr>
        </p:nvSpPr>
        <p:spPr>
          <a:xfrm>
            <a:off x="1303800" y="1480550"/>
            <a:ext cx="74643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Null hypothesis – There is no linear relationship between home runs and batting average.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Alternate Hypothesis – there is linear relationship between home runs and batting average.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385" name="Google Shape;385;p30"/>
          <p:cNvSpPr txBox="1">
            <a:spLocks noGrp="1"/>
          </p:cNvSpPr>
          <p:nvPr>
            <p:ph type="body" idx="1"/>
          </p:nvPr>
        </p:nvSpPr>
        <p:spPr>
          <a:xfrm>
            <a:off x="1303800" y="1418175"/>
            <a:ext cx="7030500" cy="3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 dirty="0"/>
              <a:t>Measures the strength of linear relationship between two variables.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 dirty="0"/>
              <a:t>It is denoted by r whose </a:t>
            </a:r>
            <a:r>
              <a:rPr lang="en" sz="1800" b="1" dirty="0"/>
              <a:t>values lies between -1 and 1 </a:t>
            </a:r>
            <a:r>
              <a:rPr lang="en" sz="1800" dirty="0"/>
              <a:t>and </a:t>
            </a:r>
            <a:endParaRPr sz="1800" b="1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endParaRPr sz="1800" dirty="0"/>
          </a:p>
        </p:txBody>
      </p:sp>
      <p:pic>
        <p:nvPicPr>
          <p:cNvPr id="4" name="Picture 3" descr="Screenshot (8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280" y="2564524"/>
            <a:ext cx="5835707" cy="23753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6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</a:t>
            </a:r>
            <a:endParaRPr/>
          </a:p>
        </p:txBody>
      </p:sp>
      <p:sp>
        <p:nvSpPr>
          <p:cNvPr id="284" name="Google Shape;284;p14"/>
          <p:cNvSpPr txBox="1"/>
          <p:nvPr/>
        </p:nvSpPr>
        <p:spPr>
          <a:xfrm>
            <a:off x="964400" y="1629525"/>
            <a:ext cx="5941500" cy="28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</a:rPr>
              <a:t>Our objectives is to find the relationship between the home runs and the batting average of a baseball player.</a:t>
            </a:r>
            <a:endParaRPr sz="2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body" idx="1"/>
          </p:nvPr>
        </p:nvSpPr>
        <p:spPr>
          <a:xfrm>
            <a:off x="1261758" y="367051"/>
            <a:ext cx="7473900" cy="4551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buSzPts val="2400"/>
              <a:buFont typeface="Nunito"/>
              <a:buChar char="❖"/>
            </a:pPr>
            <a:endParaRPr lang="en-US" sz="2000" b="1" dirty="0" smtClean="0"/>
          </a:p>
          <a:p>
            <a:pPr lvl="0" indent="-381000">
              <a:buSzPts val="2400"/>
              <a:buFont typeface="Nunito"/>
              <a:buChar char="❖"/>
            </a:pPr>
            <a:endParaRPr lang="en-US" sz="2000" b="1" dirty="0"/>
          </a:p>
          <a:p>
            <a:pPr lvl="0" indent="-381000">
              <a:buSzPts val="2400"/>
              <a:buFont typeface="Nunito"/>
              <a:buChar char="❖"/>
            </a:pPr>
            <a:r>
              <a:rPr lang="en-US" sz="2000" b="1" dirty="0" smtClean="0"/>
              <a:t>95</a:t>
            </a:r>
            <a:r>
              <a:rPr lang="en-US" sz="2000" b="1" dirty="0"/>
              <a:t>% confidence interval for the population correlation coefficient.</a:t>
            </a:r>
          </a:p>
          <a:p>
            <a:pPr lvl="1" indent="-342900">
              <a:spcBef>
                <a:spcPts val="0"/>
              </a:spcBef>
              <a:buSzPts val="1800"/>
              <a:buFont typeface="Maven Pro"/>
              <a:buChar char="➢"/>
            </a:pPr>
            <a:r>
              <a:rPr lang="en-US" sz="1800" dirty="0"/>
              <a:t>95 percent confidence interval :  </a:t>
            </a:r>
          </a:p>
          <a:p>
            <a:pPr lvl="1" indent="-342900">
              <a:spcBef>
                <a:spcPts val="0"/>
              </a:spcBef>
              <a:buSzPts val="1800"/>
              <a:buNone/>
            </a:pPr>
            <a:r>
              <a:rPr lang="en-US" sz="1800" dirty="0"/>
              <a:t>                                       0.3522599    0.5693757</a:t>
            </a:r>
            <a:endParaRPr lang="en-US" sz="1800" dirty="0">
              <a:latin typeface="Maven Pro"/>
              <a:ea typeface="Maven Pro"/>
              <a:cs typeface="Maven Pro"/>
              <a:sym typeface="Maven Pro"/>
            </a:endParaRPr>
          </a:p>
          <a:p>
            <a:pPr marL="4191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itchFamily="2" charset="2"/>
              <a:buChar char="v"/>
            </a:pPr>
            <a:endParaRPr lang="en" sz="2000" b="1" dirty="0" smtClean="0"/>
          </a:p>
          <a:p>
            <a:pPr marL="4191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itchFamily="2" charset="2"/>
              <a:buChar char="v"/>
            </a:pPr>
            <a:r>
              <a:rPr lang="en" sz="2000" b="1" smtClean="0"/>
              <a:t>95</a:t>
            </a:r>
            <a:r>
              <a:rPr lang="en" sz="2000" b="1" dirty="0"/>
              <a:t>% confidence interval for the unknown true slope of the regression </a:t>
            </a:r>
            <a:r>
              <a:rPr lang="en" sz="2000" b="1" dirty="0" smtClean="0"/>
              <a:t>line.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Ø"/>
            </a:pPr>
            <a:r>
              <a:rPr lang="en-IN" sz="1800" dirty="0" smtClean="0"/>
              <a:t>(Intercept)  -2.476523      -0.3511356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Ø"/>
            </a:pPr>
            <a:r>
              <a:rPr lang="en-IN" sz="1800" dirty="0" err="1" smtClean="0"/>
              <a:t>bat_ave</a:t>
            </a:r>
            <a:r>
              <a:rPr lang="en-IN" sz="1800" dirty="0" smtClean="0"/>
              <a:t>        9.597822      17.7355310</a:t>
            </a:r>
            <a:endParaRPr lang="en" sz="1800" b="1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2000" b="1" dirty="0" smtClean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Maven Pro"/>
                <a:ea typeface="Maven Pro"/>
                <a:cs typeface="Maven Pro"/>
                <a:sym typeface="Maven Pro"/>
              </a:rPr>
              <a:t>	</a:t>
            </a:r>
            <a:endParaRPr sz="2000" b="1" dirty="0"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 smtClean="0"/>
              <a:t>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2"/>
          <p:cNvSpPr txBox="1">
            <a:spLocks noGrp="1"/>
          </p:cNvSpPr>
          <p:nvPr>
            <p:ph type="body" idx="1"/>
          </p:nvPr>
        </p:nvSpPr>
        <p:spPr>
          <a:xfrm>
            <a:off x="1303800" y="797975"/>
            <a:ext cx="7473900" cy="42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itchFamily="2" charset="2"/>
              <a:buChar char="q"/>
            </a:pPr>
            <a:r>
              <a:rPr lang="en" sz="2400" b="1" dirty="0" smtClean="0"/>
              <a:t>95</a:t>
            </a:r>
            <a:r>
              <a:rPr lang="en" sz="2400" b="1" dirty="0"/>
              <a:t>% confidence interval for a randomly chosen player with a 0.300 batting average.</a:t>
            </a:r>
            <a:endParaRPr sz="2400" b="1" dirty="0"/>
          </a:p>
          <a:p>
            <a:pPr lvl="1" indent="-342900">
              <a:spcBef>
                <a:spcPts val="0"/>
              </a:spcBef>
              <a:buSzPts val="1800"/>
              <a:buFont typeface="Maven Pro"/>
              <a:buChar char="➢"/>
            </a:pPr>
            <a:r>
              <a:rPr lang="fr-FR" sz="1800" dirty="0" smtClean="0"/>
              <a:t>    fit                        </a:t>
            </a:r>
            <a:r>
              <a:rPr lang="fr-FR" sz="1800" dirty="0" err="1" smtClean="0"/>
              <a:t>lwr</a:t>
            </a:r>
            <a:r>
              <a:rPr lang="fr-FR" sz="1800" dirty="0" smtClean="0"/>
              <a:t>                             </a:t>
            </a:r>
            <a:r>
              <a:rPr lang="fr-FR" sz="1800" dirty="0" err="1" smtClean="0"/>
              <a:t>upr</a:t>
            </a:r>
            <a:r>
              <a:rPr lang="fr-FR" sz="1800" dirty="0" smtClean="0"/>
              <a:t> </a:t>
            </a:r>
          </a:p>
          <a:p>
            <a:pPr lvl="1" indent="-342900">
              <a:spcBef>
                <a:spcPts val="0"/>
              </a:spcBef>
              <a:buSzPts val="1800"/>
              <a:buNone/>
            </a:pPr>
            <a:r>
              <a:rPr lang="fr-FR" sz="1800" dirty="0" smtClean="0"/>
              <a:t>     18.77962         -0.278922                  37.83816</a:t>
            </a:r>
          </a:p>
          <a:p>
            <a:pPr lvl="0" indent="-381000">
              <a:buSzPts val="2400"/>
              <a:buFont typeface="Wingdings" pitchFamily="2" charset="2"/>
              <a:buChar char="q"/>
            </a:pPr>
            <a:endParaRPr lang="en-IN" sz="2000" b="1" dirty="0" smtClean="0"/>
          </a:p>
          <a:p>
            <a:pPr lvl="0" indent="-381000">
              <a:buSzPts val="2400"/>
              <a:buFont typeface="Wingdings" pitchFamily="2" charset="2"/>
              <a:buChar char="q"/>
            </a:pPr>
            <a:r>
              <a:rPr lang="en-IN" sz="2000" b="1" dirty="0" smtClean="0"/>
              <a:t>95% confidence interval for the mean number of home runs for all players who had a batting</a:t>
            </a:r>
          </a:p>
          <a:p>
            <a:pPr lvl="0" indent="0">
              <a:buNone/>
            </a:pPr>
            <a:r>
              <a:rPr lang="en-IN" sz="2000" b="1" dirty="0" smtClean="0"/>
              <a:t>average of 0.300.</a:t>
            </a:r>
          </a:p>
          <a:p>
            <a:pPr lvl="0" indent="0">
              <a:buFont typeface="Wingdings" pitchFamily="2" charset="2"/>
              <a:buChar char="Ø"/>
            </a:pPr>
            <a:r>
              <a:rPr lang="en-IN" sz="2000" b="1" dirty="0" smtClean="0"/>
              <a:t>	</a:t>
            </a:r>
            <a:r>
              <a:rPr lang="en-IN" sz="2000" dirty="0" smtClean="0"/>
              <a:t> mean       CI-95% </a:t>
            </a:r>
          </a:p>
          <a:p>
            <a:pPr lvl="0" indent="0">
              <a:buNone/>
            </a:pPr>
            <a:r>
              <a:rPr lang="en-IN" sz="2000" dirty="0" smtClean="0"/>
              <a:t>        30.20      [6.49;53.91]</a:t>
            </a:r>
            <a:endParaRPr lang="en-IN" sz="2000" b="1" dirty="0" smtClean="0"/>
          </a:p>
          <a:p>
            <a:pPr lvl="1" indent="-342900">
              <a:spcBef>
                <a:spcPts val="0"/>
              </a:spcBef>
              <a:buSzPts val="1800"/>
              <a:buNone/>
            </a:pPr>
            <a:endParaRPr lang="fr-FR" sz="1800" dirty="0" smtClean="0"/>
          </a:p>
          <a:p>
            <a:pPr indent="-342900">
              <a:buSzPts val="1800"/>
              <a:buNone/>
            </a:pPr>
            <a:r>
              <a:rPr lang="fr-FR" sz="2000" dirty="0" smtClean="0"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2000" dirty="0"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OUTLIERS</a:t>
            </a:r>
            <a:endParaRPr lang="en-IN" dirty="0"/>
          </a:p>
        </p:txBody>
      </p:sp>
      <p:pic>
        <p:nvPicPr>
          <p:cNvPr id="4" name="Picture 3" descr="outliers_ta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935" y="1155992"/>
            <a:ext cx="6314989" cy="1723844"/>
          </a:xfrm>
          <a:prstGeom prst="rect">
            <a:avLst/>
          </a:prstGeom>
        </p:spPr>
      </p:pic>
      <p:pic>
        <p:nvPicPr>
          <p:cNvPr id="5" name="Picture 4" descr="outliers_nam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970" y="2955752"/>
            <a:ext cx="1552792" cy="201958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604" y="1561001"/>
            <a:ext cx="6366900" cy="1863300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 - BASEBALL DATA</a:t>
            </a:r>
            <a:endParaRPr lang="en-IN" dirty="0"/>
          </a:p>
        </p:txBody>
      </p:sp>
      <p:pic>
        <p:nvPicPr>
          <p:cNvPr id="5" name="Picture 4" descr="Screenshot (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3" y="1250731"/>
            <a:ext cx="8860221" cy="3889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4678989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TOOLS and LIBRARIES </a:t>
            </a:r>
            <a:r>
              <a:rPr lang="en" dirty="0"/>
              <a:t>USED</a:t>
            </a:r>
            <a:endParaRPr dirty="0"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242700" y="1928975"/>
            <a:ext cx="4267200" cy="19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1. Programming Language :- R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2. Libraries :- ggplot2, caTools, Publish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3</a:t>
            </a:r>
            <a:r>
              <a:rPr lang="en" sz="1800" dirty="0" smtClean="0">
                <a:solidFill>
                  <a:srgbClr val="000000"/>
                </a:solidFill>
              </a:rPr>
              <a:t>. IDE  </a:t>
            </a:r>
            <a:r>
              <a:rPr lang="en" sz="1800" dirty="0">
                <a:solidFill>
                  <a:srgbClr val="000000"/>
                </a:solidFill>
              </a:rPr>
              <a:t>:- RStudio</a:t>
            </a:r>
            <a:endParaRPr sz="1800" dirty="0">
              <a:solidFill>
                <a:srgbClr val="000000"/>
              </a:solidFill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8250" y="2701975"/>
            <a:ext cx="2491175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3075" y="642950"/>
            <a:ext cx="2876350" cy="21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303800" y="601900"/>
            <a:ext cx="7030500" cy="5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Scatter Plot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650" y="1241525"/>
            <a:ext cx="7977924" cy="38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309500" cy="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Evidence for relationship and Variability</a:t>
            </a:r>
            <a:endParaRPr/>
          </a:p>
        </p:txBody>
      </p:sp>
      <p:sp>
        <p:nvSpPr>
          <p:cNvPr id="304" name="Google Shape;304;p17"/>
          <p:cNvSpPr txBox="1"/>
          <p:nvPr/>
        </p:nvSpPr>
        <p:spPr>
          <a:xfrm>
            <a:off x="1441650" y="1722650"/>
            <a:ext cx="7110600" cy="22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Yes, there is a positive linear relationship.</a:t>
            </a: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variability of number of home runs is greater for those with higher batting averages.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>
            <a:spLocks noGrp="1"/>
          </p:cNvSpPr>
          <p:nvPr>
            <p:ph type="title"/>
          </p:nvPr>
        </p:nvSpPr>
        <p:spPr>
          <a:xfrm>
            <a:off x="1282779" y="598575"/>
            <a:ext cx="70305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 Used</a:t>
            </a:r>
            <a:endParaRPr dirty="0"/>
          </a:p>
        </p:txBody>
      </p:sp>
      <p:sp>
        <p:nvSpPr>
          <p:cNvPr id="310" name="Google Shape;310;p18"/>
          <p:cNvSpPr txBox="1">
            <a:spLocks noGrp="1"/>
          </p:cNvSpPr>
          <p:nvPr>
            <p:ph type="body" idx="1"/>
          </p:nvPr>
        </p:nvSpPr>
        <p:spPr>
          <a:xfrm>
            <a:off x="1303800" y="1288275"/>
            <a:ext cx="7030500" cy="38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 dirty="0"/>
              <a:t>Bivariate Regression:</a:t>
            </a:r>
            <a:endParaRPr sz="24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 dirty="0"/>
              <a:t>It is regression performed  between two variables one predictor variable (X) other is response variable (Y).</a:t>
            </a:r>
            <a:endParaRPr sz="1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 dirty="0"/>
              <a:t>Summary of our model:</a:t>
            </a:r>
            <a:endParaRPr sz="2400"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dirty="0"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575" y="2922650"/>
            <a:ext cx="5768301" cy="222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</a:t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550" y="1597875"/>
            <a:ext cx="7114751" cy="35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7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Skewness and Normality Check</a:t>
            </a:r>
            <a:endParaRPr/>
          </a:p>
        </p:txBody>
      </p:sp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750" y="1302300"/>
            <a:ext cx="4285849" cy="38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02300"/>
            <a:ext cx="4553350" cy="38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394</Words>
  <Application>Microsoft Office PowerPoint</Application>
  <PresentationFormat>On-screen Show (16:9)</PresentationFormat>
  <Paragraphs>82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Nunito</vt:lpstr>
      <vt:lpstr>Wingdings</vt:lpstr>
      <vt:lpstr>Maven Pro</vt:lpstr>
      <vt:lpstr>Momentum</vt:lpstr>
      <vt:lpstr>Bivariate Regression</vt:lpstr>
      <vt:lpstr>Objective:</vt:lpstr>
      <vt:lpstr>DATASET  - BASEBALL DATA</vt:lpstr>
      <vt:lpstr>TOOLS and LIBRARIES USED</vt:lpstr>
      <vt:lpstr>1. Scatter Plot</vt:lpstr>
      <vt:lpstr>Evidence for relationship and Variability</vt:lpstr>
      <vt:lpstr>Algorithm Used</vt:lpstr>
      <vt:lpstr>Visualization </vt:lpstr>
      <vt:lpstr>Skewness and Normality Check</vt:lpstr>
      <vt:lpstr>Fitted vs Residuals</vt:lpstr>
      <vt:lpstr>Transformation of home runs</vt:lpstr>
      <vt:lpstr>Visualization </vt:lpstr>
      <vt:lpstr>Skewness and Normality after transformation</vt:lpstr>
      <vt:lpstr>Fitted vs Residuals after transformation </vt:lpstr>
      <vt:lpstr>Equation of population regression</vt:lpstr>
      <vt:lpstr>Equation of regression on sample</vt:lpstr>
      <vt:lpstr>PowerPoint Presentation</vt:lpstr>
      <vt:lpstr>Hypothesis test for linear relationship</vt:lpstr>
      <vt:lpstr>Correlation</vt:lpstr>
      <vt:lpstr>PowerPoint Presentation</vt:lpstr>
      <vt:lpstr>PowerPoint Presentation</vt:lpstr>
      <vt:lpstr>OUTLIERS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Bivariate Regression</dc:title>
  <cp:lastModifiedBy>Chandra Prakash</cp:lastModifiedBy>
  <cp:revision>11</cp:revision>
  <dcterms:modified xsi:type="dcterms:W3CDTF">2018-10-13T09:45:08Z</dcterms:modified>
</cp:coreProperties>
</file>