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57" r:id="rId6"/>
    <p:sldId id="261" r:id="rId7"/>
    <p:sldId id="262" r:id="rId8"/>
    <p:sldId id="263" r:id="rId9"/>
    <p:sldId id="264" r:id="rId10"/>
    <p:sldId id="265" r:id="rId11"/>
    <p:sldId id="266"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C1BA33-35F3-45BF-A9BB-1B2273FAE543}"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249F39-6FE9-4D3D-B94D-61D3BA4FD274}" type="slidenum">
              <a:rPr lang="en-US" smtClean="0"/>
              <a:t>‹#›</a:t>
            </a:fld>
            <a:endParaRPr lang="en-US"/>
          </a:p>
        </p:txBody>
      </p:sp>
    </p:spTree>
    <p:extLst>
      <p:ext uri="{BB962C8B-B14F-4D97-AF65-F5344CB8AC3E}">
        <p14:creationId xmlns:p14="http://schemas.microsoft.com/office/powerpoint/2010/main" val="109970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C1BA33-35F3-45BF-A9BB-1B2273FAE543}"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249F39-6FE9-4D3D-B94D-61D3BA4FD274}" type="slidenum">
              <a:rPr lang="en-US" smtClean="0"/>
              <a:t>‹#›</a:t>
            </a:fld>
            <a:endParaRPr lang="en-US"/>
          </a:p>
        </p:txBody>
      </p:sp>
    </p:spTree>
    <p:extLst>
      <p:ext uri="{BB962C8B-B14F-4D97-AF65-F5344CB8AC3E}">
        <p14:creationId xmlns:p14="http://schemas.microsoft.com/office/powerpoint/2010/main" val="1959364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C1BA33-35F3-45BF-A9BB-1B2273FAE543}"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249F39-6FE9-4D3D-B94D-61D3BA4FD274}" type="slidenum">
              <a:rPr lang="en-US" smtClean="0"/>
              <a:t>‹#›</a:t>
            </a:fld>
            <a:endParaRPr lang="en-US"/>
          </a:p>
        </p:txBody>
      </p:sp>
    </p:spTree>
    <p:extLst>
      <p:ext uri="{BB962C8B-B14F-4D97-AF65-F5344CB8AC3E}">
        <p14:creationId xmlns:p14="http://schemas.microsoft.com/office/powerpoint/2010/main" val="3426866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C1BA33-35F3-45BF-A9BB-1B2273FAE543}"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249F39-6FE9-4D3D-B94D-61D3BA4FD274}" type="slidenum">
              <a:rPr lang="en-US" smtClean="0"/>
              <a:t>‹#›</a:t>
            </a:fld>
            <a:endParaRPr lang="en-US"/>
          </a:p>
        </p:txBody>
      </p:sp>
    </p:spTree>
    <p:extLst>
      <p:ext uri="{BB962C8B-B14F-4D97-AF65-F5344CB8AC3E}">
        <p14:creationId xmlns:p14="http://schemas.microsoft.com/office/powerpoint/2010/main" val="96187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AC1BA33-35F3-45BF-A9BB-1B2273FAE543}"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249F39-6FE9-4D3D-B94D-61D3BA4FD274}" type="slidenum">
              <a:rPr lang="en-US" smtClean="0"/>
              <a:t>‹#›</a:t>
            </a:fld>
            <a:endParaRPr lang="en-US"/>
          </a:p>
        </p:txBody>
      </p:sp>
    </p:spTree>
    <p:extLst>
      <p:ext uri="{BB962C8B-B14F-4D97-AF65-F5344CB8AC3E}">
        <p14:creationId xmlns:p14="http://schemas.microsoft.com/office/powerpoint/2010/main" val="955382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C1BA33-35F3-45BF-A9BB-1B2273FAE543}"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249F39-6FE9-4D3D-B94D-61D3BA4FD274}" type="slidenum">
              <a:rPr lang="en-US" smtClean="0"/>
              <a:t>‹#›</a:t>
            </a:fld>
            <a:endParaRPr lang="en-US"/>
          </a:p>
        </p:txBody>
      </p:sp>
    </p:spTree>
    <p:extLst>
      <p:ext uri="{BB962C8B-B14F-4D97-AF65-F5344CB8AC3E}">
        <p14:creationId xmlns:p14="http://schemas.microsoft.com/office/powerpoint/2010/main" val="3417685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C1BA33-35F3-45BF-A9BB-1B2273FAE543}" type="datetimeFigureOut">
              <a:rPr lang="en-US" smtClean="0"/>
              <a:t>8/9/2023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249F39-6FE9-4D3D-B94D-61D3BA4FD274}" type="slidenum">
              <a:rPr lang="en-US" smtClean="0"/>
              <a:t>‹#›</a:t>
            </a:fld>
            <a:endParaRPr lang="en-US"/>
          </a:p>
        </p:txBody>
      </p:sp>
    </p:spTree>
    <p:extLst>
      <p:ext uri="{BB962C8B-B14F-4D97-AF65-F5344CB8AC3E}">
        <p14:creationId xmlns:p14="http://schemas.microsoft.com/office/powerpoint/2010/main" val="4167894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C1BA33-35F3-45BF-A9BB-1B2273FAE543}" type="datetimeFigureOut">
              <a:rPr lang="en-US" smtClean="0"/>
              <a:t>8/9/2023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249F39-6FE9-4D3D-B94D-61D3BA4FD274}" type="slidenum">
              <a:rPr lang="en-US" smtClean="0"/>
              <a:t>‹#›</a:t>
            </a:fld>
            <a:endParaRPr lang="en-US"/>
          </a:p>
        </p:txBody>
      </p:sp>
    </p:spTree>
    <p:extLst>
      <p:ext uri="{BB962C8B-B14F-4D97-AF65-F5344CB8AC3E}">
        <p14:creationId xmlns:p14="http://schemas.microsoft.com/office/powerpoint/2010/main" val="909191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C1BA33-35F3-45BF-A9BB-1B2273FAE543}" type="datetimeFigureOut">
              <a:rPr lang="en-US" smtClean="0"/>
              <a:t>8/9/2023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249F39-6FE9-4D3D-B94D-61D3BA4FD274}" type="slidenum">
              <a:rPr lang="en-US" smtClean="0"/>
              <a:t>‹#›</a:t>
            </a:fld>
            <a:endParaRPr lang="en-US"/>
          </a:p>
        </p:txBody>
      </p:sp>
    </p:spTree>
    <p:extLst>
      <p:ext uri="{BB962C8B-B14F-4D97-AF65-F5344CB8AC3E}">
        <p14:creationId xmlns:p14="http://schemas.microsoft.com/office/powerpoint/2010/main" val="3512182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AC1BA33-35F3-45BF-A9BB-1B2273FAE543}"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249F39-6FE9-4D3D-B94D-61D3BA4FD274}" type="slidenum">
              <a:rPr lang="en-US" smtClean="0"/>
              <a:t>‹#›</a:t>
            </a:fld>
            <a:endParaRPr lang="en-US"/>
          </a:p>
        </p:txBody>
      </p:sp>
    </p:spTree>
    <p:extLst>
      <p:ext uri="{BB962C8B-B14F-4D97-AF65-F5344CB8AC3E}">
        <p14:creationId xmlns:p14="http://schemas.microsoft.com/office/powerpoint/2010/main" val="2153827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AC1BA33-35F3-45BF-A9BB-1B2273FAE543}" type="datetimeFigureOut">
              <a:rPr lang="en-US" smtClean="0"/>
              <a:t>8/9/2023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249F39-6FE9-4D3D-B94D-61D3BA4FD274}" type="slidenum">
              <a:rPr lang="en-US" smtClean="0"/>
              <a:t>‹#›</a:t>
            </a:fld>
            <a:endParaRPr lang="en-US"/>
          </a:p>
        </p:txBody>
      </p:sp>
    </p:spTree>
    <p:extLst>
      <p:ext uri="{BB962C8B-B14F-4D97-AF65-F5344CB8AC3E}">
        <p14:creationId xmlns:p14="http://schemas.microsoft.com/office/powerpoint/2010/main" val="1673247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C1BA33-35F3-45BF-A9BB-1B2273FAE543}" type="datetimeFigureOut">
              <a:rPr lang="en-US" smtClean="0"/>
              <a:t>8/9/2023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249F39-6FE9-4D3D-B94D-61D3BA4FD274}" type="slidenum">
              <a:rPr lang="en-US" smtClean="0"/>
              <a:t>‹#›</a:t>
            </a:fld>
            <a:endParaRPr lang="en-US"/>
          </a:p>
        </p:txBody>
      </p:sp>
    </p:spTree>
    <p:extLst>
      <p:ext uri="{BB962C8B-B14F-4D97-AF65-F5344CB8AC3E}">
        <p14:creationId xmlns:p14="http://schemas.microsoft.com/office/powerpoint/2010/main" val="3035157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61000">
              <a:schemeClr val="accent1">
                <a:lumMod val="45000"/>
                <a:lumOff val="55000"/>
              </a:schemeClr>
            </a:gs>
            <a:gs pos="86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701282" y="559837"/>
            <a:ext cx="9075576" cy="658646"/>
          </a:xfrm>
        </p:spPr>
        <p:txBody>
          <a:bodyPr>
            <a:noAutofit/>
          </a:bodyPr>
          <a:lstStyle/>
          <a:p>
            <a:r>
              <a:rPr lang="en-IN" sz="2400" b="1" dirty="0"/>
              <a:t>SBRR Mahajana First Grade College(A),PG Wing, Pooja </a:t>
            </a:r>
            <a:r>
              <a:rPr lang="en-IN" sz="2400" b="1" dirty="0" err="1"/>
              <a:t>Bhagavat</a:t>
            </a:r>
            <a:r>
              <a:rPr lang="en-IN" sz="2400" b="1" dirty="0"/>
              <a:t> Memorial Mahajana Education Centre</a:t>
            </a:r>
            <a:endParaRPr lang="en-US" sz="2400" dirty="0"/>
          </a:p>
        </p:txBody>
      </p:sp>
      <p:sp>
        <p:nvSpPr>
          <p:cNvPr id="7" name="Subtitle 6"/>
          <p:cNvSpPr>
            <a:spLocks noGrp="1"/>
          </p:cNvSpPr>
          <p:nvPr>
            <p:ph type="subTitle" idx="1"/>
          </p:nvPr>
        </p:nvSpPr>
        <p:spPr>
          <a:xfrm>
            <a:off x="1524000" y="2624297"/>
            <a:ext cx="9144000" cy="4009768"/>
          </a:xfrm>
        </p:spPr>
        <p:txBody>
          <a:bodyPr>
            <a:normAutofit lnSpcReduction="10000"/>
          </a:bodyPr>
          <a:lstStyle/>
          <a:p>
            <a:r>
              <a:rPr lang="en-US" sz="1800" dirty="0" smtClean="0"/>
              <a:t>Department of MCA</a:t>
            </a:r>
          </a:p>
          <a:p>
            <a:r>
              <a:rPr lang="en-US" sz="1800" dirty="0" smtClean="0"/>
              <a:t>Minor Project</a:t>
            </a:r>
          </a:p>
          <a:p>
            <a:r>
              <a:rPr lang="en-US" sz="2800" b="1" dirty="0" smtClean="0"/>
              <a:t>Blood Bank Website</a:t>
            </a:r>
          </a:p>
          <a:p>
            <a:pPr algn="l"/>
            <a:endParaRPr lang="en-US" sz="1800" b="1" dirty="0" smtClean="0"/>
          </a:p>
          <a:p>
            <a:pPr algn="l"/>
            <a:r>
              <a:rPr lang="en-IN" sz="1800" b="1" dirty="0" smtClean="0"/>
              <a:t>Presented by,						        Internal Guide,</a:t>
            </a:r>
          </a:p>
          <a:p>
            <a:pPr algn="l"/>
            <a:r>
              <a:rPr lang="en-IN" dirty="0" err="1" smtClean="0"/>
              <a:t>Vyshnavi</a:t>
            </a:r>
            <a:r>
              <a:rPr lang="en-IN" dirty="0" smtClean="0"/>
              <a:t> S						      </a:t>
            </a:r>
            <a:r>
              <a:rPr lang="en-IN" dirty="0" err="1" smtClean="0"/>
              <a:t>rachan</a:t>
            </a:r>
            <a:endParaRPr lang="en-IN" dirty="0" smtClean="0"/>
          </a:p>
          <a:p>
            <a:pPr algn="l"/>
            <a:r>
              <a:rPr lang="en-IN" sz="1800" dirty="0" smtClean="0"/>
              <a:t>2</a:t>
            </a:r>
            <a:r>
              <a:rPr lang="en-IN" sz="1800" baseline="30000" dirty="0" smtClean="0"/>
              <a:t>nd</a:t>
            </a:r>
            <a:r>
              <a:rPr lang="en-IN" sz="1800" dirty="0" smtClean="0"/>
              <a:t> Semester						       Assistant Professor &amp;</a:t>
            </a:r>
          </a:p>
          <a:p>
            <a:pPr algn="l"/>
            <a:r>
              <a:rPr lang="en-IN" sz="1800" dirty="0" err="1" smtClean="0"/>
              <a:t>Reg</a:t>
            </a:r>
            <a:r>
              <a:rPr lang="en-IN" sz="1800" dirty="0" smtClean="0"/>
              <a:t> no:-P01BH22S126057 					        </a:t>
            </a:r>
            <a:r>
              <a:rPr lang="en-IN" sz="1800" dirty="0" err="1" smtClean="0"/>
              <a:t>proffese</a:t>
            </a:r>
            <a:endParaRPr lang="en-IN" sz="1800" dirty="0" smtClean="0"/>
          </a:p>
          <a:p>
            <a:pPr algn="l"/>
            <a:endParaRPr lang="en-IN" sz="1800" dirty="0" smtClean="0"/>
          </a:p>
          <a:p>
            <a:pPr algn="l"/>
            <a:endParaRPr lang="en-IN" sz="1800" dirty="0" smtClean="0"/>
          </a:p>
          <a:p>
            <a:pPr algn="l"/>
            <a:r>
              <a:rPr lang="en-IN" sz="1800" b="1" dirty="0" smtClean="0"/>
              <a:t>							</a:t>
            </a:r>
          </a:p>
          <a:p>
            <a:pPr algn="l"/>
            <a:endParaRPr lang="en-US" sz="1800" b="1" dirty="0" smtClean="0"/>
          </a:p>
          <a:p>
            <a:endParaRPr lang="en-US" sz="1800" dirty="0" smtClean="0"/>
          </a:p>
          <a:p>
            <a:endParaRPr lang="en-US" dirty="0" smtClean="0"/>
          </a:p>
          <a:p>
            <a:pPr algn="l"/>
            <a:endParaRPr lang="en-US" dirty="0"/>
          </a:p>
          <a:p>
            <a:pPr algn="l"/>
            <a:endParaRPr lang="en-US" dirty="0" smtClean="0"/>
          </a:p>
          <a:p>
            <a:pPr algn="l"/>
            <a:endParaRPr lang="en-US" dirty="0" smtClean="0"/>
          </a:p>
          <a:p>
            <a:endParaRPr lang="en-US" dirty="0"/>
          </a:p>
        </p:txBody>
      </p:sp>
      <p:pic>
        <p:nvPicPr>
          <p:cNvPr id="6" name="Picture 5"/>
          <p:cNvPicPr>
            <a:picLocks noChangeAspect="1"/>
          </p:cNvPicPr>
          <p:nvPr/>
        </p:nvPicPr>
        <p:blipFill>
          <a:blip r:embed="rId2"/>
          <a:stretch>
            <a:fillRect/>
          </a:stretch>
        </p:blipFill>
        <p:spPr>
          <a:xfrm>
            <a:off x="5319712" y="1311790"/>
            <a:ext cx="1552575" cy="1219200"/>
          </a:xfrm>
          <a:prstGeom prst="rect">
            <a:avLst/>
          </a:prstGeom>
        </p:spPr>
      </p:pic>
    </p:spTree>
    <p:extLst>
      <p:ext uri="{BB962C8B-B14F-4D97-AF65-F5344CB8AC3E}">
        <p14:creationId xmlns:p14="http://schemas.microsoft.com/office/powerpoint/2010/main" val="1461128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61000">
              <a:schemeClr val="accent1">
                <a:lumMod val="45000"/>
                <a:lumOff val="55000"/>
              </a:schemeClr>
            </a:gs>
            <a:gs pos="86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u="sng" dirty="0" smtClean="0"/>
              <a:t>8.System Architecture</a:t>
            </a:r>
            <a:endParaRPr lang="en-US" sz="3200"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33320"/>
            <a:ext cx="10515600" cy="4335947"/>
          </a:xfrm>
        </p:spPr>
      </p:pic>
    </p:spTree>
    <p:extLst>
      <p:ext uri="{BB962C8B-B14F-4D97-AF65-F5344CB8AC3E}">
        <p14:creationId xmlns:p14="http://schemas.microsoft.com/office/powerpoint/2010/main" val="3999030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61000">
              <a:schemeClr val="accent1">
                <a:lumMod val="45000"/>
                <a:lumOff val="55000"/>
              </a:schemeClr>
            </a:gs>
            <a:gs pos="86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u="sng" dirty="0" smtClean="0"/>
              <a:t>ER DIAGRAM</a:t>
            </a:r>
            <a:endParaRPr lang="en-US" sz="32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7829" y="1427584"/>
            <a:ext cx="11280710" cy="5075853"/>
          </a:xfrm>
        </p:spPr>
      </p:pic>
    </p:spTree>
    <p:extLst>
      <p:ext uri="{BB962C8B-B14F-4D97-AF65-F5344CB8AC3E}">
        <p14:creationId xmlns:p14="http://schemas.microsoft.com/office/powerpoint/2010/main" val="3360052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8565"/>
          </a:xfrm>
        </p:spPr>
        <p:txBody>
          <a:bodyPr/>
          <a:lstStyle/>
          <a:p>
            <a:r>
              <a:rPr lang="en-US" dirty="0" smtClean="0"/>
              <a:t>USE-CASE DIAGRAM</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9593" y="1063690"/>
            <a:ext cx="6132813" cy="5113273"/>
          </a:xfrm>
        </p:spPr>
      </p:pic>
    </p:spTree>
    <p:extLst>
      <p:ext uri="{BB962C8B-B14F-4D97-AF65-F5344CB8AC3E}">
        <p14:creationId xmlns:p14="http://schemas.microsoft.com/office/powerpoint/2010/main" val="3804370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61000">
              <a:schemeClr val="accent1">
                <a:lumMod val="45000"/>
                <a:lumOff val="55000"/>
              </a:schemeClr>
            </a:gs>
            <a:gs pos="86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50506" y="457201"/>
            <a:ext cx="10117494" cy="606490"/>
          </a:xfrm>
        </p:spPr>
        <p:txBody>
          <a:bodyPr>
            <a:normAutofit/>
          </a:bodyPr>
          <a:lstStyle/>
          <a:p>
            <a:pPr algn="l"/>
            <a:r>
              <a:rPr lang="en-US" sz="3200" b="1" dirty="0" smtClean="0"/>
              <a:t>MODULE </a:t>
            </a:r>
            <a:endParaRPr lang="en-US" sz="3200" b="1" dirty="0"/>
          </a:p>
        </p:txBody>
      </p:sp>
      <p:sp>
        <p:nvSpPr>
          <p:cNvPr id="5" name="Subtitle 4"/>
          <p:cNvSpPr>
            <a:spLocks noGrp="1"/>
          </p:cNvSpPr>
          <p:nvPr>
            <p:ph type="subTitle" idx="1"/>
          </p:nvPr>
        </p:nvSpPr>
        <p:spPr>
          <a:xfrm>
            <a:off x="391886" y="1166327"/>
            <a:ext cx="10276114" cy="5445488"/>
          </a:xfrm>
        </p:spPr>
        <p:txBody>
          <a:bodyPr>
            <a:normAutofit fontScale="62500" lnSpcReduction="20000"/>
          </a:bodyPr>
          <a:lstStyle/>
          <a:p>
            <a:pPr marL="457200" indent="-457200" algn="l">
              <a:buFont typeface="Arial" panose="020B0604020202020204" pitchFamily="34" charset="0"/>
              <a:buChar char="•"/>
            </a:pPr>
            <a:r>
              <a:rPr lang="en-US" b="1" dirty="0" smtClean="0"/>
              <a:t>User Registration and Authentication:</a:t>
            </a:r>
          </a:p>
          <a:p>
            <a:pPr marL="457200" indent="-457200" algn="l">
              <a:buFont typeface="Wingdings" panose="05000000000000000000" pitchFamily="2" charset="2"/>
              <a:buChar char="ü"/>
            </a:pPr>
            <a:r>
              <a:rPr lang="en-US" dirty="0" smtClean="0"/>
              <a:t>Allow users to sign up and log in securely.</a:t>
            </a:r>
          </a:p>
          <a:p>
            <a:pPr marL="457200" indent="-457200" algn="l">
              <a:buFont typeface="Wingdings" panose="05000000000000000000" pitchFamily="2" charset="2"/>
              <a:buChar char="ü"/>
            </a:pPr>
            <a:r>
              <a:rPr lang="en-US" dirty="0" smtClean="0"/>
              <a:t>Store user information, including blood type, in the database during registration</a:t>
            </a:r>
          </a:p>
          <a:p>
            <a:pPr marL="342900" indent="-342900" algn="l">
              <a:buFont typeface="Arial" panose="020B0604020202020204" pitchFamily="34" charset="0"/>
              <a:buChar char="•"/>
            </a:pPr>
            <a:r>
              <a:rPr lang="en-US" dirty="0" smtClean="0"/>
              <a:t>. </a:t>
            </a:r>
            <a:r>
              <a:rPr lang="en-US" b="1" dirty="0" smtClean="0"/>
              <a:t>. Blood Donor Management: </a:t>
            </a:r>
          </a:p>
          <a:p>
            <a:pPr marL="342900" indent="-342900" algn="l">
              <a:buFont typeface="Wingdings" panose="05000000000000000000" pitchFamily="2" charset="2"/>
              <a:buChar char="ü"/>
            </a:pPr>
            <a:r>
              <a:rPr lang="en-US" dirty="0" smtClean="0"/>
              <a:t>Enable donors to update their availability status.</a:t>
            </a:r>
          </a:p>
          <a:p>
            <a:pPr marL="342900" indent="-342900" algn="l">
              <a:buFont typeface="Wingdings" panose="05000000000000000000" pitchFamily="2" charset="2"/>
              <a:buChar char="ü"/>
            </a:pPr>
            <a:r>
              <a:rPr lang="en-US" dirty="0" smtClean="0"/>
              <a:t>Facilitate easy identification of potential donors during emergencies.</a:t>
            </a:r>
          </a:p>
          <a:p>
            <a:pPr marL="342900" indent="-342900" algn="l">
              <a:buFont typeface="Arial" panose="020B0604020202020204" pitchFamily="34" charset="0"/>
              <a:buChar char="•"/>
            </a:pPr>
            <a:r>
              <a:rPr lang="en-US" b="1" dirty="0" smtClean="0"/>
              <a:t>Blood Inventory Management:</a:t>
            </a:r>
          </a:p>
          <a:p>
            <a:pPr marL="342900" indent="-342900" algn="l">
              <a:buFont typeface="Wingdings" panose="05000000000000000000" pitchFamily="2" charset="2"/>
              <a:buChar char="ü"/>
            </a:pPr>
            <a:r>
              <a:rPr lang="en-US" dirty="0" smtClean="0"/>
              <a:t> Allow blood banks to update and monitor their available stock.</a:t>
            </a:r>
          </a:p>
          <a:p>
            <a:pPr marL="342900" indent="-342900" algn="l">
              <a:buFont typeface="Wingdings" panose="05000000000000000000" pitchFamily="2" charset="2"/>
              <a:buChar char="ü"/>
            </a:pPr>
            <a:r>
              <a:rPr lang="en-US" dirty="0" smtClean="0"/>
              <a:t> Maintain an up-to-date database of blood units.</a:t>
            </a:r>
          </a:p>
          <a:p>
            <a:pPr marL="342900" indent="-342900" algn="l">
              <a:buFont typeface="Arial" panose="020B0604020202020204" pitchFamily="34" charset="0"/>
              <a:buChar char="•"/>
            </a:pPr>
            <a:r>
              <a:rPr lang="en-US" b="1" dirty="0" smtClean="0"/>
              <a:t>Blood Admin Management: </a:t>
            </a:r>
          </a:p>
          <a:p>
            <a:pPr marL="342900" indent="-342900" algn="l">
              <a:buFont typeface="Wingdings" panose="05000000000000000000" pitchFamily="2" charset="2"/>
              <a:buChar char="ü"/>
            </a:pPr>
            <a:r>
              <a:rPr lang="en-US" dirty="0" smtClean="0"/>
              <a:t>Provide administrators with access to manage blood donation and request operations. </a:t>
            </a:r>
          </a:p>
          <a:p>
            <a:pPr marL="342900" indent="-342900" algn="l">
              <a:buFont typeface="Wingdings" panose="05000000000000000000" pitchFamily="2" charset="2"/>
              <a:buChar char="ü"/>
            </a:pPr>
            <a:r>
              <a:rPr lang="en-US" dirty="0" smtClean="0"/>
              <a:t> Enable administrators to validate and verify donors and recipients' information. </a:t>
            </a:r>
          </a:p>
          <a:p>
            <a:pPr marL="342900" indent="-342900" algn="l">
              <a:buFont typeface="Arial" panose="020B0604020202020204" pitchFamily="34" charset="0"/>
              <a:buChar char="•"/>
            </a:pPr>
            <a:r>
              <a:rPr lang="en-US" b="1" dirty="0" smtClean="0"/>
              <a:t>Hospital Management:</a:t>
            </a:r>
          </a:p>
          <a:p>
            <a:pPr marL="342900" indent="-342900" algn="l">
              <a:buFont typeface="Wingdings" panose="05000000000000000000" pitchFamily="2" charset="2"/>
              <a:buChar char="ü"/>
            </a:pPr>
            <a:r>
              <a:rPr lang="en-US" dirty="0" smtClean="0"/>
              <a:t>Allow hospitals to register and manage their profiles on the website.</a:t>
            </a:r>
          </a:p>
          <a:p>
            <a:pPr marL="342900" indent="-342900" algn="l">
              <a:buFont typeface="Wingdings" panose="05000000000000000000" pitchFamily="2" charset="2"/>
              <a:buChar char="ü"/>
            </a:pPr>
            <a:r>
              <a:rPr lang="en-US" dirty="0" smtClean="0"/>
              <a:t>Enable hospitals to create and track blood requests efficiently</a:t>
            </a:r>
          </a:p>
          <a:p>
            <a:pPr marL="342900" indent="-342900" algn="l">
              <a:buFont typeface="Arial" panose="020B0604020202020204" pitchFamily="34" charset="0"/>
              <a:buChar char="•"/>
            </a:pPr>
            <a:r>
              <a:rPr lang="en-US" b="1" dirty="0" smtClean="0"/>
              <a:t>Organization Management:</a:t>
            </a:r>
          </a:p>
          <a:p>
            <a:pPr marL="342900" indent="-342900" algn="l">
              <a:buFont typeface="Wingdings" panose="05000000000000000000" pitchFamily="2" charset="2"/>
              <a:buChar char="ü"/>
            </a:pPr>
            <a:r>
              <a:rPr lang="en-US" dirty="0" smtClean="0"/>
              <a:t>Allow organizations (e.g., NGOs, government bodies) to participate in blood donation drives. </a:t>
            </a:r>
          </a:p>
          <a:p>
            <a:pPr marL="342900" indent="-342900" algn="l">
              <a:buFont typeface="Wingdings" panose="05000000000000000000" pitchFamily="2" charset="2"/>
              <a:buChar char="ü"/>
            </a:pPr>
            <a:r>
              <a:rPr lang="en-US" dirty="0" smtClean="0"/>
              <a:t>Manage blood donation campaigns, view donor statistics, and coordinate with hospitals and blood banks</a:t>
            </a:r>
            <a:endParaRPr lang="en-US" b="1" dirty="0" smtClean="0"/>
          </a:p>
          <a:p>
            <a:pPr marL="457200" indent="-457200" algn="l">
              <a:buFont typeface="Arial" panose="020B0604020202020204" pitchFamily="34" charset="0"/>
              <a:buChar char="•"/>
            </a:pPr>
            <a:endParaRPr lang="en-US" dirty="0"/>
          </a:p>
        </p:txBody>
      </p:sp>
    </p:spTree>
    <p:extLst>
      <p:ext uri="{BB962C8B-B14F-4D97-AF65-F5344CB8AC3E}">
        <p14:creationId xmlns:p14="http://schemas.microsoft.com/office/powerpoint/2010/main" val="169113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61000">
              <a:schemeClr val="accent1">
                <a:lumMod val="45000"/>
                <a:lumOff val="55000"/>
              </a:schemeClr>
            </a:gs>
            <a:gs pos="86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1524000" y="438539"/>
            <a:ext cx="9144000" cy="718457"/>
          </a:xfrm>
        </p:spPr>
        <p:txBody>
          <a:bodyPr>
            <a:normAutofit fontScale="90000"/>
          </a:bodyPr>
          <a:lstStyle/>
          <a:p>
            <a:r>
              <a:rPr lang="en-US" dirty="0" smtClean="0"/>
              <a:t>Introduction </a:t>
            </a:r>
            <a:endParaRPr lang="en-US" dirty="0"/>
          </a:p>
        </p:txBody>
      </p:sp>
      <p:sp>
        <p:nvSpPr>
          <p:cNvPr id="4" name="Subtitle 3"/>
          <p:cNvSpPr>
            <a:spLocks noGrp="1"/>
          </p:cNvSpPr>
          <p:nvPr>
            <p:ph type="subTitle" idx="1"/>
          </p:nvPr>
        </p:nvSpPr>
        <p:spPr>
          <a:xfrm>
            <a:off x="1524000" y="1688841"/>
            <a:ext cx="9144000" cy="3041780"/>
          </a:xfrm>
        </p:spPr>
        <p:txBody>
          <a:bodyPr>
            <a:normAutofit/>
          </a:bodyPr>
          <a:lstStyle/>
          <a:p>
            <a:pPr marL="342900" indent="-342900" algn="l">
              <a:buFont typeface="Arial" panose="020B0604020202020204" pitchFamily="34" charset="0"/>
              <a:buChar char="•"/>
            </a:pPr>
            <a:r>
              <a:rPr lang="en-US" sz="1800" dirty="0" smtClean="0"/>
              <a:t>The project blood bank management system is known to be a pilot project that is designed for the blood bank to gather blood from various sources and distribute it to the needy people who have high requirements for it.</a:t>
            </a:r>
          </a:p>
          <a:p>
            <a:pPr marL="342900" indent="-342900" algn="l">
              <a:buFont typeface="Arial" panose="020B0604020202020204" pitchFamily="34" charset="0"/>
              <a:buChar char="•"/>
            </a:pPr>
            <a:r>
              <a:rPr lang="en-US" sz="1800" dirty="0" smtClean="0"/>
              <a:t>The software is designed to handle the daily transactions of the blood bank and search the details when required.</a:t>
            </a:r>
          </a:p>
          <a:p>
            <a:pPr marL="342900" indent="-342900" algn="l">
              <a:buFont typeface="Arial" panose="020B0604020202020204" pitchFamily="34" charset="0"/>
              <a:buChar char="•"/>
            </a:pPr>
            <a:r>
              <a:rPr lang="en-US" sz="1800" dirty="0" smtClean="0"/>
              <a:t>It also helps to register the details of donors, blood collection details as well as blood issued reports.</a:t>
            </a:r>
          </a:p>
          <a:p>
            <a:pPr marL="342900" indent="-342900" algn="l">
              <a:buFont typeface="Arial" panose="020B0604020202020204" pitchFamily="34" charset="0"/>
              <a:buChar char="•"/>
            </a:pPr>
            <a:r>
              <a:rPr lang="en-US" sz="1800" dirty="0" smtClean="0"/>
              <a:t>The software application is designed in such a manner that it can suit the needs of all the blood bank requirements in the course of future</a:t>
            </a:r>
            <a:endParaRPr lang="en-US" sz="1800" dirty="0"/>
          </a:p>
        </p:txBody>
      </p:sp>
    </p:spTree>
    <p:extLst>
      <p:ext uri="{BB962C8B-B14F-4D97-AF65-F5344CB8AC3E}">
        <p14:creationId xmlns:p14="http://schemas.microsoft.com/office/powerpoint/2010/main" val="887861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61000">
              <a:schemeClr val="accent1">
                <a:lumMod val="45000"/>
                <a:lumOff val="55000"/>
              </a:schemeClr>
            </a:gs>
            <a:gs pos="86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524000" y="149290"/>
            <a:ext cx="9144000" cy="6046237"/>
          </a:xfrm>
        </p:spPr>
        <p:txBody>
          <a:bodyPr>
            <a:normAutofit fontScale="92500" lnSpcReduction="20000"/>
          </a:bodyPr>
          <a:lstStyle/>
          <a:p>
            <a:pPr algn="l"/>
            <a:endParaRPr lang="en-US" sz="2200" dirty="0" smtClean="0"/>
          </a:p>
          <a:p>
            <a:pPr algn="l"/>
            <a:r>
              <a:rPr lang="en-US" sz="3000" b="1" dirty="0" smtClean="0"/>
              <a:t>Abstract:</a:t>
            </a:r>
          </a:p>
          <a:p>
            <a:pPr algn="l"/>
            <a:r>
              <a:rPr lang="en-US" sz="2200" dirty="0" smtClean="0"/>
              <a:t>The </a:t>
            </a:r>
            <a:r>
              <a:rPr lang="en-US" sz="2200" dirty="0"/>
              <a:t>Blood Bank Management System Online is a comprehensive and user-friendly web-based platform designed to streamline and enhance the efficiency of blood donation and distribution processes. This system aims to bridge the gap between blood donors, recipients, and blood banks, ensuring a well-coordinated and readily accessible supply of blood.</a:t>
            </a:r>
          </a:p>
          <a:p>
            <a:pPr algn="l"/>
            <a:r>
              <a:rPr lang="en-US" sz="2200" dirty="0"/>
              <a:t>The primary objective of this system is to facilitate the easy registration of blood donors, allowing them to create profiles, provide their blood type, and availability for donation. On the other side, the system enables hospitals and medical facilities to request specific blood types and quantities when needed, ensuring a timely response to emergencies and medical treatments.</a:t>
            </a:r>
          </a:p>
          <a:p>
            <a:pPr algn="l"/>
            <a:r>
              <a:rPr lang="en-US" sz="2200" dirty="0"/>
              <a:t>The Blood Bank Management System Online offers several key features, including:</a:t>
            </a:r>
          </a:p>
          <a:p>
            <a:pPr algn="l"/>
            <a:r>
              <a:rPr lang="en-US" sz="2200" b="1" dirty="0"/>
              <a:t>Donor Registration and Profiles:</a:t>
            </a:r>
            <a:r>
              <a:rPr lang="en-US" sz="2200" dirty="0"/>
              <a:t> Donors can register online, create profiles, and provide essential information such as blood type, contact details, and availability for donation.</a:t>
            </a:r>
          </a:p>
          <a:p>
            <a:pPr algn="l"/>
            <a:r>
              <a:rPr lang="en-US" sz="2200" b="1" dirty="0"/>
              <a:t>Blood Inventory Management:</a:t>
            </a:r>
            <a:r>
              <a:rPr lang="en-US" sz="2200" dirty="0"/>
              <a:t> Blood banks can manage their inventory by tracking blood types, quantities, and expiration dates. This ensures an efficient supply chain and reduces wastage.</a:t>
            </a:r>
          </a:p>
          <a:p>
            <a:pPr algn="l"/>
            <a:r>
              <a:rPr lang="en-US" sz="2200" b="1" dirty="0"/>
              <a:t>Donation Scheduling:</a:t>
            </a:r>
            <a:r>
              <a:rPr lang="en-US" sz="2200" dirty="0"/>
              <a:t> Donors can schedule donation appointments at their convenience, helping blood banks maintain a consistent supply of blood.</a:t>
            </a:r>
          </a:p>
          <a:p>
            <a:pPr marL="342900" indent="-342900" algn="l">
              <a:buFont typeface="Arial" panose="020B0604020202020204" pitchFamily="34" charset="0"/>
              <a:buChar char="•"/>
            </a:pPr>
            <a:endParaRPr lang="en-US" sz="1800" dirty="0"/>
          </a:p>
        </p:txBody>
      </p:sp>
    </p:spTree>
    <p:extLst>
      <p:ext uri="{BB962C8B-B14F-4D97-AF65-F5344CB8AC3E}">
        <p14:creationId xmlns:p14="http://schemas.microsoft.com/office/powerpoint/2010/main" val="3227744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61000">
              <a:schemeClr val="accent1">
                <a:lumMod val="45000"/>
                <a:lumOff val="55000"/>
              </a:schemeClr>
            </a:gs>
            <a:gs pos="86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524000" y="149290"/>
            <a:ext cx="9144000" cy="6046237"/>
          </a:xfrm>
        </p:spPr>
        <p:txBody>
          <a:bodyPr>
            <a:noAutofit/>
          </a:bodyPr>
          <a:lstStyle/>
          <a:p>
            <a:pPr algn="l"/>
            <a:r>
              <a:rPr lang="en-US" sz="2000" b="1" dirty="0" smtClean="0"/>
              <a:t>Emergency Requests:</a:t>
            </a:r>
            <a:r>
              <a:rPr lang="en-US" sz="2000" dirty="0" smtClean="0"/>
              <a:t> Hospitals can place urgent blood requests through the system, which alerts potential donors with matching blood types. This quick response can be crucial in life-threatening situations.</a:t>
            </a:r>
          </a:p>
          <a:p>
            <a:pPr algn="l"/>
            <a:r>
              <a:rPr lang="en-US" sz="2000" b="1" dirty="0" smtClean="0"/>
              <a:t>Notification System:</a:t>
            </a:r>
            <a:r>
              <a:rPr lang="en-US" sz="2000" dirty="0" smtClean="0"/>
              <a:t> Donors and recipients receive notifications via email or SMS about donation drives, urgent requests, and other relevant updates.</a:t>
            </a:r>
          </a:p>
          <a:p>
            <a:pPr algn="l"/>
            <a:r>
              <a:rPr lang="en-US" sz="2000" b="1" dirty="0" smtClean="0"/>
              <a:t>Search and Match:</a:t>
            </a:r>
            <a:r>
              <a:rPr lang="en-US" sz="2000" dirty="0" smtClean="0"/>
              <a:t> Hospitals can search for available blood units based on blood type, location, and availability, ensuring that the required blood type is readily accessible.</a:t>
            </a:r>
          </a:p>
          <a:p>
            <a:pPr algn="l"/>
            <a:r>
              <a:rPr lang="en-US" sz="2000" b="1" dirty="0" smtClean="0"/>
              <a:t>Admin Dashboard:</a:t>
            </a:r>
            <a:r>
              <a:rPr lang="en-US" sz="2000" dirty="0" smtClean="0"/>
              <a:t> Administrators have access to a comprehensive dashboard to manage donor profiles, monitor blood inventory, oversee donation drives, and track system activity.</a:t>
            </a:r>
          </a:p>
          <a:p>
            <a:pPr algn="l"/>
            <a:r>
              <a:rPr lang="en-US" sz="2000" b="1" dirty="0" smtClean="0"/>
              <a:t>Reports and Analytics:</a:t>
            </a:r>
            <a:r>
              <a:rPr lang="en-US" sz="2000" dirty="0" smtClean="0"/>
              <a:t> The system generates reports and analytics on blood inventory, donor engagement, and usage patterns, aiding in decision-making and resource planning.</a:t>
            </a:r>
          </a:p>
          <a:p>
            <a:pPr algn="l"/>
            <a:r>
              <a:rPr lang="en-US" sz="2000" b="1" dirty="0" smtClean="0"/>
              <a:t>Security and Privacy:</a:t>
            </a:r>
            <a:r>
              <a:rPr lang="en-US" sz="2000" dirty="0" smtClean="0"/>
              <a:t> The system employs robust security measures to protect sensitive donor and patient information, ensuring compliance with data protection regulations.</a:t>
            </a:r>
          </a:p>
          <a:p>
            <a:pPr algn="l"/>
            <a:r>
              <a:rPr lang="en-US" sz="2000" dirty="0" smtClean="0"/>
              <a:t>By digitizing and automating various aspects of blood donation and distribution, the Blood Bank Management System Online aims to make the process more efficient, transparent, and responsive to the needs of both donors and recipients. This system has the potential to save lives by ensuring that blood is available when and where it's needed most.</a:t>
            </a:r>
            <a:endParaRPr lang="en-US" sz="2000" dirty="0"/>
          </a:p>
        </p:txBody>
      </p:sp>
    </p:spTree>
    <p:extLst>
      <p:ext uri="{BB962C8B-B14F-4D97-AF65-F5344CB8AC3E}">
        <p14:creationId xmlns:p14="http://schemas.microsoft.com/office/powerpoint/2010/main" val="653499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61000">
              <a:schemeClr val="accent1">
                <a:lumMod val="45000"/>
                <a:lumOff val="55000"/>
              </a:schemeClr>
            </a:gs>
            <a:gs pos="86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6"/>
            <a:ext cx="10515600" cy="605258"/>
          </a:xfrm>
        </p:spPr>
        <p:txBody>
          <a:bodyPr>
            <a:normAutofit fontScale="90000"/>
          </a:bodyPr>
          <a:lstStyle/>
          <a:p>
            <a:r>
              <a:rPr lang="en-US" dirty="0" smtClean="0"/>
              <a:t> EXISTING SYSYTEM</a:t>
            </a:r>
            <a:endParaRPr lang="en-US" dirty="0"/>
          </a:p>
        </p:txBody>
      </p:sp>
      <p:sp>
        <p:nvSpPr>
          <p:cNvPr id="3" name="Content Placeholder 2"/>
          <p:cNvSpPr>
            <a:spLocks noGrp="1"/>
          </p:cNvSpPr>
          <p:nvPr>
            <p:ph idx="1"/>
          </p:nvPr>
        </p:nvSpPr>
        <p:spPr>
          <a:xfrm>
            <a:off x="838200" y="1156996"/>
            <a:ext cx="10515600" cy="5019967"/>
          </a:xfrm>
        </p:spPr>
        <p:txBody>
          <a:bodyPr>
            <a:normAutofit fontScale="70000" lnSpcReduction="20000"/>
          </a:bodyPr>
          <a:lstStyle/>
          <a:p>
            <a:r>
              <a:rPr lang="en-US" dirty="0"/>
              <a:t>Certainly, here are some points that describe the shortcomings and limitations of the existing system in blood bank management, which the proposed online system aims to address:</a:t>
            </a:r>
          </a:p>
          <a:p>
            <a:r>
              <a:rPr lang="en-US" b="1" dirty="0"/>
              <a:t>Manual Record-Keeping:</a:t>
            </a:r>
            <a:r>
              <a:rPr lang="en-US" dirty="0"/>
              <a:t> The existing system relies heavily on manual record-keeping for donor information, blood inventory, and donation schedules. This process is time-consuming, prone to errors, and lacks real-time updates.</a:t>
            </a:r>
          </a:p>
          <a:p>
            <a:r>
              <a:rPr lang="en-US" b="1" dirty="0"/>
              <a:t>Limited Accessibility:</a:t>
            </a:r>
            <a:r>
              <a:rPr lang="en-US" dirty="0"/>
              <a:t> Donors and recipients often face challenges in accessing information about blood donation drives, available blood types, and urgent requests. This leads to inefficiencies and delays in meeting critical medical needs.</a:t>
            </a:r>
          </a:p>
          <a:p>
            <a:r>
              <a:rPr lang="en-US" b="1" dirty="0"/>
              <a:t>Inefficient Communication:</a:t>
            </a:r>
            <a:r>
              <a:rPr lang="en-US" dirty="0"/>
              <a:t> Communication between blood banks, donors, and hospitals is often fragmented, relying on phone calls or physical visits. This can lead to miscommunication, delays in coordinating donations, and missed opportunities.</a:t>
            </a:r>
          </a:p>
          <a:p>
            <a:r>
              <a:rPr lang="en-US" b="1" dirty="0"/>
              <a:t>Difficulty in Finding Matching Blood:</a:t>
            </a:r>
            <a:r>
              <a:rPr lang="en-US" dirty="0"/>
              <a:t> Hospitals may struggle to find matching blood types quickly, particularly during emergencies. The lack of a centralized database hampers the efficiency of this process.</a:t>
            </a:r>
          </a:p>
          <a:p>
            <a:r>
              <a:rPr lang="en-US" b="1" dirty="0"/>
              <a:t>Wastage and Expiry:</a:t>
            </a:r>
            <a:r>
              <a:rPr lang="en-US" dirty="0"/>
              <a:t> Without accurate real-time inventory management, blood units might expire before they are utilized, leading to wastage of precious resources.</a:t>
            </a:r>
          </a:p>
          <a:p>
            <a:r>
              <a:rPr lang="en-US" b="1" dirty="0"/>
              <a:t>Lack of Data Analysis:</a:t>
            </a:r>
            <a:r>
              <a:rPr lang="en-US" dirty="0"/>
              <a:t> The existing system lacks the capability to generate meaningful reports and analytics for resource planning, donor engagement, and usage patterns. This inhibits data-driven decision-making</a:t>
            </a:r>
            <a:r>
              <a:rPr lang="en-US" dirty="0" smtClean="0"/>
              <a:t>.</a:t>
            </a:r>
            <a:endParaRPr lang="en-US" dirty="0"/>
          </a:p>
        </p:txBody>
      </p:sp>
    </p:spTree>
    <p:extLst>
      <p:ext uri="{BB962C8B-B14F-4D97-AF65-F5344CB8AC3E}">
        <p14:creationId xmlns:p14="http://schemas.microsoft.com/office/powerpoint/2010/main" val="2272894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61000">
              <a:schemeClr val="accent1">
                <a:lumMod val="45000"/>
                <a:lumOff val="55000"/>
              </a:schemeClr>
            </a:gs>
            <a:gs pos="86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7910"/>
            <a:ext cx="10515600" cy="5869053"/>
          </a:xfrm>
        </p:spPr>
        <p:txBody>
          <a:bodyPr>
            <a:normAutofit fontScale="92500" lnSpcReduction="10000"/>
          </a:bodyPr>
          <a:lstStyle/>
          <a:p>
            <a:r>
              <a:rPr lang="en-US" sz="2400" b="1" dirty="0" smtClean="0"/>
              <a:t>Limited Donor Engagement:</a:t>
            </a:r>
            <a:r>
              <a:rPr lang="en-US" sz="2400" dirty="0" smtClean="0"/>
              <a:t> Donors might not be effectively engaged and motivated to donate regularly due to the lack of convenient scheduling options, awareness of blood drives, and recognition of their contributions.</a:t>
            </a:r>
          </a:p>
          <a:p>
            <a:r>
              <a:rPr lang="en-US" sz="2400" b="1" dirty="0" smtClean="0"/>
              <a:t>Security Concerns:</a:t>
            </a:r>
            <a:r>
              <a:rPr lang="en-US" sz="2400" dirty="0" smtClean="0"/>
              <a:t> The manual storage of sensitive donor and patient information poses security risks. Unauthorized access to this data could lead to breaches of confidentiality.</a:t>
            </a:r>
          </a:p>
          <a:p>
            <a:r>
              <a:rPr lang="en-US" sz="2400" b="1" dirty="0" smtClean="0"/>
              <a:t>Dependency on Physical Presence:</a:t>
            </a:r>
            <a:r>
              <a:rPr lang="en-US" sz="2400" dirty="0" smtClean="0"/>
              <a:t> The current system often requires donors to visit blood banks in person to inquire about donation drives or schedules. This can be inconvenient and discourages potential donors.</a:t>
            </a:r>
          </a:p>
          <a:p>
            <a:r>
              <a:rPr lang="en-US" sz="2400" b="1" dirty="0" smtClean="0"/>
              <a:t>Inadequate Emergency Response:</a:t>
            </a:r>
            <a:r>
              <a:rPr lang="en-US" sz="2400" dirty="0" smtClean="0"/>
              <a:t> Urgent blood requests might not be communicated promptly to potential donors, delaying the availability of blood for critical medical situations.</a:t>
            </a:r>
          </a:p>
          <a:p>
            <a:r>
              <a:rPr lang="en-US" sz="2400" b="1" dirty="0" smtClean="0"/>
              <a:t>Resource Inefficiencies:</a:t>
            </a:r>
            <a:r>
              <a:rPr lang="en-US" sz="2400" dirty="0" smtClean="0"/>
              <a:t> Blood banks might not have a clear overview of their inventory and donation drives, leading to inefficient allocation of resources and difficulties in managing demand.</a:t>
            </a:r>
          </a:p>
          <a:p>
            <a:r>
              <a:rPr lang="en-US" sz="2400" dirty="0" smtClean="0"/>
              <a:t>The proposed Blood Bank Management System Online seeks to overcome these limitations by providing a comprehensive and automated solution that addresses the shortcomings of the existing manual system. It aims to streamline processes, enhance communication, improve resource management, and ultimately contribute to more efficient and effective blood donation and distribution.</a:t>
            </a:r>
          </a:p>
          <a:p>
            <a:endParaRPr lang="en-US" dirty="0"/>
          </a:p>
        </p:txBody>
      </p:sp>
    </p:spTree>
    <p:extLst>
      <p:ext uri="{BB962C8B-B14F-4D97-AF65-F5344CB8AC3E}">
        <p14:creationId xmlns:p14="http://schemas.microsoft.com/office/powerpoint/2010/main" val="2234347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61000">
              <a:schemeClr val="accent1">
                <a:lumMod val="45000"/>
                <a:lumOff val="55000"/>
              </a:schemeClr>
            </a:gs>
            <a:gs pos="86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41177"/>
            <a:ext cx="9144000" cy="746447"/>
          </a:xfrm>
        </p:spPr>
        <p:txBody>
          <a:bodyPr>
            <a:normAutofit/>
          </a:bodyPr>
          <a:lstStyle/>
          <a:p>
            <a:pPr algn="l"/>
            <a:r>
              <a:rPr lang="en-US" sz="3200" b="1" dirty="0" smtClean="0"/>
              <a:t>PROBLEM STATEMENT</a:t>
            </a:r>
            <a:endParaRPr lang="en-US" sz="3200" b="1" dirty="0"/>
          </a:p>
        </p:txBody>
      </p:sp>
      <p:sp>
        <p:nvSpPr>
          <p:cNvPr id="4" name="Subtitle 3"/>
          <p:cNvSpPr>
            <a:spLocks noGrp="1"/>
          </p:cNvSpPr>
          <p:nvPr>
            <p:ph type="subTitle" idx="1"/>
          </p:nvPr>
        </p:nvSpPr>
        <p:spPr>
          <a:xfrm>
            <a:off x="1524000" y="1530220"/>
            <a:ext cx="9144000" cy="3872204"/>
          </a:xfrm>
        </p:spPr>
        <p:txBody>
          <a:bodyPr>
            <a:normAutofit/>
          </a:bodyPr>
          <a:lstStyle/>
          <a:p>
            <a:pPr algn="l"/>
            <a:r>
              <a:rPr lang="en-US" dirty="0"/>
              <a:t>The existing blood donation system suffers from manual processes, disjointed communication, and inefficient donor engagement. This leads to errors, delays in emergencies, wasted resources, and compromised data security. A streamlined online solution is needed to connect blood banks, donors, and hospitals, improving real-time updates, scheduling, emergency response, and data analysis for a more effective and secure blood donation and distribution process.</a:t>
            </a:r>
          </a:p>
        </p:txBody>
      </p:sp>
    </p:spTree>
    <p:extLst>
      <p:ext uri="{BB962C8B-B14F-4D97-AF65-F5344CB8AC3E}">
        <p14:creationId xmlns:p14="http://schemas.microsoft.com/office/powerpoint/2010/main" val="4038757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61000">
              <a:schemeClr val="accent1">
                <a:lumMod val="45000"/>
                <a:lumOff val="55000"/>
              </a:schemeClr>
            </a:gs>
            <a:gs pos="86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41177"/>
            <a:ext cx="9144000" cy="746447"/>
          </a:xfrm>
        </p:spPr>
        <p:txBody>
          <a:bodyPr>
            <a:normAutofit/>
          </a:bodyPr>
          <a:lstStyle/>
          <a:p>
            <a:pPr algn="l"/>
            <a:r>
              <a:rPr lang="en-US" sz="3200" b="1" dirty="0" smtClean="0"/>
              <a:t>PROPOSED SYSTEM</a:t>
            </a:r>
            <a:endParaRPr lang="en-US" sz="3200" b="1" dirty="0"/>
          </a:p>
        </p:txBody>
      </p:sp>
      <p:sp>
        <p:nvSpPr>
          <p:cNvPr id="4" name="Subtitle 3"/>
          <p:cNvSpPr>
            <a:spLocks noGrp="1"/>
          </p:cNvSpPr>
          <p:nvPr>
            <p:ph type="subTitle" idx="1"/>
          </p:nvPr>
        </p:nvSpPr>
        <p:spPr>
          <a:xfrm>
            <a:off x="1119673" y="1530220"/>
            <a:ext cx="9548327" cy="5327780"/>
          </a:xfrm>
        </p:spPr>
        <p:txBody>
          <a:bodyPr>
            <a:noAutofit/>
          </a:bodyPr>
          <a:lstStyle/>
          <a:p>
            <a:pPr marL="342900" indent="-342900" algn="l">
              <a:buFont typeface="Arial" panose="020B0604020202020204" pitchFamily="34" charset="0"/>
              <a:buChar char="•"/>
            </a:pPr>
            <a:r>
              <a:rPr lang="en-US" sz="1800" dirty="0"/>
              <a:t>The proposed Blood Bank Management System Online is a comprehensive and efficient solution aimed at revolutionizing the blood donation and distribution process. This system will provide a user-friendly web-based platform connecting donors, blood banks, and hospitals in real-time.</a:t>
            </a:r>
          </a:p>
          <a:p>
            <a:pPr marL="342900" indent="-342900" algn="l">
              <a:buFont typeface="Arial" panose="020B0604020202020204" pitchFamily="34" charset="0"/>
              <a:buChar char="•"/>
            </a:pPr>
            <a:r>
              <a:rPr lang="en-US" sz="1800" dirty="0"/>
              <a:t>Donors can easily register online, create profiles, and schedule appointments for blood donation. Blood banks will manage their inventory digitally, ensuring accurate tracking of blood types, quantities, and expiration dates. Hospitals can place urgent blood requests, triggering immediate notifications to potential donors with matching blood types.</a:t>
            </a:r>
          </a:p>
          <a:p>
            <a:pPr marL="342900" indent="-342900" algn="l">
              <a:buFont typeface="Arial" panose="020B0604020202020204" pitchFamily="34" charset="0"/>
              <a:buChar char="•"/>
            </a:pPr>
            <a:r>
              <a:rPr lang="en-US" sz="1800" dirty="0"/>
              <a:t>The platform will facilitate seamless communication between all stakeholders through email and SMS notifications. It will offer a user-friendly interface for donors to check donation drives, make appointments, and receive updates. Hospitals can quickly locate available blood units, improving emergency response times.</a:t>
            </a:r>
          </a:p>
          <a:p>
            <a:pPr marL="342900" indent="-342900" algn="l">
              <a:buFont typeface="Arial" panose="020B0604020202020204" pitchFamily="34" charset="0"/>
              <a:buChar char="•"/>
            </a:pPr>
            <a:r>
              <a:rPr lang="en-US" sz="1800" dirty="0"/>
              <a:t>Data analytics tools will generate insightful reports, aiding in decision-making and resource planning. Security measures will safeguard sensitive information and ensure compliance with privacy regulations.</a:t>
            </a:r>
          </a:p>
          <a:p>
            <a:pPr marL="342900" indent="-342900" algn="l">
              <a:buFont typeface="Arial" panose="020B0604020202020204" pitchFamily="34" charset="0"/>
              <a:buChar char="•"/>
            </a:pPr>
            <a:r>
              <a:rPr lang="en-US" sz="1800" dirty="0"/>
              <a:t>Overall, the proposed system aims to overcome existing challenges by automating processes, enhancing communication, providing timely responses to emergencies, and optimizing blood resource management, ultimately contributing to more efficient and effective blood donation and distribution.</a:t>
            </a:r>
          </a:p>
        </p:txBody>
      </p:sp>
    </p:spTree>
    <p:extLst>
      <p:ext uri="{BB962C8B-B14F-4D97-AF65-F5344CB8AC3E}">
        <p14:creationId xmlns:p14="http://schemas.microsoft.com/office/powerpoint/2010/main" val="2687369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61000">
              <a:schemeClr val="accent1">
                <a:lumMod val="45000"/>
                <a:lumOff val="55000"/>
              </a:schemeClr>
            </a:gs>
            <a:gs pos="86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41177"/>
            <a:ext cx="9144000" cy="746447"/>
          </a:xfrm>
        </p:spPr>
        <p:txBody>
          <a:bodyPr>
            <a:normAutofit/>
          </a:bodyPr>
          <a:lstStyle/>
          <a:p>
            <a:pPr algn="l"/>
            <a:r>
              <a:rPr lang="en-US" sz="3200" b="1" dirty="0" smtClean="0"/>
              <a:t>SYSTEM REQUIREMENTS </a:t>
            </a:r>
            <a:endParaRPr lang="en-US" sz="3200" b="1" dirty="0"/>
          </a:p>
        </p:txBody>
      </p:sp>
      <p:sp>
        <p:nvSpPr>
          <p:cNvPr id="3" name="Subtitle 2"/>
          <p:cNvSpPr>
            <a:spLocks noGrp="1"/>
          </p:cNvSpPr>
          <p:nvPr>
            <p:ph type="subTitle" idx="1"/>
          </p:nvPr>
        </p:nvSpPr>
        <p:spPr>
          <a:xfrm>
            <a:off x="1524000" y="1287623"/>
            <a:ext cx="9144000" cy="4730621"/>
          </a:xfrm>
        </p:spPr>
        <p:txBody>
          <a:bodyPr>
            <a:normAutofit/>
          </a:bodyPr>
          <a:lstStyle/>
          <a:p>
            <a:pPr algn="l"/>
            <a:endParaRPr lang="en-US" dirty="0" smtClean="0"/>
          </a:p>
          <a:p>
            <a:pPr marL="457200" indent="-457200" algn="l">
              <a:buFont typeface="Arial" panose="020B0604020202020204" pitchFamily="34" charset="0"/>
              <a:buChar char="•"/>
            </a:pPr>
            <a:r>
              <a:rPr lang="en-US" b="1" dirty="0" smtClean="0"/>
              <a:t>FRONTEND :</a:t>
            </a:r>
          </a:p>
          <a:p>
            <a:pPr marL="342900" indent="-342900" algn="l">
              <a:buFont typeface="Wingdings" panose="05000000000000000000" pitchFamily="2" charset="2"/>
              <a:buChar char="Ø"/>
            </a:pPr>
            <a:r>
              <a:rPr lang="en-US" dirty="0" smtClean="0"/>
              <a:t>HTML5,CSS3,BOOTSTRP5,JAVASCRIPT,FIGMA</a:t>
            </a:r>
          </a:p>
          <a:p>
            <a:pPr marL="342900" indent="-342900" algn="l">
              <a:buFont typeface="Arial" panose="020B0604020202020204" pitchFamily="34" charset="0"/>
              <a:buChar char="•"/>
            </a:pPr>
            <a:r>
              <a:rPr lang="en-US" b="1" dirty="0" smtClean="0"/>
              <a:t>MIDDLE LAYER :</a:t>
            </a:r>
          </a:p>
          <a:p>
            <a:pPr marL="342900" indent="-342900" algn="l">
              <a:buFont typeface="Wingdings" panose="05000000000000000000" pitchFamily="2" charset="2"/>
              <a:buChar char="Ø"/>
            </a:pPr>
            <a:r>
              <a:rPr lang="en-US" dirty="0" smtClean="0"/>
              <a:t>NODEJS, GOOGLE(API),EXPRESS.JS,NPM,REST(API),</a:t>
            </a:r>
          </a:p>
          <a:p>
            <a:pPr marL="342900" indent="-342900" algn="l">
              <a:buFont typeface="Arial" panose="020B0604020202020204" pitchFamily="34" charset="0"/>
              <a:buChar char="•"/>
            </a:pPr>
            <a:r>
              <a:rPr lang="en-US" b="1" dirty="0" smtClean="0"/>
              <a:t>BACK END :</a:t>
            </a:r>
          </a:p>
          <a:p>
            <a:pPr marL="457200" indent="-457200" algn="l">
              <a:buFont typeface="Wingdings" panose="05000000000000000000" pitchFamily="2" charset="2"/>
              <a:buChar char="Ø"/>
            </a:pPr>
            <a:r>
              <a:rPr lang="en-US" dirty="0" smtClean="0"/>
              <a:t>MONGODB, POSTMAN </a:t>
            </a:r>
          </a:p>
          <a:p>
            <a:pPr marL="342900" indent="-342900" algn="l">
              <a:buFont typeface="Arial" panose="020B0604020202020204" pitchFamily="34" charset="0"/>
              <a:buChar char="•"/>
            </a:pPr>
            <a:r>
              <a:rPr lang="en-US" b="1" dirty="0" smtClean="0"/>
              <a:t>DEPLOYEMENT</a:t>
            </a:r>
            <a:r>
              <a:rPr lang="en-US" dirty="0" smtClean="0"/>
              <a:t> :</a:t>
            </a:r>
          </a:p>
          <a:p>
            <a:pPr marL="342900" indent="-342900" algn="l">
              <a:buFont typeface="Wingdings" panose="05000000000000000000" pitchFamily="2" charset="2"/>
              <a:buChar char="Ø"/>
            </a:pPr>
            <a:r>
              <a:rPr lang="en-US" dirty="0" smtClean="0"/>
              <a:t>GITHUB AND NETLIFY </a:t>
            </a:r>
            <a:endParaRPr lang="en-US" dirty="0"/>
          </a:p>
        </p:txBody>
      </p:sp>
    </p:spTree>
    <p:extLst>
      <p:ext uri="{BB962C8B-B14F-4D97-AF65-F5344CB8AC3E}">
        <p14:creationId xmlns:p14="http://schemas.microsoft.com/office/powerpoint/2010/main" val="6692969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TotalTime>
  <Words>1512</Words>
  <Application>Microsoft Office PowerPoint</Application>
  <PresentationFormat>Widescreen</PresentationFormat>
  <Paragraphs>91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SBRR Mahajana First Grade College(A),PG Wing, Pooja Bhagavat Memorial Mahajana Education Centre</vt:lpstr>
      <vt:lpstr>Introduction </vt:lpstr>
      <vt:lpstr>PowerPoint Presentation</vt:lpstr>
      <vt:lpstr>PowerPoint Presentation</vt:lpstr>
      <vt:lpstr> EXISTING SYSYTEM</vt:lpstr>
      <vt:lpstr>PowerPoint Presentation</vt:lpstr>
      <vt:lpstr>PROBLEM STATEMENT</vt:lpstr>
      <vt:lpstr>PROPOSED SYSTEM</vt:lpstr>
      <vt:lpstr>SYSTEM REQUIREMENTS </vt:lpstr>
      <vt:lpstr>8.System Architecture</vt:lpstr>
      <vt:lpstr>ER DIAGRAM</vt:lpstr>
      <vt:lpstr>USE-CASE DIAGRAM</vt:lpstr>
      <vt:lpstr>MODULE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SBRR Mahajana First Grade College(A),PG Wing, Pooja Bhagavat Memorial Mahajana Education Centre</dc:title>
  <dc:creator>CHETHAN</dc:creator>
  <cp:lastModifiedBy>CHETHAN</cp:lastModifiedBy>
  <cp:revision>14</cp:revision>
  <dcterms:created xsi:type="dcterms:W3CDTF">2023-08-09T13:05:35Z</dcterms:created>
  <dcterms:modified xsi:type="dcterms:W3CDTF">2023-08-09T18:17:19Z</dcterms:modified>
</cp:coreProperties>
</file>