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60" r:id="rId6"/>
    <p:sldId id="261" r:id="rId7"/>
    <p:sldId id="262" r:id="rId8"/>
  </p:sldIdLst>
  <p:sldSz cx="9144000" cy="5143500"/>
  <p:notesSz cx="9144000" cy="5143500"/>
  <p:embeddedFontLst>
    <p:embeddedFont>
      <p:font typeface="CFJCTS+PublicSans-Bold" panose="02000500000000000000"/>
      <p:regular r:id="rId12"/>
    </p:embeddedFont>
    <p:embeddedFont>
      <p:font typeface="ILIIOR+EBGaramond-Bold" panose="02000500000000000000"/>
      <p:regular r:id="rId13"/>
    </p:embeddedFont>
    <p:embeddedFont>
      <p:font typeface="PVLNNE+ArialMT" panose="02000500000000000000"/>
      <p:regular r:id="rId14"/>
    </p:embeddedFont>
    <p:embeddedFont>
      <p:font typeface="CFRUAJ+EBGaramond-Medium" panose="02000500000000000000"/>
      <p:regular r:id="rId15"/>
    </p:embeddedFont>
    <p:embeddedFont>
      <p:font typeface="KQGMTU+Arial-BoldMT" panose="02000500000000000000"/>
      <p:regular r:id="rId16"/>
    </p:embeddedFont>
    <p:embeddedFont>
      <p:font typeface="BTMONA+EBGaramond-Regular" panose="02000500000000000000"/>
      <p:regular r:id="rId17"/>
    </p:embeddedFont>
    <p:embeddedFont>
      <p:font typeface="RMKPBC+PublicSans-BoldItalic" panose="02000500000000000000"/>
      <p:regular r:id="rId18"/>
    </p:embeddedFont>
    <p:embeddedFont>
      <p:font typeface="Calibri" panose="020F0502020204030204" charset="0"/>
      <p:regular r:id="rId19"/>
      <p:bold r:id="rId20"/>
      <p:italic r:id="rId21"/>
      <p:boldItalic r:id="rId22"/>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7" d="100"/>
          <a:sy n="57" d="100"/>
        </p:scale>
        <p:origin x="-2482" y="-91"/>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11.fntdata"/><Relationship Id="rId21" Type="http://schemas.openxmlformats.org/officeDocument/2006/relationships/font" Target="fonts/font10.fntdata"/><Relationship Id="rId20" Type="http://schemas.openxmlformats.org/officeDocument/2006/relationships/font" Target="fonts/font9.fntdata"/><Relationship Id="rId2" Type="http://schemas.openxmlformats.org/officeDocument/2006/relationships/theme" Target="theme/theme1.xml"/><Relationship Id="rId19" Type="http://schemas.openxmlformats.org/officeDocument/2006/relationships/font" Target="fonts/font8.fntdata"/><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p:txBody>
          <a:bodyPr/>
          <a:lstStyle/>
          <a:p>
            <a:pPr lvl="0"/>
            <a:r>
              <a:rPr lang="en-US" smtClean="0"/>
              <a:t>Text</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315" y="-92075"/>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755905" y="1935256"/>
            <a:ext cx="3182416" cy="1088390"/>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panose="02000500000000000000"/>
                <a:cs typeface="CFJCTS+PublicSans-Bold" panose="02000500000000000000"/>
              </a:rPr>
              <a:t>“</a:t>
            </a:r>
            <a:r>
              <a:rPr lang="en-IN" sz="2800" b="1" spc="-10" dirty="0">
                <a:solidFill>
                  <a:srgbClr val="C88C32"/>
                </a:solidFill>
                <a:latin typeface="ILIIOR+EBGaramond-Bold" panose="02000500000000000000"/>
                <a:cs typeface="ILIIOR+EBGaramond-Bold" panose="02000500000000000000"/>
                <a:sym typeface="+mn-ea"/>
              </a:rPr>
              <a:t>Portfolio Website</a:t>
            </a:r>
            <a:r>
              <a:rPr sz="2400" b="1" dirty="0">
                <a:solidFill>
                  <a:srgbClr val="223669"/>
                </a:solidFill>
                <a:latin typeface="CFJCTS+PublicSans-Bold" panose="02000500000000000000"/>
                <a:cs typeface="CFJCTS+PublicSans-Bold" panose="02000500000000000000"/>
              </a:rPr>
              <a:t>”</a:t>
            </a:r>
            <a:endParaRPr sz="2400" b="1" dirty="0">
              <a:solidFill>
                <a:srgbClr val="223669"/>
              </a:solidFill>
              <a:latin typeface="CFJCTS+PublicSans-Bold" panose="02000500000000000000"/>
              <a:cs typeface="CFJCTS+PublicSans-Bold" panose="02000500000000000000"/>
            </a:endParaRP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a:t>
            </a:r>
            <a:r>
              <a:rPr sz="2400" b="1" dirty="0">
                <a:solidFill>
                  <a:srgbClr val="223669"/>
                </a:solidFill>
                <a:latin typeface="CFJCTS+PublicSans-Bold" panose="02000500000000000000"/>
                <a:cs typeface="CFJCTS+PublicSans-Bold" panose="02000500000000000000"/>
              </a:rPr>
              <a:t> </a:t>
            </a:r>
            <a:r>
              <a:rPr sz="2400" b="1" dirty="0">
                <a:solidFill>
                  <a:srgbClr val="223669"/>
                </a:solidFill>
                <a:latin typeface="CFJCTS+PublicSans-Bold" panose="02000500000000000000"/>
                <a:cs typeface="CFJCTS+PublicSans-Bold" panose="02000500000000000000"/>
              </a:rPr>
              <a:t>-</a:t>
            </a:r>
            <a:r>
              <a:rPr sz="2400" b="1" dirty="0">
                <a:solidFill>
                  <a:srgbClr val="223669"/>
                </a:solidFill>
                <a:latin typeface="CFJCTS+PublicSans-Bold" panose="02000500000000000000"/>
                <a:cs typeface="CFJCTS+PublicSans-Bold" panose="02000500000000000000"/>
              </a:rPr>
              <a:t> </a:t>
            </a:r>
            <a:r>
              <a:rPr sz="2400" b="1" dirty="0">
                <a:solidFill>
                  <a:srgbClr val="223669"/>
                </a:solidFill>
                <a:latin typeface="CFJCTS+PublicSans-Bold" panose="02000500000000000000"/>
                <a:cs typeface="CFJCTS+PublicSans-Bold" panose="02000500000000000000"/>
              </a:rPr>
              <a:t>1</a:t>
            </a:r>
            <a:endParaRPr sz="2400" b="1" dirty="0">
              <a:solidFill>
                <a:srgbClr val="223669"/>
              </a:solidFill>
              <a:latin typeface="CFJCTS+PublicSans-Bold" panose="02000500000000000000"/>
              <a:cs typeface="CFJCTS+PublicSans-Bold" panose="02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315"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34710" y="825130"/>
            <a:ext cx="2024601" cy="305435"/>
          </a:xfrm>
          <a:prstGeom prst="rect">
            <a:avLst/>
          </a:prstGeom>
        </p:spPr>
        <p:txBody>
          <a:bodyPr vert="horz" wrap="square" lIns="0" tIns="0" rIns="0" bIns="0" rtlCol="0">
            <a:spAutoFit/>
          </a:bodyPr>
          <a:lstStyle/>
          <a:p>
            <a:pPr marL="0" marR="0">
              <a:lnSpc>
                <a:spcPts val="2385"/>
              </a:lnSpc>
              <a:spcBef>
                <a:spcPts val="0"/>
              </a:spcBef>
              <a:spcAft>
                <a:spcPts val="0"/>
              </a:spcAft>
            </a:pPr>
            <a:r>
              <a:rPr lang="en-IN" sz="2000" b="1" spc="-10" dirty="0">
                <a:solidFill>
                  <a:srgbClr val="C88C32"/>
                </a:solidFill>
                <a:latin typeface="ILIIOR+EBGaramond-Bold" panose="02000500000000000000"/>
                <a:cs typeface="ILIIOR+EBGaramond-Bold" panose="02000500000000000000"/>
              </a:rPr>
              <a:t>Portfolio Website</a:t>
            </a:r>
            <a:endParaRPr lang="en-IN" sz="2000" b="1" spc="-10" dirty="0">
              <a:solidFill>
                <a:srgbClr val="C88C32"/>
              </a:solidFill>
              <a:latin typeface="ILIIOR+EBGaramond-Bold" panose="02000500000000000000"/>
              <a:cs typeface="ILIIOR+EBGaramond-Bold" panose="0200050000000000000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FFFFFF"/>
                </a:solidFill>
                <a:latin typeface="PVLNNE+ArialMT" panose="02000500000000000000"/>
                <a:cs typeface="PVLNNE+ArialMT" panose="02000500000000000000"/>
              </a:rPr>
              <a:t>▪</a:t>
            </a:r>
            <a:endParaRPr sz="1400" dirty="0">
              <a:solidFill>
                <a:srgbClr val="FFFFFF"/>
              </a:solidFill>
              <a:latin typeface="PVLNNE+ArialMT" panose="02000500000000000000"/>
              <a:cs typeface="PVLNNE+ArialMT" panose="02000500000000000000"/>
            </a:endParaRPr>
          </a:p>
        </p:txBody>
      </p:sp>
      <p:sp>
        <p:nvSpPr>
          <p:cNvPr id="5" name="object 5"/>
          <p:cNvSpPr txBox="1"/>
          <p:nvPr/>
        </p:nvSpPr>
        <p:spPr>
          <a:xfrm>
            <a:off x="395605" y="1397000"/>
            <a:ext cx="397764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000" dirty="0">
                <a:solidFill>
                  <a:srgbClr val="FFFFFF"/>
                </a:solidFill>
                <a:latin typeface="CFRUAJ+EBGaramond-Medium" panose="02000500000000000000"/>
                <a:cs typeface="CFRUAJ+EBGaramond-Medium" panose="02000500000000000000"/>
              </a:rPr>
              <a:t>A portfolio website is a unique way to showcase your work and let others know about yourself. It’s like an evergreen platform for your projects, case studies, and information about you. In addition, it’s one of the best ways to express your personality, experience, and</a:t>
            </a:r>
            <a:r>
              <a:rPr sz="1400" dirty="0">
                <a:solidFill>
                  <a:srgbClr val="FFFFFF"/>
                </a:solidFill>
                <a:latin typeface="CFRUAJ+EBGaramond-Medium" panose="02000500000000000000"/>
                <a:cs typeface="CFRUAJ+EBGaramond-Medium" panose="02000500000000000000"/>
              </a:rPr>
              <a:t> </a:t>
            </a:r>
            <a:r>
              <a:rPr sz="1000" dirty="0">
                <a:solidFill>
                  <a:srgbClr val="FFFFFF"/>
                </a:solidFill>
                <a:latin typeface="CFRUAJ+EBGaramond-Medium" panose="02000500000000000000"/>
                <a:cs typeface="CFRUAJ+EBGaramond-Medium" panose="02000500000000000000"/>
              </a:rPr>
              <a:t>capabilities.</a:t>
            </a:r>
            <a:endParaRPr sz="1000" dirty="0">
              <a:solidFill>
                <a:srgbClr val="FFFFFF"/>
              </a:solidFill>
              <a:latin typeface="CFRUAJ+EBGaramond-Medium" panose="02000500000000000000"/>
              <a:cs typeface="CFRUAJ+EBGaramond-Medium" panose="0200050000000000000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a:t>
            </a:r>
            <a:r>
              <a:rPr sz="1400" b="1" dirty="0">
                <a:solidFill>
                  <a:srgbClr val="C88C32"/>
                </a:solidFill>
                <a:latin typeface="KQGMTU+Arial-BoldMT" panose="02000500000000000000"/>
                <a:cs typeface="KQGMTU+Arial-BoldMT" panose="02000500000000000000"/>
              </a:rPr>
              <a:t> </a:t>
            </a:r>
            <a:r>
              <a:rPr sz="1400" b="1" dirty="0">
                <a:solidFill>
                  <a:srgbClr val="C88C32"/>
                </a:solidFill>
                <a:latin typeface="KQGMTU+Arial-BoldMT" panose="02000500000000000000"/>
                <a:cs typeface="KQGMTU+Arial-BoldMT" panose="02000500000000000000"/>
              </a:rPr>
              <a:t>Username</a:t>
            </a:r>
            <a:endParaRPr sz="1400" b="1" dirty="0">
              <a:solidFill>
                <a:srgbClr val="C88C32"/>
              </a:solidFill>
              <a:latin typeface="KQGMTU+Arial-BoldMT" panose="02000500000000000000"/>
              <a:cs typeface="KQGMTU+Arial-BoldMT" panose="02000500000000000000"/>
            </a:endParaRP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endParaRPr sz="1400" b="1" dirty="0">
              <a:solidFill>
                <a:srgbClr val="C88C32"/>
              </a:solidFill>
              <a:latin typeface="KQGMTU+Arial-BoldMT" panose="02000500000000000000"/>
              <a:cs typeface="KQGMTU+Arial-BoldMT" panose="02000500000000000000"/>
            </a:endParaRP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endParaRPr sz="1400" b="1" dirty="0">
              <a:solidFill>
                <a:srgbClr val="C88C32"/>
              </a:solidFill>
              <a:latin typeface="KQGMTU+Arial-BoldMT" panose="02000500000000000000"/>
              <a:cs typeface="KQGMTU+Arial-BoldMT" panose="02000500000000000000"/>
            </a:endParaRPr>
          </a:p>
        </p:txBody>
      </p:sp>
      <p:sp>
        <p:nvSpPr>
          <p:cNvPr id="9" name="Text Box 8"/>
          <p:cNvSpPr txBox="1"/>
          <p:nvPr/>
        </p:nvSpPr>
        <p:spPr>
          <a:xfrm>
            <a:off x="2051685" y="2788285"/>
            <a:ext cx="3048000" cy="368300"/>
          </a:xfrm>
          <a:prstGeom prst="rect">
            <a:avLst/>
          </a:prstGeom>
          <a:noFill/>
        </p:spPr>
        <p:txBody>
          <a:bodyPr wrap="square" rtlCol="0">
            <a:spAutoFit/>
          </a:bodyPr>
          <a:p>
            <a:r>
              <a:rPr lang="en-IN" altLang="en-US">
                <a:solidFill>
                  <a:srgbClr val="FFFF00"/>
                </a:solidFill>
              </a:rPr>
              <a:t>Sanjeet kumar</a:t>
            </a:r>
            <a:endParaRPr lang="en-IN" altLang="en-US">
              <a:solidFill>
                <a:srgbClr val="FFFF00"/>
              </a:solidFill>
            </a:endParaRPr>
          </a:p>
        </p:txBody>
      </p:sp>
      <p:sp>
        <p:nvSpPr>
          <p:cNvPr id="10" name="Text Box 9"/>
          <p:cNvSpPr txBox="1"/>
          <p:nvPr/>
        </p:nvSpPr>
        <p:spPr>
          <a:xfrm>
            <a:off x="2051685" y="3156585"/>
            <a:ext cx="3048000" cy="368300"/>
          </a:xfrm>
          <a:prstGeom prst="rect">
            <a:avLst/>
          </a:prstGeom>
          <a:noFill/>
        </p:spPr>
        <p:txBody>
          <a:bodyPr wrap="square" rtlCol="0">
            <a:spAutoFit/>
          </a:bodyPr>
          <a:p>
            <a:r>
              <a:rPr lang="en-IN" altLang="en-US">
                <a:solidFill>
                  <a:srgbClr val="FFFF00"/>
                </a:solidFill>
              </a:rPr>
              <a:t>Sundar.S</a:t>
            </a:r>
            <a:endParaRPr lang="en-IN" altLang="en-US">
              <a:solidFill>
                <a:srgbClr val="FFFF00"/>
              </a:solidFill>
            </a:endParaRPr>
          </a:p>
        </p:txBody>
      </p:sp>
      <p:sp>
        <p:nvSpPr>
          <p:cNvPr id="11" name="Text Box 10"/>
          <p:cNvSpPr txBox="1"/>
          <p:nvPr/>
        </p:nvSpPr>
        <p:spPr>
          <a:xfrm>
            <a:off x="2051685" y="3477895"/>
            <a:ext cx="3048000" cy="368300"/>
          </a:xfrm>
          <a:prstGeom prst="rect">
            <a:avLst/>
          </a:prstGeom>
          <a:noFill/>
        </p:spPr>
        <p:txBody>
          <a:bodyPr wrap="square" rtlCol="0">
            <a:spAutoFit/>
          </a:bodyPr>
          <a:p>
            <a:r>
              <a:rPr lang="en-IN" altLang="en-US">
                <a:solidFill>
                  <a:srgbClr val="FFFF00"/>
                </a:solidFill>
              </a:rPr>
              <a:t>Siva .R</a:t>
            </a:r>
            <a:endParaRPr lang="en-IN" altLang="en-US">
              <a:solidFill>
                <a:srgbClr val="FFFF00"/>
              </a:solidFill>
            </a:endParaRPr>
          </a:p>
        </p:txBody>
      </p:sp>
      <p:sp>
        <p:nvSpPr>
          <p:cNvPr id="12" name="Text Box 11"/>
          <p:cNvSpPr txBox="1"/>
          <p:nvPr/>
        </p:nvSpPr>
        <p:spPr>
          <a:xfrm>
            <a:off x="1979930" y="3940175"/>
            <a:ext cx="3048000" cy="368300"/>
          </a:xfrm>
          <a:prstGeom prst="rect">
            <a:avLst/>
          </a:prstGeom>
          <a:noFill/>
        </p:spPr>
        <p:txBody>
          <a:bodyPr wrap="square" rtlCol="0">
            <a:spAutoFit/>
          </a:bodyPr>
          <a:p>
            <a:r>
              <a:rPr lang="en-IN" altLang="en-US">
                <a:solidFill>
                  <a:srgbClr val="FFFF00"/>
                </a:solidFill>
              </a:rPr>
              <a:t>Chandra kumar.M</a:t>
            </a:r>
            <a:endParaRPr lang="en-IN" altLang="en-US">
              <a:solidFill>
                <a:srgbClr val="FFFF00"/>
              </a:solidFill>
            </a:endParaRPr>
          </a:p>
        </p:txBody>
      </p:sp>
      <p:sp>
        <p:nvSpPr>
          <p:cNvPr id="14" name="Text Box 13"/>
          <p:cNvSpPr txBox="1"/>
          <p:nvPr/>
        </p:nvSpPr>
        <p:spPr>
          <a:xfrm>
            <a:off x="3707765" y="274129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5" name="Text Box 14"/>
          <p:cNvSpPr txBox="1"/>
          <p:nvPr/>
        </p:nvSpPr>
        <p:spPr>
          <a:xfrm>
            <a:off x="3707765" y="310959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6" name="Text Box 15"/>
          <p:cNvSpPr txBox="1"/>
          <p:nvPr/>
        </p:nvSpPr>
        <p:spPr>
          <a:xfrm>
            <a:off x="3707765" y="3530600"/>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
        <p:nvSpPr>
          <p:cNvPr id="17" name="Text Box 16"/>
          <p:cNvSpPr txBox="1"/>
          <p:nvPr/>
        </p:nvSpPr>
        <p:spPr>
          <a:xfrm>
            <a:off x="3707765" y="3940175"/>
            <a:ext cx="3048000" cy="368300"/>
          </a:xfrm>
          <a:prstGeom prst="rect">
            <a:avLst/>
          </a:prstGeom>
          <a:noFill/>
        </p:spPr>
        <p:txBody>
          <a:bodyPr wrap="square" rtlCol="0">
            <a:spAutoFit/>
          </a:bodyPr>
          <a:p>
            <a:r>
              <a:rPr lang="en-IN" altLang="en-US">
                <a:solidFill>
                  <a:srgbClr val="FFFF00"/>
                </a:solidFill>
              </a:rPr>
              <a:t>08</a:t>
            </a:r>
            <a:endParaRPr lang="en-IN" altLang="en-US">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Taskꢀ-ꢀ1</a:t>
            </a:r>
            <a:endParaRPr sz="1800" b="1" dirty="0">
              <a:solidFill>
                <a:srgbClr val="223669"/>
              </a:solidFill>
              <a:latin typeface="ILIIOR+EBGaramond-Bold" panose="02000500000000000000"/>
              <a:cs typeface="ILIIOR+EBGaramond-Bold" panose="02000500000000000000"/>
            </a:endParaRP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CreationꢀofꢀSRSꢀ&amp;ꢀGithub</a:t>
            </a:r>
            <a:endParaRPr sz="1600" b="1" dirty="0">
              <a:solidFill>
                <a:srgbClr val="0B5394"/>
              </a:solidFill>
              <a:latin typeface="ILIIOR+EBGaramond-Bold" panose="02000500000000000000"/>
              <a:cs typeface="ILIIOR+EBGaramond-Bold" panose="0200050000000000000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6" name="object 6"/>
          <p:cNvSpPr txBox="1"/>
          <p:nvPr/>
        </p:nvSpPr>
        <p:spPr>
          <a:xfrm>
            <a:off x="1030499" y="900802"/>
            <a:ext cx="4058665" cy="69342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sym typeface="+mn-ea"/>
              </a:rPr>
              <a:t>CreateꢀSRSꢀ:ꢀ“</a:t>
            </a:r>
            <a:r>
              <a:rPr lang="en-IN" sz="1400" dirty="0">
                <a:solidFill>
                  <a:srgbClr val="000000"/>
                </a:solidFill>
                <a:latin typeface="CFRUAJ+EBGaramond-Medium" panose="02000500000000000000"/>
                <a:cs typeface="CFRUAJ+EBGaramond-Medium" panose="02000500000000000000"/>
                <a:sym typeface="+mn-ea"/>
              </a:rPr>
              <a:t>Portfolio Website”</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Creationꢀ&amp;ꢀSet-upꢀofꢀGithubꢀaccount</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Creationꢀ&amp;ꢀHands-onꢀtoꢀvariousꢀcommandsꢀofꢀGitꢀBash</a:t>
            </a:r>
            <a:endParaRPr sz="1400" dirty="0">
              <a:solidFill>
                <a:srgbClr val="000000"/>
              </a:solidFill>
              <a:latin typeface="CFRUAJ+EBGaramond-Medium" panose="02000500000000000000"/>
              <a:cs typeface="CFRUAJ+EBGaramond-Medium" panose="02000500000000000000"/>
            </a:endParaRP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EvaluationꢀMetric:</a:t>
            </a:r>
            <a:endParaRPr sz="1600" b="1" dirty="0">
              <a:solidFill>
                <a:srgbClr val="0B5394"/>
              </a:solidFill>
              <a:latin typeface="ILIIOR+EBGaramond-Bold" panose="02000500000000000000"/>
              <a:cs typeface="ILIIOR+EBGaramond-Bold" panose="02000500000000000000"/>
            </a:endParaRP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CFRUAJ+EBGaramond-Medium" panose="02000500000000000000"/>
                <a:cs typeface="CFRUAJ+EBGaramond-Medium" panose="02000500000000000000"/>
              </a:rPr>
              <a:t>100%ꢀCompletionꢀofꢀtheꢀaboveꢀtasks</a:t>
            </a:r>
            <a:endParaRPr sz="1400" dirty="0">
              <a:solidFill>
                <a:srgbClr val="000000"/>
              </a:solidFill>
              <a:latin typeface="CFRUAJ+EBGaramond-Medium" panose="02000500000000000000"/>
              <a:cs typeface="CFRUAJ+EBGaramond-Medium" panose="02000500000000000000"/>
            </a:endParaRP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endParaRPr sz="1400" b="1" dirty="0">
              <a:solidFill>
                <a:srgbClr val="C88C32"/>
              </a:solidFill>
              <a:latin typeface="CFJCTS+PublicSans-Bold" panose="02000500000000000000"/>
              <a:cs typeface="CFJCTS+PublicSans-Bold" panose="02000500000000000000"/>
            </a:endParaRP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endParaRPr sz="1400" dirty="0">
              <a:solidFill>
                <a:srgbClr val="000000"/>
              </a:solidFill>
              <a:latin typeface="PVLNNE+ArialMT" panose="02000500000000000000"/>
              <a:cs typeface="PVLNNE+ArialMT" panose="02000500000000000000"/>
            </a:endParaRP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Getꢀtoꢀknowꢀaboutꢀdifferentꢀlifecycleꢀmodels.</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UnderstandingꢀimportanceꢀandꢀhowꢀtoꢀcreateꢀanꢀSRS</a:t>
            </a:r>
            <a:endParaRPr sz="1400" dirty="0">
              <a:solidFill>
                <a:srgbClr val="000000"/>
              </a:solidFill>
              <a:latin typeface="CFRUAJ+EBGaramond-Medium" panose="02000500000000000000"/>
              <a:cs typeface="CFRUAJ+EBGaramond-Medium" panose="02000500000000000000"/>
            </a:endParaRP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KnowingꢀvariousꢀcommandsꢀofꢀGithub</a:t>
            </a:r>
            <a:endParaRPr sz="1400" dirty="0">
              <a:solidFill>
                <a:srgbClr val="000000"/>
              </a:solidFill>
              <a:latin typeface="CFRUAJ+EBGaramond-Medium" panose="02000500000000000000"/>
              <a:cs typeface="CFRUAJ+EBGaramond-Medium" panose="02000500000000000000"/>
            </a:endParaRP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Understandingꢀagileꢀandꢀscrumꢀmanagementꢀtechniquesꢀforꢀefficientꢀproductꢀdevelopment</a:t>
            </a:r>
            <a:endParaRPr sz="1400" dirty="0">
              <a:solidFill>
                <a:srgbClr val="000000"/>
              </a:solidFill>
              <a:latin typeface="CFRUAJ+EBGaramond-Medium" panose="02000500000000000000"/>
              <a:cs typeface="CFRUAJ+EBGaramond-Medium" panose="02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ILIIOR+EBGaramond-Bold" panose="02000500000000000000"/>
                <a:cs typeface="ILIIOR+EBGaramond-Bold" panose="02000500000000000000"/>
              </a:rPr>
              <a:t>AssessmentꢀParameter</a:t>
            </a:r>
            <a:endParaRPr sz="2400" b="1" dirty="0">
              <a:solidFill>
                <a:srgbClr val="C88C32"/>
              </a:solidFill>
              <a:latin typeface="ILIIOR+EBGaramond-Bold" panose="02000500000000000000"/>
              <a:cs typeface="ILIIOR+EBGaramond-Bold" panose="02000500000000000000"/>
            </a:endParaRP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Gatherꢀrequirementsꢀforꢀtheꢀ</a:t>
            </a:r>
            <a:endParaRPr sz="1000" dirty="0">
              <a:solidFill>
                <a:srgbClr val="000000"/>
              </a:solidFill>
              <a:latin typeface="BTMONA+EBGaramond-Regular" panose="02000500000000000000"/>
              <a:cs typeface="BTMONA+EBGaramond-Regular" panose="02000500000000000000"/>
            </a:endParaRPr>
          </a:p>
          <a:p>
            <a:pPr marL="101727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project</a:t>
            </a:r>
            <a:endParaRPr sz="1000" dirty="0">
              <a:solidFill>
                <a:srgbClr val="000000"/>
              </a:solidFill>
              <a:latin typeface="BTMONA+EBGaramond-Regular" panose="02000500000000000000"/>
              <a:cs typeface="BTMONA+EBGaramond-Regular" panose="02000500000000000000"/>
            </a:endParaRP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addꢀReadme.mdꢀfileꢀwithꢀ</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descriptionꢀofꢀtheꢀproject</a:t>
            </a:r>
            <a:endParaRPr sz="1000" dirty="0">
              <a:solidFill>
                <a:srgbClr val="000000"/>
              </a:solidFill>
              <a:latin typeface="BTMONA+EBGaramond-Regular" panose="02000500000000000000"/>
              <a:cs typeface="BTMONA+EBGaramond-Regular" panose="02000500000000000000"/>
            </a:endParaRP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Prepareꢀdatabaseꢀdesignꢀ</a:t>
            </a:r>
            <a:endParaRPr sz="1000" dirty="0">
              <a:solidFill>
                <a:srgbClr val="000000"/>
              </a:solidFill>
              <a:latin typeface="BTMONA+EBGaramond-Regular" panose="02000500000000000000"/>
              <a:cs typeface="BTMONA+EBGaramond-Regular" panose="02000500000000000000"/>
            </a:endParaRPr>
          </a:p>
          <a:p>
            <a:pPr marL="74295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schemas</a:t>
            </a:r>
            <a:endParaRPr sz="1000" dirty="0">
              <a:solidFill>
                <a:srgbClr val="000000"/>
              </a:solidFill>
              <a:latin typeface="BTMONA+EBGaramond-Regular" panose="02000500000000000000"/>
              <a:cs typeface="BTMONA+EBGaramond-Regular" panose="02000500000000000000"/>
            </a:endParaRPr>
          </a:p>
        </p:txBody>
      </p:sp>
      <p:sp>
        <p:nvSpPr>
          <p:cNvPr id="7" name="object 7"/>
          <p:cNvSpPr txBox="1"/>
          <p:nvPr/>
        </p:nvSpPr>
        <p:spPr>
          <a:xfrm>
            <a:off x="6878577" y="2189404"/>
            <a:ext cx="1653413" cy="316865"/>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Commitꢀallꢀchangesꢀwithꢀ"</a:t>
            </a:r>
            <a:r>
              <a:rPr lang="en-IN" sz="1000" dirty="0">
                <a:solidFill>
                  <a:srgbClr val="000000"/>
                </a:solidFill>
                <a:latin typeface="BTMONA+EBGaramond-Regular" panose="02000500000000000000"/>
                <a:cs typeface="BTMONA+EBGaramond-Regular" panose="02000500000000000000"/>
              </a:rPr>
              <a:t>Initial </a:t>
            </a:r>
            <a:r>
              <a:rPr sz="1000" dirty="0">
                <a:solidFill>
                  <a:srgbClr val="000000"/>
                </a:solidFill>
                <a:latin typeface="BTMONA+EBGaramond-Regular" panose="02000500000000000000"/>
                <a:cs typeface="BTMONA+EBGaramond-Regular" panose="02000500000000000000"/>
              </a:rPr>
              <a:t>ꢀ</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commit"</a:t>
            </a:r>
            <a:endParaRPr sz="1000" dirty="0">
              <a:solidFill>
                <a:srgbClr val="000000"/>
              </a:solidFill>
              <a:latin typeface="BTMONA+EBGaramond-Regular" panose="02000500000000000000"/>
              <a:cs typeface="BTMONA+EBGaramond-Regular" panose="02000500000000000000"/>
            </a:endParaRP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endParaRPr sz="1800" b="1" dirty="0">
              <a:solidFill>
                <a:srgbClr val="223669"/>
              </a:solidFill>
              <a:latin typeface="ILIIOR+EBGaramond-Bold" panose="02000500000000000000"/>
              <a:cs typeface="ILIIOR+EBGaramond-Bold" panose="02000500000000000000"/>
            </a:endParaRP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Getꢀyourꢀinitialꢀprojectꢀ</a:t>
            </a:r>
            <a:endParaRPr sz="1000" dirty="0">
              <a:solidFill>
                <a:srgbClr val="000000"/>
              </a:solidFill>
              <a:latin typeface="BTMONA+EBGaramond-Regular" panose="02000500000000000000"/>
              <a:cs typeface="BTMONA+EBGaramond-Regular" panose="02000500000000000000"/>
            </a:endParaRPr>
          </a:p>
          <a:p>
            <a:pPr marL="365125"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Structureꢀready</a:t>
            </a:r>
            <a:endParaRPr sz="1000" dirty="0">
              <a:solidFill>
                <a:srgbClr val="000000"/>
              </a:solidFill>
              <a:latin typeface="BTMONA+EBGaramond-Regular" panose="02000500000000000000"/>
              <a:cs typeface="BTMONA+EBGaramond-Regular" panose="02000500000000000000"/>
            </a:endParaRP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createꢀaꢀrepositoryꢀonꢀgithubꢀ</a:t>
            </a:r>
            <a:endParaRPr sz="1000" dirty="0">
              <a:solidFill>
                <a:srgbClr val="000000"/>
              </a:solidFill>
              <a:latin typeface="BTMONA+EBGaramond-Regular" panose="02000500000000000000"/>
              <a:cs typeface="BTMONA+EBGaramond-Regular" panose="02000500000000000000"/>
            </a:endParaRP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realtedꢀtoꢀproject</a:t>
            </a:r>
            <a:endParaRPr sz="1000" dirty="0">
              <a:solidFill>
                <a:srgbClr val="000000"/>
              </a:solidFill>
              <a:latin typeface="BTMONA+EBGaramond-Regular" panose="02000500000000000000"/>
              <a:cs typeface="BTMONA+EBGaramond-Regular" panose="02000500000000000000"/>
            </a:endParaRP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Initiateꢀaꢀgitꢀrepository</a:t>
            </a:r>
            <a:endParaRPr sz="1000" dirty="0">
              <a:solidFill>
                <a:srgbClr val="000000"/>
              </a:solidFill>
              <a:latin typeface="BTMONA+EBGaramond-Regular" panose="02000500000000000000"/>
              <a:cs typeface="BTMONA+EBGaramond-Regular" panose="02000500000000000000"/>
            </a:endParaRP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Pushꢀyourꢀchangesꢀtoꢀgithub</a:t>
            </a:r>
            <a:endParaRPr sz="1000" dirty="0">
              <a:solidFill>
                <a:srgbClr val="000000"/>
              </a:solidFill>
              <a:latin typeface="BTMONA+EBGaramond-Regular" panose="02000500000000000000"/>
              <a:cs typeface="BTMONA+EBGaramond-Regular" panose="02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endParaRPr sz="1800" b="1" dirty="0">
              <a:solidFill>
                <a:srgbClr val="FFFFFF"/>
              </a:solidFill>
              <a:latin typeface="RMKPBC+PublicSans-BoldItalic" panose="02000500000000000000"/>
              <a:cs typeface="RMKPBC+PublicSans-BoldItalic" panose="02000500000000000000"/>
            </a:endParaRPr>
          </a:p>
        </p:txBody>
      </p:sp>
      <p:sp>
        <p:nvSpPr>
          <p:cNvPr id="4" name="object 4"/>
          <p:cNvSpPr txBox="1"/>
          <p:nvPr/>
        </p:nvSpPr>
        <p:spPr>
          <a:xfrm>
            <a:off x="4273458" y="2270922"/>
            <a:ext cx="2527274" cy="421640"/>
          </a:xfrm>
          <a:prstGeom prst="rect">
            <a:avLst/>
          </a:prstGeom>
        </p:spPr>
        <p:txBody>
          <a:bodyPr vert="horz" wrap="square" lIns="0" tIns="0" rIns="0" bIns="0" rtlCol="0">
            <a:spAutoFit/>
          </a:bodyPr>
          <a:lstStyle/>
          <a:p>
            <a:pPr marL="0" marR="0">
              <a:lnSpc>
                <a:spcPts val="1645"/>
              </a:lnSpc>
              <a:spcBef>
                <a:spcPts val="0"/>
              </a:spcBef>
              <a:spcAft>
                <a:spcPts val="0"/>
              </a:spcAft>
            </a:pPr>
            <a:r>
              <a:rPr sz="1200" b="1" dirty="0">
                <a:solidFill>
                  <a:srgbClr val="BD8738"/>
                </a:solidFill>
                <a:latin typeface="RMKPBC+PublicSans-BoldItalic" panose="02000500000000000000"/>
                <a:cs typeface="RMKPBC+PublicSans-BoldItalic" panose="02000500000000000000"/>
              </a:rPr>
              <a:t>https://github.com/ChandraCSE/NM-SPCET-CSE-GROUP08</a:t>
            </a:r>
            <a:endParaRPr sz="1200" b="1" dirty="0">
              <a:solidFill>
                <a:srgbClr val="BD8738"/>
              </a:solidFill>
              <a:latin typeface="RMKPBC+PublicSans-BoldItalic" panose="02000500000000000000"/>
              <a:cs typeface="RMKPBC+PublicSans-BoldItalic" panose="02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1234</Words>
  <Application>WPS Presentation</Application>
  <PresentationFormat>On-screen Show (4:3)</PresentationFormat>
  <Paragraphs>90</Paragraphs>
  <Slides>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Arial</vt:lpstr>
      <vt:lpstr>SimSun</vt:lpstr>
      <vt:lpstr>Wingdings</vt:lpstr>
      <vt:lpstr>CFJCTS+PublicSans-Bold</vt:lpstr>
      <vt:lpstr>ILIIOR+EBGaramond-Bold</vt:lpstr>
      <vt:lpstr>PVLNNE+ArialMT</vt:lpstr>
      <vt:lpstr>CFRUAJ+EBGaramond-Medium</vt:lpstr>
      <vt:lpstr>KQGMTU+Arial-BoldMT</vt:lpstr>
      <vt:lpstr>Times New Roman</vt:lpstr>
      <vt:lpstr>BTMONA+EBGaramond-Regular</vt:lpstr>
      <vt:lpstr>RMKPBC+PublicSans-BoldItalic</vt:lpstr>
      <vt:lpstr>Calibri</vt:lpstr>
      <vt:lpstr>Microsoft YaHei</vt:lpstr>
      <vt:lpstr>Arial Unicode MS</vt:lpstr>
      <vt:lpstr>Theme Office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sk074</cp:lastModifiedBy>
  <cp:revision>5</cp:revision>
  <dcterms:created xsi:type="dcterms:W3CDTF">2023-09-22T04:12:00Z</dcterms:created>
  <dcterms:modified xsi:type="dcterms:W3CDTF">2023-09-22T06:04:30Z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205FB6FF80DE45A992BF5EF1B8005C00_13</vt:lpwstr>
  </property>
  <property fmtid="{D5CDD505-2E9C-101B-9397-08002B2CF9AE}" pid="3" name="KSOProductBuildVer">
    <vt:lpwstr>1033-12.2.0.13215</vt:lpwstr>
  </property>
</Properties>
</file>