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Garet" panose="020B0604020202020204" charset="0"/>
      <p:regular r:id="rId12"/>
    </p:embeddedFont>
    <p:embeddedFont>
      <p:font typeface="Garet Bold" panose="020B0604020202020204" charset="0"/>
      <p:regular r:id="rId13"/>
    </p:embeddedFont>
    <p:embeddedFont>
      <p:font typeface="Klein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0" d="100"/>
          <a:sy n="50" d="100"/>
        </p:scale>
        <p:origin x="1104"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3/31/2024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466927" y="-4280359"/>
            <a:ext cx="10812392" cy="10812392"/>
          </a:xfrm>
          <a:custGeom>
            <a:avLst/>
            <a:gdLst/>
            <a:ahLst/>
            <a:cxnLst/>
            <a:rect l="l" t="t" r="r" b="b"/>
            <a:pathLst>
              <a:path w="10812392" h="10812392">
                <a:moveTo>
                  <a:pt x="0" y="0"/>
                </a:moveTo>
                <a:lnTo>
                  <a:pt x="10812393" y="0"/>
                </a:lnTo>
                <a:lnTo>
                  <a:pt x="10812393" y="10812392"/>
                </a:lnTo>
                <a:lnTo>
                  <a:pt x="0" y="108123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2">
              <a:alphaModFix amt="30000"/>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57078" y="7902203"/>
            <a:ext cx="5764383" cy="5764383"/>
          </a:xfrm>
          <a:custGeom>
            <a:avLst/>
            <a:gdLst/>
            <a:ahLst/>
            <a:cxnLst/>
            <a:rect l="l" t="t" r="r" b="b"/>
            <a:pathLst>
              <a:path w="5764383" h="5764383">
                <a:moveTo>
                  <a:pt x="0" y="0"/>
                </a:moveTo>
                <a:lnTo>
                  <a:pt x="5764383" y="0"/>
                </a:lnTo>
                <a:lnTo>
                  <a:pt x="5764383" y="5764382"/>
                </a:lnTo>
                <a:lnTo>
                  <a:pt x="0" y="5764382"/>
                </a:lnTo>
                <a:lnTo>
                  <a:pt x="0" y="0"/>
                </a:lnTo>
                <a:close/>
              </a:path>
            </a:pathLst>
          </a:custGeom>
          <a:blipFill>
            <a:blip r:embed="rId2">
              <a:alphaModFix amt="80000"/>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TextBox 5"/>
          <p:cNvSpPr txBox="1"/>
          <p:nvPr/>
        </p:nvSpPr>
        <p:spPr>
          <a:xfrm>
            <a:off x="7254728" y="3162300"/>
            <a:ext cx="11033272" cy="3019224"/>
          </a:xfrm>
          <a:prstGeom prst="rect">
            <a:avLst/>
          </a:prstGeom>
        </p:spPr>
        <p:txBody>
          <a:bodyPr lIns="0" tIns="0" rIns="0" bIns="0" rtlCol="0" anchor="t">
            <a:spAutoFit/>
          </a:bodyPr>
          <a:lstStyle/>
          <a:p>
            <a:pPr>
              <a:lnSpc>
                <a:spcPts val="11910"/>
              </a:lnSpc>
            </a:pPr>
            <a:r>
              <a:rPr lang="en-US" sz="9925" dirty="0">
                <a:solidFill>
                  <a:srgbClr val="2A2E3A"/>
                </a:solidFill>
                <a:latin typeface="Klein Bold"/>
              </a:rPr>
              <a:t>Drone detection using YOLOv8</a:t>
            </a:r>
          </a:p>
        </p:txBody>
      </p:sp>
      <p:sp>
        <p:nvSpPr>
          <p:cNvPr id="6" name="TextBox 5">
            <a:extLst>
              <a:ext uri="{FF2B5EF4-FFF2-40B4-BE49-F238E27FC236}">
                <a16:creationId xmlns:a16="http://schemas.microsoft.com/office/drawing/2014/main" id="{DA48CC43-83DF-4D81-6480-072321D4CBD5}"/>
              </a:ext>
            </a:extLst>
          </p:cNvPr>
          <p:cNvSpPr txBox="1"/>
          <p:nvPr/>
        </p:nvSpPr>
        <p:spPr>
          <a:xfrm>
            <a:off x="12771364" y="7314259"/>
            <a:ext cx="7924800" cy="2062103"/>
          </a:xfrm>
          <a:prstGeom prst="rect">
            <a:avLst/>
          </a:prstGeom>
          <a:noFill/>
        </p:spPr>
        <p:txBody>
          <a:bodyPr wrap="square" rtlCol="0">
            <a:spAutoFit/>
          </a:bodyPr>
          <a:lstStyle/>
          <a:p>
            <a:r>
              <a:rPr lang="en-IN" sz="3200" dirty="0"/>
              <a:t>Team members:</a:t>
            </a:r>
          </a:p>
          <a:p>
            <a:r>
              <a:rPr lang="en-IN" sz="3200" dirty="0"/>
              <a:t>1.Koushik</a:t>
            </a:r>
          </a:p>
          <a:p>
            <a:r>
              <a:rPr lang="en-IN" sz="3200" dirty="0"/>
              <a:t>2.Adithya</a:t>
            </a:r>
          </a:p>
          <a:p>
            <a:r>
              <a:rPr lang="en-IN" sz="3200" dirty="0"/>
              <a:t>3.Chandra Gupta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53969"/>
        </a:solidFill>
        <a:effectLst/>
      </p:bgPr>
    </p:bg>
    <p:spTree>
      <p:nvGrpSpPr>
        <p:cNvPr id="1" name=""/>
        <p:cNvGrpSpPr/>
        <p:nvPr/>
      </p:nvGrpSpPr>
      <p:grpSpPr>
        <a:xfrm>
          <a:off x="0" y="0"/>
          <a:ext cx="0" cy="0"/>
          <a:chOff x="0" y="0"/>
          <a:chExt cx="0" cy="0"/>
        </a:xfrm>
      </p:grpSpPr>
      <p:grpSp>
        <p:nvGrpSpPr>
          <p:cNvPr id="2" name="Group 2"/>
          <p:cNvGrpSpPr/>
          <p:nvPr/>
        </p:nvGrpSpPr>
        <p:grpSpPr>
          <a:xfrm>
            <a:off x="9525" y="0"/>
            <a:ext cx="18288000" cy="3773114"/>
            <a:chOff x="0" y="0"/>
            <a:chExt cx="24384000" cy="5030819"/>
          </a:xfrm>
        </p:grpSpPr>
        <p:pic>
          <p:nvPicPr>
            <p:cNvPr id="3" name="Picture 3"/>
            <p:cNvPicPr>
              <a:picLocks noChangeAspect="1"/>
            </p:cNvPicPr>
            <p:nvPr/>
          </p:nvPicPr>
          <p:blipFill>
            <a:blip r:embed="rId2">
              <a:alphaModFix amt="14000"/>
            </a:blip>
            <a:srcRect t="27933" b="41099"/>
            <a:stretch>
              <a:fillRect/>
            </a:stretch>
          </p:blipFill>
          <p:spPr>
            <a:xfrm>
              <a:off x="0" y="0"/>
              <a:ext cx="24384000" cy="5030819"/>
            </a:xfrm>
            <a:prstGeom prst="rect">
              <a:avLst/>
            </a:prstGeom>
          </p:spPr>
        </p:pic>
      </p:grpSp>
      <p:grpSp>
        <p:nvGrpSpPr>
          <p:cNvPr id="4" name="Group 4"/>
          <p:cNvGrpSpPr/>
          <p:nvPr/>
        </p:nvGrpSpPr>
        <p:grpSpPr>
          <a:xfrm>
            <a:off x="0" y="3773114"/>
            <a:ext cx="18682494" cy="6513886"/>
            <a:chOff x="0" y="0"/>
            <a:chExt cx="4920492" cy="1715591"/>
          </a:xfrm>
        </p:grpSpPr>
        <p:sp>
          <p:nvSpPr>
            <p:cNvPr id="5" name="Freeform 5"/>
            <p:cNvSpPr/>
            <p:nvPr/>
          </p:nvSpPr>
          <p:spPr>
            <a:xfrm>
              <a:off x="0" y="0"/>
              <a:ext cx="4920492" cy="1715591"/>
            </a:xfrm>
            <a:custGeom>
              <a:avLst/>
              <a:gdLst/>
              <a:ahLst/>
              <a:cxnLst/>
              <a:rect l="l" t="t" r="r" b="b"/>
              <a:pathLst>
                <a:path w="4920492" h="1715591">
                  <a:moveTo>
                    <a:pt x="0" y="0"/>
                  </a:moveTo>
                  <a:lnTo>
                    <a:pt x="4920492" y="0"/>
                  </a:lnTo>
                  <a:lnTo>
                    <a:pt x="4920492" y="1715591"/>
                  </a:lnTo>
                  <a:lnTo>
                    <a:pt x="0" y="1715591"/>
                  </a:lnTo>
                  <a:close/>
                </a:path>
              </a:pathLst>
            </a:custGeom>
            <a:solidFill>
              <a:srgbClr val="F4F4F4"/>
            </a:solidFill>
          </p:spPr>
          <p:txBody>
            <a:bodyPr/>
            <a:lstStyle/>
            <a:p>
              <a:endParaRPr lang="en-IN"/>
            </a:p>
          </p:txBody>
        </p:sp>
        <p:sp>
          <p:nvSpPr>
            <p:cNvPr id="6" name="TextBox 6"/>
            <p:cNvSpPr txBox="1"/>
            <p:nvPr/>
          </p:nvSpPr>
          <p:spPr>
            <a:xfrm>
              <a:off x="0" y="-57150"/>
              <a:ext cx="4920492" cy="1772741"/>
            </a:xfrm>
            <a:prstGeom prst="rect">
              <a:avLst/>
            </a:prstGeom>
          </p:spPr>
          <p:txBody>
            <a:bodyPr lIns="50800" tIns="50800" rIns="50800" bIns="50800" rtlCol="0" anchor="ctr"/>
            <a:lstStyle/>
            <a:p>
              <a:pPr algn="ctr">
                <a:lnSpc>
                  <a:spcPts val="3639"/>
                </a:lnSpc>
              </a:pPr>
              <a:endParaRPr/>
            </a:p>
          </p:txBody>
        </p:sp>
      </p:grpSp>
      <p:sp>
        <p:nvSpPr>
          <p:cNvPr id="7" name="TextBox 7"/>
          <p:cNvSpPr txBox="1"/>
          <p:nvPr/>
        </p:nvSpPr>
        <p:spPr>
          <a:xfrm>
            <a:off x="4639504" y="1391465"/>
            <a:ext cx="9008992" cy="1139825"/>
          </a:xfrm>
          <a:prstGeom prst="rect">
            <a:avLst/>
          </a:prstGeom>
        </p:spPr>
        <p:txBody>
          <a:bodyPr lIns="0" tIns="0" rIns="0" bIns="0" rtlCol="0" anchor="t">
            <a:spAutoFit/>
          </a:bodyPr>
          <a:lstStyle/>
          <a:p>
            <a:pPr algn="ctr">
              <a:lnSpc>
                <a:spcPts val="9099"/>
              </a:lnSpc>
            </a:pPr>
            <a:r>
              <a:rPr lang="en-US" sz="6999">
                <a:solidFill>
                  <a:srgbClr val="FFFFFF"/>
                </a:solidFill>
                <a:latin typeface="Klein Bold"/>
              </a:rPr>
              <a:t>Abstract</a:t>
            </a:r>
          </a:p>
        </p:txBody>
      </p:sp>
      <p:sp>
        <p:nvSpPr>
          <p:cNvPr id="8" name="Freeform 8"/>
          <p:cNvSpPr/>
          <p:nvPr/>
        </p:nvSpPr>
        <p:spPr>
          <a:xfrm>
            <a:off x="8333203" y="-1109791"/>
            <a:ext cx="1621594" cy="1621594"/>
          </a:xfrm>
          <a:custGeom>
            <a:avLst/>
            <a:gdLst/>
            <a:ahLst/>
            <a:cxnLst/>
            <a:rect l="l" t="t" r="r" b="b"/>
            <a:pathLst>
              <a:path w="1621594" h="1621594">
                <a:moveTo>
                  <a:pt x="0" y="0"/>
                </a:moveTo>
                <a:lnTo>
                  <a:pt x="1621594" y="0"/>
                </a:lnTo>
                <a:lnTo>
                  <a:pt x="1621594" y="1621594"/>
                </a:lnTo>
                <a:lnTo>
                  <a:pt x="0" y="162159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9" name="Freeform 9"/>
          <p:cNvSpPr/>
          <p:nvPr/>
        </p:nvSpPr>
        <p:spPr>
          <a:xfrm>
            <a:off x="8333203" y="9678747"/>
            <a:ext cx="1621594" cy="1621594"/>
          </a:xfrm>
          <a:custGeom>
            <a:avLst/>
            <a:gdLst/>
            <a:ahLst/>
            <a:cxnLst/>
            <a:rect l="l" t="t" r="r" b="b"/>
            <a:pathLst>
              <a:path w="1621594" h="1621594">
                <a:moveTo>
                  <a:pt x="0" y="0"/>
                </a:moveTo>
                <a:lnTo>
                  <a:pt x="1621594" y="0"/>
                </a:lnTo>
                <a:lnTo>
                  <a:pt x="1621594" y="1621594"/>
                </a:lnTo>
                <a:lnTo>
                  <a:pt x="0" y="162159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10" name="TextBox 10"/>
          <p:cNvSpPr txBox="1"/>
          <p:nvPr/>
        </p:nvSpPr>
        <p:spPr>
          <a:xfrm>
            <a:off x="246995" y="4113289"/>
            <a:ext cx="17506004" cy="5835124"/>
          </a:xfrm>
          <a:prstGeom prst="rect">
            <a:avLst/>
          </a:prstGeom>
        </p:spPr>
        <p:txBody>
          <a:bodyPr lIns="0" tIns="0" rIns="0" bIns="0" rtlCol="0" anchor="t">
            <a:spAutoFit/>
          </a:bodyPr>
          <a:lstStyle/>
          <a:p>
            <a:pPr marL="631200" lvl="1" indent="-315600" algn="just">
              <a:lnSpc>
                <a:spcPts val="3508"/>
              </a:lnSpc>
              <a:buFont typeface="Arial"/>
              <a:buChar char="•"/>
            </a:pPr>
            <a:r>
              <a:rPr lang="en-US" sz="2923" spc="87" dirty="0">
                <a:solidFill>
                  <a:srgbClr val="000000"/>
                </a:solidFill>
                <a:latin typeface="Garet"/>
              </a:rPr>
              <a:t>As drones are being employed more and more for military and commercial purposes, drone detection research has grown in importance. Conversely, drones can be used for illegal monitoring, reconnaissance, or even to attack individuals or property. Drones can be identified and tracked by anti-drone systems, which keeps them out of areas where they could endanger people's safety. Generally speaking, an anti-drone system makes sure that drones are detected, classified, and neutralized. The inability of conventional detection techniques, including radar and acoustic sensors, to identify small, low-flying drones has forced the creation of novel solutions. Machine learning (ML) algorithms have become a potential solution for drone identification and classification due to their accuracy and efficiency in detecting drones in a range of scenarios.</a:t>
            </a:r>
          </a:p>
          <a:p>
            <a:pPr algn="ctr">
              <a:lnSpc>
                <a:spcPts val="3508"/>
              </a:lnSpc>
              <a:spcBef>
                <a:spcPct val="0"/>
              </a:spcBef>
            </a:pPr>
            <a:endParaRPr lang="en-US" sz="2923" spc="87" dirty="0">
              <a:solidFill>
                <a:srgbClr val="000000"/>
              </a:solidFill>
              <a:latin typeface="Garet"/>
            </a:endParaRPr>
          </a:p>
          <a:p>
            <a:pPr algn="ctr">
              <a:lnSpc>
                <a:spcPts val="3508"/>
              </a:lnSpc>
              <a:spcBef>
                <a:spcPct val="0"/>
              </a:spcBef>
            </a:pPr>
            <a:endParaRPr lang="en-US" sz="2923" spc="87" dirty="0">
              <a:solidFill>
                <a:srgbClr val="000000"/>
              </a:solidFill>
              <a:latin typeface="Gare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771781"/>
            <a:ext cx="18288000" cy="3608707"/>
          </a:xfrm>
          <a:custGeom>
            <a:avLst/>
            <a:gdLst/>
            <a:ahLst/>
            <a:cxnLst/>
            <a:rect l="l" t="t" r="r" b="b"/>
            <a:pathLst>
              <a:path w="18288000" h="3608707">
                <a:moveTo>
                  <a:pt x="0" y="0"/>
                </a:moveTo>
                <a:lnTo>
                  <a:pt x="18288000" y="0"/>
                </a:lnTo>
                <a:lnTo>
                  <a:pt x="18288000" y="3608707"/>
                </a:lnTo>
                <a:lnTo>
                  <a:pt x="0" y="3608707"/>
                </a:lnTo>
                <a:lnTo>
                  <a:pt x="0" y="0"/>
                </a:lnTo>
                <a:close/>
              </a:path>
            </a:pathLst>
          </a:custGeom>
          <a:blipFill>
            <a:blip r:embed="rId2">
              <a:extLst>
                <a:ext uri="{96DAC541-7B7A-43D3-8B79-37D633B846F1}">
                  <asvg:svgBlip xmlns:asvg="http://schemas.microsoft.com/office/drawing/2016/SVG/main" r:embed="rId3"/>
                </a:ext>
              </a:extLst>
            </a:blip>
            <a:stretch>
              <a:fillRect t="-184715"/>
            </a:stretch>
          </a:blipFill>
        </p:spPr>
        <p:txBody>
          <a:bodyPr/>
          <a:lstStyle/>
          <a:p>
            <a:endParaRPr lang="en-IN"/>
          </a:p>
        </p:txBody>
      </p:sp>
      <p:sp>
        <p:nvSpPr>
          <p:cNvPr id="3" name="TextBox 3"/>
          <p:cNvSpPr txBox="1"/>
          <p:nvPr/>
        </p:nvSpPr>
        <p:spPr>
          <a:xfrm>
            <a:off x="1028700" y="950912"/>
            <a:ext cx="12063594" cy="1139825"/>
          </a:xfrm>
          <a:prstGeom prst="rect">
            <a:avLst/>
          </a:prstGeom>
        </p:spPr>
        <p:txBody>
          <a:bodyPr lIns="0" tIns="0" rIns="0" bIns="0" rtlCol="0" anchor="t">
            <a:spAutoFit/>
          </a:bodyPr>
          <a:lstStyle/>
          <a:p>
            <a:pPr>
              <a:lnSpc>
                <a:spcPts val="9099"/>
              </a:lnSpc>
            </a:pPr>
            <a:r>
              <a:rPr lang="en-US" sz="6999">
                <a:solidFill>
                  <a:srgbClr val="FFFFFF"/>
                </a:solidFill>
                <a:latin typeface="Klein Bold"/>
              </a:rPr>
              <a:t>Objective</a:t>
            </a:r>
          </a:p>
        </p:txBody>
      </p:sp>
      <p:sp>
        <p:nvSpPr>
          <p:cNvPr id="4" name="TextBox 4"/>
          <p:cNvSpPr txBox="1"/>
          <p:nvPr/>
        </p:nvSpPr>
        <p:spPr>
          <a:xfrm>
            <a:off x="532328" y="3700969"/>
            <a:ext cx="17223343" cy="6156833"/>
          </a:xfrm>
          <a:prstGeom prst="rect">
            <a:avLst/>
          </a:prstGeom>
        </p:spPr>
        <p:txBody>
          <a:bodyPr lIns="0" tIns="0" rIns="0" bIns="0" rtlCol="0" anchor="t">
            <a:spAutoFit/>
          </a:bodyPr>
          <a:lstStyle/>
          <a:p>
            <a:pPr marL="747013" lvl="1" indent="-373507">
              <a:lnSpc>
                <a:spcPts val="4497"/>
              </a:lnSpc>
              <a:buFont typeface="Arial"/>
              <a:buChar char="•"/>
            </a:pPr>
            <a:r>
              <a:rPr lang="en-US" sz="3459" spc="117">
                <a:solidFill>
                  <a:srgbClr val="000000"/>
                </a:solidFill>
                <a:latin typeface="Garet"/>
              </a:rPr>
              <a:t>We are implementing a drone detection system using the YOLOv8 technique,  the primary objective is to accurately identify and categorize drones within given imagery. The process involves data collection, annotation, and preprocessing. We choose YOLOv8 as the foundational architecture and refine it using a drone dataset that has been annotated. Confidence thresholding and non-maximum suppression are examples of post-processing procedures. Metrics like precision and recall are used to assess the performance of the model. After training, the model is used for inference in real time, and continuous monitoring ensures that it can identify drones.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213826"/>
            <a:ext cx="18288000" cy="3608707"/>
          </a:xfrm>
          <a:custGeom>
            <a:avLst/>
            <a:gdLst/>
            <a:ahLst/>
            <a:cxnLst/>
            <a:rect l="l" t="t" r="r" b="b"/>
            <a:pathLst>
              <a:path w="18288000" h="3608707">
                <a:moveTo>
                  <a:pt x="0" y="0"/>
                </a:moveTo>
                <a:lnTo>
                  <a:pt x="18288000" y="0"/>
                </a:lnTo>
                <a:lnTo>
                  <a:pt x="18288000" y="3608707"/>
                </a:lnTo>
                <a:lnTo>
                  <a:pt x="0" y="3608707"/>
                </a:lnTo>
                <a:lnTo>
                  <a:pt x="0" y="0"/>
                </a:lnTo>
                <a:close/>
              </a:path>
            </a:pathLst>
          </a:custGeom>
          <a:blipFill>
            <a:blip r:embed="rId2">
              <a:extLst>
                <a:ext uri="{96DAC541-7B7A-43D3-8B79-37D633B846F1}">
                  <asvg:svgBlip xmlns:asvg="http://schemas.microsoft.com/office/drawing/2016/SVG/main" r:embed="rId3"/>
                </a:ext>
              </a:extLst>
            </a:blip>
            <a:stretch>
              <a:fillRect t="-184715"/>
            </a:stretch>
          </a:blipFill>
        </p:spPr>
        <p:txBody>
          <a:bodyPr/>
          <a:lstStyle/>
          <a:p>
            <a:endParaRPr lang="en-IN"/>
          </a:p>
        </p:txBody>
      </p:sp>
      <p:sp>
        <p:nvSpPr>
          <p:cNvPr id="3" name="TextBox 3"/>
          <p:cNvSpPr txBox="1"/>
          <p:nvPr/>
        </p:nvSpPr>
        <p:spPr>
          <a:xfrm>
            <a:off x="1028700" y="950912"/>
            <a:ext cx="12063594" cy="1139825"/>
          </a:xfrm>
          <a:prstGeom prst="rect">
            <a:avLst/>
          </a:prstGeom>
        </p:spPr>
        <p:txBody>
          <a:bodyPr lIns="0" tIns="0" rIns="0" bIns="0" rtlCol="0" anchor="t">
            <a:spAutoFit/>
          </a:bodyPr>
          <a:lstStyle/>
          <a:p>
            <a:pPr>
              <a:lnSpc>
                <a:spcPts val="9099"/>
              </a:lnSpc>
            </a:pPr>
            <a:r>
              <a:rPr lang="en-US" sz="6999">
                <a:solidFill>
                  <a:srgbClr val="FFFFFF"/>
                </a:solidFill>
                <a:latin typeface="Klein Bold"/>
              </a:rPr>
              <a:t>Literature Survey</a:t>
            </a:r>
          </a:p>
        </p:txBody>
      </p:sp>
      <p:sp>
        <p:nvSpPr>
          <p:cNvPr id="4" name="TextBox 4"/>
          <p:cNvSpPr txBox="1"/>
          <p:nvPr/>
        </p:nvSpPr>
        <p:spPr>
          <a:xfrm>
            <a:off x="1028700" y="2880943"/>
            <a:ext cx="16379276" cy="6619431"/>
          </a:xfrm>
          <a:prstGeom prst="rect">
            <a:avLst/>
          </a:prstGeom>
        </p:spPr>
        <p:txBody>
          <a:bodyPr lIns="0" tIns="0" rIns="0" bIns="0" rtlCol="0" anchor="t">
            <a:spAutoFit/>
          </a:bodyPr>
          <a:lstStyle/>
          <a:p>
            <a:pPr marL="496567" lvl="1" indent="-248284">
              <a:lnSpc>
                <a:spcPts val="3426"/>
              </a:lnSpc>
              <a:buAutoNum type="arabicPeriod"/>
            </a:pPr>
            <a:r>
              <a:rPr lang="en-US" sz="2299" spc="78">
                <a:solidFill>
                  <a:srgbClr val="000000"/>
                </a:solidFill>
                <a:latin typeface="Garet"/>
              </a:rPr>
              <a:t>M. Sliti and M. Garai, "Drone Detection and Classification approaches based on ML algorithms," 2023 28th Asia Pacific Conference on Communications (APCC), Sydney, Australia, 2023, pp. 195-201, doi: 10.1109/APCC60132.2023.10460666. keywords: {Machine learning algorithms;Surveillance;Radar detection;Radar;Machine learning;Reconnaissance;Radar tracking;Anti drone systems;Drone detection;Drone classification;Machine learning},</a:t>
            </a:r>
          </a:p>
          <a:p>
            <a:pPr>
              <a:lnSpc>
                <a:spcPts val="3426"/>
              </a:lnSpc>
            </a:pPr>
            <a:endParaRPr lang="en-US" sz="2299" spc="78">
              <a:solidFill>
                <a:srgbClr val="000000"/>
              </a:solidFill>
              <a:latin typeface="Garet"/>
            </a:endParaRPr>
          </a:p>
          <a:p>
            <a:pPr marL="561336" lvl="1" indent="-280668">
              <a:lnSpc>
                <a:spcPts val="3379"/>
              </a:lnSpc>
              <a:buFont typeface="Arial"/>
              <a:buChar char="•"/>
            </a:pPr>
            <a:r>
              <a:rPr lang="en-US" sz="2599" spc="88">
                <a:solidFill>
                  <a:srgbClr val="000000"/>
                </a:solidFill>
                <a:latin typeface="Garet Bold"/>
              </a:rPr>
              <a:t>Mertis: </a:t>
            </a:r>
            <a:r>
              <a:rPr lang="en-US" sz="2599" spc="88">
                <a:solidFill>
                  <a:srgbClr val="000000"/>
                </a:solidFill>
                <a:latin typeface="Garet"/>
              </a:rPr>
              <a:t>Using Convolutional Neural Networks (CNN) for drone detection provides a high level of accuracy and efficiency in identifying and classifying drones from images, making it a reliable and effective method for security and surveillance applications.</a:t>
            </a:r>
          </a:p>
          <a:p>
            <a:pPr>
              <a:lnSpc>
                <a:spcPts val="2989"/>
              </a:lnSpc>
            </a:pPr>
            <a:endParaRPr lang="en-US" sz="2599" spc="88">
              <a:solidFill>
                <a:srgbClr val="000000"/>
              </a:solidFill>
              <a:latin typeface="Garet"/>
            </a:endParaRPr>
          </a:p>
          <a:p>
            <a:pPr marL="539746" lvl="1" indent="-269873">
              <a:lnSpc>
                <a:spcPts val="3249"/>
              </a:lnSpc>
              <a:buFont typeface="Arial"/>
              <a:buChar char="•"/>
            </a:pPr>
            <a:r>
              <a:rPr lang="en-US" sz="2499" spc="84">
                <a:solidFill>
                  <a:srgbClr val="000000"/>
                </a:solidFill>
                <a:latin typeface="Garet Bold"/>
              </a:rPr>
              <a:t>Demerits  :</a:t>
            </a:r>
            <a:r>
              <a:rPr lang="en-US" sz="2499" spc="84">
                <a:solidFill>
                  <a:srgbClr val="000000"/>
                </a:solidFill>
                <a:latin typeface="Garet"/>
              </a:rPr>
              <a:t>Convolutional Neural Networks (CNN) for drone detection is the high computational resources required for training and processing, which can lead to increased costs and infrastructure demands.’</a:t>
            </a:r>
          </a:p>
          <a:p>
            <a:pPr>
              <a:lnSpc>
                <a:spcPts val="2989"/>
              </a:lnSpc>
            </a:pPr>
            <a:endParaRPr lang="en-US" sz="2499" spc="84">
              <a:solidFill>
                <a:srgbClr val="000000"/>
              </a:solidFill>
              <a:latin typeface="Garet"/>
            </a:endParaRPr>
          </a:p>
          <a:p>
            <a:pPr marL="518157" lvl="1" indent="-259078">
              <a:lnSpc>
                <a:spcPts val="3119"/>
              </a:lnSpc>
              <a:buFont typeface="Arial"/>
              <a:buChar char="•"/>
            </a:pPr>
            <a:r>
              <a:rPr lang="en-US" sz="2399" spc="81">
                <a:solidFill>
                  <a:srgbClr val="000000"/>
                </a:solidFill>
                <a:latin typeface="Garet Bold"/>
              </a:rPr>
              <a:t>Conclusion: </a:t>
            </a:r>
            <a:r>
              <a:rPr lang="en-US" sz="2399" spc="81">
                <a:solidFill>
                  <a:srgbClr val="000000"/>
                </a:solidFill>
                <a:latin typeface="Garet"/>
              </a:rPr>
              <a:t>CNNs remain a viable option for drone detection in scenarios where computational resources are not a limiting factor or can be adequately provided.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43413" y="267838"/>
            <a:ext cx="17401175" cy="6651247"/>
          </a:xfrm>
          <a:prstGeom prst="rect">
            <a:avLst/>
          </a:prstGeom>
        </p:spPr>
        <p:txBody>
          <a:bodyPr lIns="0" tIns="0" rIns="0" bIns="0" rtlCol="0" anchor="t">
            <a:spAutoFit/>
          </a:bodyPr>
          <a:lstStyle/>
          <a:p>
            <a:pPr marL="356674" lvl="1" indent="-178337">
              <a:lnSpc>
                <a:spcPts val="2593"/>
              </a:lnSpc>
              <a:buFont typeface="Arial"/>
              <a:buChar char="•"/>
            </a:pPr>
            <a:r>
              <a:rPr lang="en-US" sz="1652" spc="92" dirty="0">
                <a:solidFill>
                  <a:srgbClr val="000000"/>
                </a:solidFill>
                <a:latin typeface="Garet"/>
              </a:rPr>
              <a:t>.Naveen, H. P. Menon, V. </a:t>
            </a:r>
            <a:r>
              <a:rPr lang="en-US" sz="1652" spc="92" dirty="0" err="1">
                <a:solidFill>
                  <a:srgbClr val="000000"/>
                </a:solidFill>
                <a:latin typeface="Garet"/>
              </a:rPr>
              <a:t>Vinitha</a:t>
            </a:r>
            <a:r>
              <a:rPr lang="en-US" sz="1652" spc="92" dirty="0">
                <a:solidFill>
                  <a:srgbClr val="000000"/>
                </a:solidFill>
                <a:latin typeface="Garet"/>
              </a:rPr>
              <a:t>, K. R. </a:t>
            </a:r>
            <a:r>
              <a:rPr lang="en-US" sz="1652" spc="92" dirty="0" err="1">
                <a:solidFill>
                  <a:srgbClr val="000000"/>
                </a:solidFill>
                <a:latin typeface="Garet"/>
              </a:rPr>
              <a:t>Vishnuraj</a:t>
            </a:r>
            <a:r>
              <a:rPr lang="en-US" sz="1652" spc="92" dirty="0">
                <a:solidFill>
                  <a:srgbClr val="000000"/>
                </a:solidFill>
                <a:latin typeface="Garet"/>
              </a:rPr>
              <a:t>, A. Satheesh and A. P. Nikhil, "A Study on YOLOv5 for Drone Detection with Google Colab Training," 2023         2nd International Conference on Automation, Computing and Renewable Systems (ICACRS), Pudukkottai, India, 2023, pp. 1576-1580, </a:t>
            </a:r>
            <a:r>
              <a:rPr lang="en-US" sz="1652" spc="92" dirty="0" err="1">
                <a:solidFill>
                  <a:srgbClr val="000000"/>
                </a:solidFill>
                <a:latin typeface="Garet"/>
              </a:rPr>
              <a:t>doi</a:t>
            </a:r>
            <a:r>
              <a:rPr lang="en-US" sz="1652" spc="92" dirty="0">
                <a:solidFill>
                  <a:srgbClr val="000000"/>
                </a:solidFill>
                <a:latin typeface="Garet"/>
              </a:rPr>
              <a:t>: 10.1109/ICACRS58579.2023.10404797. keywords: {</a:t>
            </a:r>
            <a:r>
              <a:rPr lang="en-US" sz="1652" spc="92" dirty="0" err="1">
                <a:solidFill>
                  <a:srgbClr val="000000"/>
                </a:solidFill>
                <a:latin typeface="Garet"/>
              </a:rPr>
              <a:t>YOLO;Adaptation</a:t>
            </a:r>
            <a:r>
              <a:rPr lang="en-US" sz="1652" spc="92" dirty="0">
                <a:solidFill>
                  <a:srgbClr val="000000"/>
                </a:solidFill>
                <a:latin typeface="Garet"/>
              </a:rPr>
              <a:t> </a:t>
            </a:r>
            <a:r>
              <a:rPr lang="en-US" sz="1652" spc="92" dirty="0" err="1">
                <a:solidFill>
                  <a:srgbClr val="000000"/>
                </a:solidFill>
                <a:latin typeface="Garet"/>
              </a:rPr>
              <a:t>models;Computational</a:t>
            </a:r>
            <a:r>
              <a:rPr lang="en-US" sz="1652" spc="92" dirty="0">
                <a:solidFill>
                  <a:srgbClr val="000000"/>
                </a:solidFill>
                <a:latin typeface="Garet"/>
              </a:rPr>
              <a:t> </a:t>
            </a:r>
            <a:r>
              <a:rPr lang="en-US" sz="1652" spc="92" dirty="0" err="1">
                <a:solidFill>
                  <a:srgbClr val="000000"/>
                </a:solidFill>
                <a:latin typeface="Garet"/>
              </a:rPr>
              <a:t>modeling;Real-time</a:t>
            </a:r>
            <a:r>
              <a:rPr lang="en-US" sz="1652" spc="92" dirty="0">
                <a:solidFill>
                  <a:srgbClr val="000000"/>
                </a:solidFill>
                <a:latin typeface="Garet"/>
              </a:rPr>
              <a:t> </a:t>
            </a:r>
            <a:r>
              <a:rPr lang="en-US" sz="1652" spc="92" dirty="0" err="1">
                <a:solidFill>
                  <a:srgbClr val="000000"/>
                </a:solidFill>
                <a:latin typeface="Garet"/>
              </a:rPr>
              <a:t>systems;Internet;Reliability;Drones;Object</a:t>
            </a:r>
            <a:r>
              <a:rPr lang="en-US" sz="1652" spc="92" dirty="0">
                <a:solidFill>
                  <a:srgbClr val="000000"/>
                </a:solidFill>
                <a:latin typeface="Garet"/>
              </a:rPr>
              <a:t> </a:t>
            </a:r>
            <a:r>
              <a:rPr lang="en-US" sz="1652" spc="92" dirty="0" err="1">
                <a:solidFill>
                  <a:srgbClr val="000000"/>
                </a:solidFill>
                <a:latin typeface="Garet"/>
              </a:rPr>
              <a:t>detection;Unmanned</a:t>
            </a:r>
            <a:r>
              <a:rPr lang="en-US" sz="1652" spc="92" dirty="0">
                <a:solidFill>
                  <a:srgbClr val="000000"/>
                </a:solidFill>
                <a:latin typeface="Garet"/>
              </a:rPr>
              <a:t> Aerial Vehicle (UAVs);Drone </a:t>
            </a:r>
            <a:r>
              <a:rPr lang="en-US" sz="1652" spc="92" dirty="0" err="1">
                <a:solidFill>
                  <a:srgbClr val="000000"/>
                </a:solidFill>
                <a:latin typeface="Garet"/>
              </a:rPr>
              <a:t>detection;OpenCV;Google</a:t>
            </a:r>
            <a:r>
              <a:rPr lang="en-US" sz="1652" spc="92" dirty="0">
                <a:solidFill>
                  <a:srgbClr val="000000"/>
                </a:solidFill>
                <a:latin typeface="Garet"/>
              </a:rPr>
              <a:t> </a:t>
            </a:r>
            <a:r>
              <a:rPr lang="en-US" sz="1652" spc="92" dirty="0" err="1">
                <a:solidFill>
                  <a:srgbClr val="000000"/>
                </a:solidFill>
                <a:latin typeface="Garet"/>
              </a:rPr>
              <a:t>Colab;Convolutional</a:t>
            </a:r>
            <a:r>
              <a:rPr lang="en-US" sz="1652" spc="92" dirty="0">
                <a:solidFill>
                  <a:srgbClr val="000000"/>
                </a:solidFill>
                <a:latin typeface="Garet"/>
              </a:rPr>
              <a:t> Neural Network (CNN);You Only Look Once(YOLO);Image Processing},</a:t>
            </a:r>
          </a:p>
          <a:p>
            <a:pPr marL="356674" lvl="1" indent="-178337">
              <a:lnSpc>
                <a:spcPts val="2593"/>
              </a:lnSpc>
              <a:buFont typeface="Arial"/>
              <a:buChar char="•"/>
            </a:pPr>
            <a:r>
              <a:rPr lang="en-US" sz="1652" spc="92" dirty="0">
                <a:solidFill>
                  <a:srgbClr val="000000"/>
                </a:solidFill>
                <a:latin typeface="Garet Bold"/>
              </a:rPr>
              <a:t>Method</a:t>
            </a:r>
            <a:r>
              <a:rPr lang="en-US" sz="1652" spc="92" dirty="0">
                <a:solidFill>
                  <a:srgbClr val="000000"/>
                </a:solidFill>
                <a:latin typeface="Garet"/>
              </a:rPr>
              <a:t>: YOLOv5(You Look Only Once) deep learning </a:t>
            </a:r>
            <a:r>
              <a:rPr lang="en-US" sz="1652" spc="92" dirty="0" err="1">
                <a:solidFill>
                  <a:srgbClr val="000000"/>
                </a:solidFill>
                <a:latin typeface="Garet"/>
              </a:rPr>
              <a:t>algortihm</a:t>
            </a:r>
            <a:endParaRPr lang="en-US" sz="1652" spc="92" dirty="0">
              <a:solidFill>
                <a:srgbClr val="000000"/>
              </a:solidFill>
              <a:latin typeface="Garet"/>
            </a:endParaRPr>
          </a:p>
          <a:p>
            <a:pPr marL="356674" lvl="1" indent="-178337">
              <a:lnSpc>
                <a:spcPts val="2593"/>
              </a:lnSpc>
              <a:buFont typeface="Arial"/>
              <a:buChar char="•"/>
            </a:pPr>
            <a:r>
              <a:rPr lang="en-US" sz="1652" spc="92" dirty="0">
                <a:solidFill>
                  <a:srgbClr val="000000"/>
                </a:solidFill>
                <a:latin typeface="Garet Bold"/>
              </a:rPr>
              <a:t>Merits: </a:t>
            </a:r>
            <a:r>
              <a:rPr lang="en-US" sz="1652" spc="92" dirty="0">
                <a:solidFill>
                  <a:srgbClr val="000000"/>
                </a:solidFill>
                <a:latin typeface="Garet"/>
              </a:rPr>
              <a:t>Using the YOLOv5 algorithm for drone detection offers the benefits of real-time object detection with high accuracy and efficiency, making it suitable for applications requiring prompt responses. Additionally, the adaptability of YOLOv5 to different datasets and scenarios, along with its integration with Google Colab for enhanced training capabilities, ensures robust performance and reliability in drone detection tasks.</a:t>
            </a:r>
          </a:p>
          <a:p>
            <a:pPr marL="356674" lvl="1" indent="-178337">
              <a:lnSpc>
                <a:spcPts val="2593"/>
              </a:lnSpc>
              <a:buFont typeface="Arial"/>
              <a:buChar char="•"/>
            </a:pPr>
            <a:r>
              <a:rPr lang="en-US" sz="1652" spc="92" dirty="0">
                <a:solidFill>
                  <a:srgbClr val="000000"/>
                </a:solidFill>
                <a:latin typeface="Garet Bold"/>
              </a:rPr>
              <a:t>Demerits:</a:t>
            </a:r>
            <a:r>
              <a:rPr lang="en-US" sz="1652" spc="92" dirty="0">
                <a:solidFill>
                  <a:srgbClr val="000000"/>
                </a:solidFill>
                <a:latin typeface="Garet"/>
              </a:rPr>
              <a:t> One potential drawback of using the YOLOv5 algorithm for drone detection is the need for careful tuning and optimization to account for varying drone sizes and orientations, which can impact the model's performance in detecting drones amidst other flying objects.</a:t>
            </a:r>
          </a:p>
          <a:p>
            <a:pPr marL="356674" lvl="1" indent="-178337">
              <a:lnSpc>
                <a:spcPts val="2593"/>
              </a:lnSpc>
              <a:buFont typeface="Arial"/>
              <a:buChar char="•"/>
            </a:pPr>
            <a:r>
              <a:rPr lang="en-US" sz="1652" spc="92" dirty="0">
                <a:solidFill>
                  <a:srgbClr val="000000"/>
                </a:solidFill>
                <a:latin typeface="Garet Bold"/>
              </a:rPr>
              <a:t>Conclusion</a:t>
            </a:r>
            <a:r>
              <a:rPr lang="en-US" sz="1652" spc="92" dirty="0">
                <a:solidFill>
                  <a:srgbClr val="000000"/>
                </a:solidFill>
                <a:latin typeface="Garet"/>
              </a:rPr>
              <a:t>: The YOLOv5 algorithm, with its efficiency, accuracy, adaptability, and integration capabilities, proves to be a suitable method for drone detection tasks, offering real-time object detection with high precision and reliability. Therefore, this method can be confidently used for developing drone detection systems that require prompt responses and accurate identification of drones among various flying objects.</a:t>
            </a:r>
          </a:p>
          <a:p>
            <a:pPr>
              <a:lnSpc>
                <a:spcPts val="2593"/>
              </a:lnSpc>
            </a:pPr>
            <a:endParaRPr lang="en-US" sz="1652" spc="92" dirty="0">
              <a:solidFill>
                <a:srgbClr val="000000"/>
              </a:solidFill>
              <a:latin typeface="Garet"/>
            </a:endParaRPr>
          </a:p>
          <a:p>
            <a:pPr algn="ctr">
              <a:lnSpc>
                <a:spcPts val="6130"/>
              </a:lnSpc>
            </a:pPr>
            <a:endParaRPr lang="en-US" sz="1652" spc="92" dirty="0">
              <a:solidFill>
                <a:srgbClr val="000000"/>
              </a:solidFill>
              <a:latin typeface="Garet"/>
            </a:endParaRPr>
          </a:p>
          <a:p>
            <a:pPr algn="ctr">
              <a:lnSpc>
                <a:spcPts val="6130"/>
              </a:lnSpc>
            </a:pPr>
            <a:endParaRPr lang="en-US" sz="1652" spc="92" dirty="0">
              <a:solidFill>
                <a:srgbClr val="000000"/>
              </a:solidFill>
              <a:latin typeface="Garet"/>
            </a:endParaRPr>
          </a:p>
        </p:txBody>
      </p:sp>
      <p:sp>
        <p:nvSpPr>
          <p:cNvPr id="3" name="TextBox 3"/>
          <p:cNvSpPr txBox="1"/>
          <p:nvPr/>
        </p:nvSpPr>
        <p:spPr>
          <a:xfrm>
            <a:off x="443413" y="5501186"/>
            <a:ext cx="17401175" cy="4785814"/>
          </a:xfrm>
          <a:prstGeom prst="rect">
            <a:avLst/>
          </a:prstGeom>
        </p:spPr>
        <p:txBody>
          <a:bodyPr lIns="0" tIns="0" rIns="0" bIns="0" rtlCol="0" anchor="t">
            <a:spAutoFit/>
          </a:bodyPr>
          <a:lstStyle/>
          <a:p>
            <a:pPr marL="394490" lvl="1" indent="-197245">
              <a:lnSpc>
                <a:spcPts val="2759"/>
              </a:lnSpc>
              <a:buFont typeface="Arial"/>
              <a:buChar char="•"/>
            </a:pPr>
            <a:r>
              <a:rPr lang="en-US" sz="1827" spc="85">
                <a:solidFill>
                  <a:srgbClr val="000000"/>
                </a:solidFill>
                <a:latin typeface="Garet"/>
              </a:rPr>
              <a:t>T. Delleji, H. Fekih and Z. Chtourou, "Deep Learning-based approach for detection and classification of Micro/Mini drones," 2020 4th International Conference on Advanced Systems and Emergent Technologies (IC_ASET), Hammamet, Tunisia, 2020, pp. 332-337, doi: 10.1109/IC_ASET49463.2020.9318281. keywords: {Drones;Object detection;Detectors;Annotations;Training;Task analysis;Computational modeling;micro/mini drone detection;Deep Learning;classification;restricted area},</a:t>
            </a:r>
          </a:p>
          <a:p>
            <a:pPr marL="394490" lvl="1" indent="-197245">
              <a:lnSpc>
                <a:spcPts val="2759"/>
              </a:lnSpc>
              <a:buFont typeface="Arial"/>
              <a:buChar char="•"/>
            </a:pPr>
            <a:r>
              <a:rPr lang="en-US" sz="1827" spc="85">
                <a:solidFill>
                  <a:srgbClr val="000000"/>
                </a:solidFill>
                <a:latin typeface="Garet Bold"/>
              </a:rPr>
              <a:t>Method:</a:t>
            </a:r>
            <a:r>
              <a:rPr lang="en-US" sz="1827" spc="85">
                <a:solidFill>
                  <a:srgbClr val="000000"/>
                </a:solidFill>
                <a:latin typeface="Garet"/>
              </a:rPr>
              <a:t> YOLOv3 (You Only Look Once) deep learning algorithm.</a:t>
            </a:r>
          </a:p>
          <a:p>
            <a:pPr marL="394490" lvl="1" indent="-197245">
              <a:lnSpc>
                <a:spcPts val="2759"/>
              </a:lnSpc>
              <a:buFont typeface="Arial"/>
              <a:buChar char="•"/>
            </a:pPr>
            <a:r>
              <a:rPr lang="en-US" sz="1827" spc="85">
                <a:solidFill>
                  <a:srgbClr val="000000"/>
                </a:solidFill>
                <a:latin typeface="Garet Bold"/>
              </a:rPr>
              <a:t>Merits:</a:t>
            </a:r>
            <a:r>
              <a:rPr lang="en-US" sz="1827" spc="85">
                <a:solidFill>
                  <a:srgbClr val="000000"/>
                </a:solidFill>
                <a:latin typeface="Garet"/>
              </a:rPr>
              <a:t>  By utilizing the YOLOv3 deep learning algorithm for drone detection, you can benefit from its robustness, accuracy, and speed, allowing for rapid detection at more than 60 frames per second. Additionally, the method has lower requirements on computer specifications compared to other deep-CNN detectors, making it efficient and effective for real-time drone detection tasks</a:t>
            </a:r>
          </a:p>
          <a:p>
            <a:pPr marL="394490" lvl="1" indent="-197245">
              <a:lnSpc>
                <a:spcPts val="2759"/>
              </a:lnSpc>
              <a:buFont typeface="Arial"/>
              <a:buChar char="•"/>
            </a:pPr>
            <a:r>
              <a:rPr lang="en-US" sz="1827" spc="85">
                <a:solidFill>
                  <a:srgbClr val="000000"/>
                </a:solidFill>
                <a:latin typeface="Garet Bold"/>
              </a:rPr>
              <a:t>Demerits:</a:t>
            </a:r>
            <a:r>
              <a:rPr lang="en-US" sz="1827" spc="85">
                <a:solidFill>
                  <a:srgbClr val="000000"/>
                </a:solidFill>
                <a:latin typeface="Garet"/>
              </a:rPr>
              <a:t>  One limitation of using the YOLOv3 deep learning algorithm for drone detection is its occasional deficiency in accurately detecting small and tiny objects, such as micro/mini drones, due to the challenges associated with detecting objects occupying surfaces less than 32 * 32 pixels </a:t>
            </a:r>
          </a:p>
          <a:p>
            <a:pPr marL="394490" lvl="1" indent="-197245">
              <a:lnSpc>
                <a:spcPts val="2759"/>
              </a:lnSpc>
              <a:buFont typeface="Arial"/>
              <a:buChar char="•"/>
            </a:pPr>
            <a:r>
              <a:rPr lang="en-US" sz="1827" spc="85">
                <a:solidFill>
                  <a:srgbClr val="000000"/>
                </a:solidFill>
                <a:latin typeface="Garet Bold"/>
              </a:rPr>
              <a:t>Conclusion: </a:t>
            </a:r>
            <a:r>
              <a:rPr lang="en-US" sz="1827" spc="85">
                <a:solidFill>
                  <a:srgbClr val="000000"/>
                </a:solidFill>
                <a:latin typeface="Garet"/>
              </a:rPr>
              <a:t>In conclusion, the study demonstrates that certain categories of micro/mini drones can be effectively detected and identified using an object detector based on deep neural networks, specifically the upgraded YOLOv3 model.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53969"/>
        </a:solidFill>
        <a:effectLst/>
      </p:bgPr>
    </p:bg>
    <p:spTree>
      <p:nvGrpSpPr>
        <p:cNvPr id="1" name=""/>
        <p:cNvGrpSpPr/>
        <p:nvPr/>
      </p:nvGrpSpPr>
      <p:grpSpPr>
        <a:xfrm>
          <a:off x="0" y="0"/>
          <a:ext cx="0" cy="0"/>
          <a:chOff x="0" y="0"/>
          <a:chExt cx="0" cy="0"/>
        </a:xfrm>
      </p:grpSpPr>
      <p:grpSp>
        <p:nvGrpSpPr>
          <p:cNvPr id="2" name="Group 2"/>
          <p:cNvGrpSpPr/>
          <p:nvPr/>
        </p:nvGrpSpPr>
        <p:grpSpPr>
          <a:xfrm>
            <a:off x="9525" y="0"/>
            <a:ext cx="18278475" cy="3625229"/>
            <a:chOff x="0" y="0"/>
            <a:chExt cx="24371300" cy="4833638"/>
          </a:xfrm>
        </p:grpSpPr>
        <p:pic>
          <p:nvPicPr>
            <p:cNvPr id="3" name="Picture 3"/>
            <p:cNvPicPr>
              <a:picLocks noChangeAspect="1"/>
            </p:cNvPicPr>
            <p:nvPr/>
          </p:nvPicPr>
          <p:blipFill>
            <a:blip r:embed="rId2">
              <a:alphaModFix amt="14000"/>
            </a:blip>
            <a:srcRect t="28532" b="41698"/>
            <a:stretch>
              <a:fillRect/>
            </a:stretch>
          </p:blipFill>
          <p:spPr>
            <a:xfrm>
              <a:off x="0" y="0"/>
              <a:ext cx="24371300" cy="4833638"/>
            </a:xfrm>
            <a:prstGeom prst="rect">
              <a:avLst/>
            </a:prstGeom>
          </p:spPr>
        </p:pic>
      </p:grpSp>
      <p:grpSp>
        <p:nvGrpSpPr>
          <p:cNvPr id="4" name="Group 4"/>
          <p:cNvGrpSpPr/>
          <p:nvPr/>
        </p:nvGrpSpPr>
        <p:grpSpPr>
          <a:xfrm>
            <a:off x="0" y="3773114"/>
            <a:ext cx="18288000" cy="6513886"/>
            <a:chOff x="0" y="0"/>
            <a:chExt cx="4816593" cy="1715591"/>
          </a:xfrm>
        </p:grpSpPr>
        <p:sp>
          <p:nvSpPr>
            <p:cNvPr id="5" name="Freeform 5"/>
            <p:cNvSpPr/>
            <p:nvPr/>
          </p:nvSpPr>
          <p:spPr>
            <a:xfrm>
              <a:off x="0" y="0"/>
              <a:ext cx="4816592" cy="1715591"/>
            </a:xfrm>
            <a:custGeom>
              <a:avLst/>
              <a:gdLst/>
              <a:ahLst/>
              <a:cxnLst/>
              <a:rect l="l" t="t" r="r" b="b"/>
              <a:pathLst>
                <a:path w="4816592" h="1715591">
                  <a:moveTo>
                    <a:pt x="0" y="0"/>
                  </a:moveTo>
                  <a:lnTo>
                    <a:pt x="4816592" y="0"/>
                  </a:lnTo>
                  <a:lnTo>
                    <a:pt x="4816592" y="1715591"/>
                  </a:lnTo>
                  <a:lnTo>
                    <a:pt x="0" y="1715591"/>
                  </a:lnTo>
                  <a:close/>
                </a:path>
              </a:pathLst>
            </a:custGeom>
            <a:solidFill>
              <a:srgbClr val="F4F4F4"/>
            </a:solidFill>
          </p:spPr>
          <p:txBody>
            <a:bodyPr/>
            <a:lstStyle/>
            <a:p>
              <a:endParaRPr lang="en-IN"/>
            </a:p>
          </p:txBody>
        </p:sp>
        <p:sp>
          <p:nvSpPr>
            <p:cNvPr id="6" name="TextBox 6"/>
            <p:cNvSpPr txBox="1"/>
            <p:nvPr/>
          </p:nvSpPr>
          <p:spPr>
            <a:xfrm>
              <a:off x="0" y="-57150"/>
              <a:ext cx="4816593" cy="1772741"/>
            </a:xfrm>
            <a:prstGeom prst="rect">
              <a:avLst/>
            </a:prstGeom>
          </p:spPr>
          <p:txBody>
            <a:bodyPr lIns="50800" tIns="50800" rIns="50800" bIns="50800" rtlCol="0" anchor="ctr"/>
            <a:lstStyle/>
            <a:p>
              <a:pPr algn="ctr">
                <a:lnSpc>
                  <a:spcPts val="3639"/>
                </a:lnSpc>
              </a:pPr>
              <a:endParaRPr/>
            </a:p>
          </p:txBody>
        </p:sp>
      </p:grpSp>
      <p:sp>
        <p:nvSpPr>
          <p:cNvPr id="7" name="TextBox 7"/>
          <p:cNvSpPr txBox="1"/>
          <p:nvPr/>
        </p:nvSpPr>
        <p:spPr>
          <a:xfrm>
            <a:off x="-887867" y="1126151"/>
            <a:ext cx="9008992" cy="1139825"/>
          </a:xfrm>
          <a:prstGeom prst="rect">
            <a:avLst/>
          </a:prstGeom>
        </p:spPr>
        <p:txBody>
          <a:bodyPr lIns="0" tIns="0" rIns="0" bIns="0" rtlCol="0" anchor="t">
            <a:spAutoFit/>
          </a:bodyPr>
          <a:lstStyle/>
          <a:p>
            <a:pPr algn="ctr">
              <a:lnSpc>
                <a:spcPts val="9099"/>
              </a:lnSpc>
            </a:pPr>
            <a:r>
              <a:rPr lang="en-US" sz="6999">
                <a:solidFill>
                  <a:srgbClr val="FFFFFF"/>
                </a:solidFill>
                <a:latin typeface="Klein Bold"/>
              </a:rPr>
              <a:t>Existing Work</a:t>
            </a:r>
          </a:p>
        </p:txBody>
      </p:sp>
      <p:sp>
        <p:nvSpPr>
          <p:cNvPr id="8" name="Freeform 8"/>
          <p:cNvSpPr/>
          <p:nvPr/>
        </p:nvSpPr>
        <p:spPr>
          <a:xfrm>
            <a:off x="8333203" y="-1109791"/>
            <a:ext cx="1621594" cy="1621594"/>
          </a:xfrm>
          <a:custGeom>
            <a:avLst/>
            <a:gdLst/>
            <a:ahLst/>
            <a:cxnLst/>
            <a:rect l="l" t="t" r="r" b="b"/>
            <a:pathLst>
              <a:path w="1621594" h="1621594">
                <a:moveTo>
                  <a:pt x="0" y="0"/>
                </a:moveTo>
                <a:lnTo>
                  <a:pt x="1621594" y="0"/>
                </a:lnTo>
                <a:lnTo>
                  <a:pt x="1621594" y="1621594"/>
                </a:lnTo>
                <a:lnTo>
                  <a:pt x="0" y="162159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9" name="Freeform 9"/>
          <p:cNvSpPr/>
          <p:nvPr/>
        </p:nvSpPr>
        <p:spPr>
          <a:xfrm>
            <a:off x="8333203" y="9678747"/>
            <a:ext cx="1621594" cy="1621594"/>
          </a:xfrm>
          <a:custGeom>
            <a:avLst/>
            <a:gdLst/>
            <a:ahLst/>
            <a:cxnLst/>
            <a:rect l="l" t="t" r="r" b="b"/>
            <a:pathLst>
              <a:path w="1621594" h="1621594">
                <a:moveTo>
                  <a:pt x="0" y="0"/>
                </a:moveTo>
                <a:lnTo>
                  <a:pt x="1621594" y="0"/>
                </a:lnTo>
                <a:lnTo>
                  <a:pt x="1621594" y="1621594"/>
                </a:lnTo>
                <a:lnTo>
                  <a:pt x="0" y="162159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10" name="TextBox 10"/>
          <p:cNvSpPr txBox="1"/>
          <p:nvPr/>
        </p:nvSpPr>
        <p:spPr>
          <a:xfrm>
            <a:off x="0" y="3948863"/>
            <a:ext cx="18288000" cy="5190490"/>
          </a:xfrm>
          <a:prstGeom prst="rect">
            <a:avLst/>
          </a:prstGeom>
        </p:spPr>
        <p:txBody>
          <a:bodyPr lIns="0" tIns="0" rIns="0" bIns="0" rtlCol="0" anchor="t">
            <a:spAutoFit/>
          </a:bodyPr>
          <a:lstStyle/>
          <a:p>
            <a:pPr marL="496571" lvl="1" indent="-248285">
              <a:lnSpc>
                <a:spcPts val="2990"/>
              </a:lnSpc>
              <a:buFont typeface="Arial"/>
              <a:buChar char="•"/>
            </a:pPr>
            <a:r>
              <a:rPr lang="en-US" sz="2300">
                <a:solidFill>
                  <a:srgbClr val="000000"/>
                </a:solidFill>
                <a:latin typeface="Garet Bold"/>
              </a:rPr>
              <a:t>DroneNet</a:t>
            </a:r>
            <a:r>
              <a:rPr lang="en-US" sz="2300">
                <a:solidFill>
                  <a:srgbClr val="000000"/>
                </a:solidFill>
                <a:latin typeface="Garet"/>
              </a:rPr>
              <a:t>: A deep learning-based method created especially for drone detection is called DroneNet. It detects and tracks drones in video streams by combining CNNs with recurrent neural networks (RNNs). Robust for real-world applications, DroneNet can endure a wide range of climatic conditions and drone orientations.</a:t>
            </a:r>
          </a:p>
          <a:p>
            <a:pPr marL="496571" lvl="1" indent="-248285">
              <a:lnSpc>
                <a:spcPts val="2990"/>
              </a:lnSpc>
              <a:buFont typeface="Arial"/>
              <a:buChar char="•"/>
            </a:pPr>
            <a:r>
              <a:rPr lang="en-US" sz="2300">
                <a:solidFill>
                  <a:srgbClr val="000000"/>
                </a:solidFill>
                <a:latin typeface="Garet Bold"/>
              </a:rPr>
              <a:t>Faster R-CNN:</a:t>
            </a:r>
            <a:r>
              <a:rPr lang="en-US" sz="2300">
                <a:solidFill>
                  <a:srgbClr val="000000"/>
                </a:solidFill>
                <a:latin typeface="Garet"/>
              </a:rPr>
              <a:t> Drone detection tests have been successfully completed using Faster R-CNN, another well-liked object detection technique. Through the use of CNNs and region proposal networks (RPNs), Faster R-CNN is able to accurately and efficiently identify drones in photos or movies.</a:t>
            </a:r>
          </a:p>
          <a:p>
            <a:pPr marL="496571" lvl="1" indent="-248285">
              <a:lnSpc>
                <a:spcPts val="2990"/>
              </a:lnSpc>
              <a:buFont typeface="Arial"/>
              <a:buChar char="•"/>
            </a:pPr>
            <a:r>
              <a:rPr lang="en-US" sz="2300">
                <a:solidFill>
                  <a:srgbClr val="000000"/>
                </a:solidFill>
                <a:latin typeface="Garet Bold"/>
              </a:rPr>
              <a:t>Using Transfer Learning for Drone Detection:</a:t>
            </a:r>
            <a:r>
              <a:rPr lang="en-US" sz="2300">
                <a:solidFill>
                  <a:srgbClr val="000000"/>
                </a:solidFill>
                <a:latin typeface="Garet"/>
              </a:rPr>
              <a:t> Transfer learning is utilizing previously trained models and optimizing them for particular applications. Researchers have modified pre-existing CNN architectures, like ResNet and VGG, for drone identification through the application of transfer learning. Through adjusting the models on drone-specific datasets, they achieve good performance even with limited training data.</a:t>
            </a:r>
          </a:p>
          <a:p>
            <a:pPr marL="496571" lvl="1" indent="-248285">
              <a:lnSpc>
                <a:spcPts val="2990"/>
              </a:lnSpc>
              <a:buFont typeface="Arial"/>
              <a:buChar char="•"/>
            </a:pPr>
            <a:r>
              <a:rPr lang="en-US" sz="2300">
                <a:solidFill>
                  <a:srgbClr val="000000"/>
                </a:solidFill>
                <a:latin typeface="Garet Bold"/>
              </a:rPr>
              <a:t>Drone Detection through Feature Engineering</a:t>
            </a:r>
            <a:r>
              <a:rPr lang="en-US" sz="2300">
                <a:solidFill>
                  <a:srgbClr val="000000"/>
                </a:solidFill>
                <a:latin typeface="Garet"/>
              </a:rPr>
              <a:t>: Certain methods combine human-crafted features and machine learning to detect drones. Shape descriptors, color histograms, and texture features are a few examples of these features. Through the extraction of pertinent features from pictures or videos, these techniques can effectively distinguish drones from other objects by applying classifiers like random forests or support vector machines (SVMs).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53969"/>
        </a:solidFill>
        <a:effectLst/>
      </p:bgPr>
    </p:bg>
    <p:spTree>
      <p:nvGrpSpPr>
        <p:cNvPr id="1" name=""/>
        <p:cNvGrpSpPr/>
        <p:nvPr/>
      </p:nvGrpSpPr>
      <p:grpSpPr>
        <a:xfrm>
          <a:off x="0" y="0"/>
          <a:ext cx="0" cy="0"/>
          <a:chOff x="0" y="0"/>
          <a:chExt cx="0" cy="0"/>
        </a:xfrm>
      </p:grpSpPr>
      <p:grpSp>
        <p:nvGrpSpPr>
          <p:cNvPr id="2" name="Group 2"/>
          <p:cNvGrpSpPr/>
          <p:nvPr/>
        </p:nvGrpSpPr>
        <p:grpSpPr>
          <a:xfrm>
            <a:off x="431328" y="-190494"/>
            <a:ext cx="18278475" cy="3773114"/>
            <a:chOff x="0" y="0"/>
            <a:chExt cx="24371300" cy="5030819"/>
          </a:xfrm>
        </p:grpSpPr>
        <p:pic>
          <p:nvPicPr>
            <p:cNvPr id="3" name="Picture 3"/>
            <p:cNvPicPr>
              <a:picLocks noChangeAspect="1"/>
            </p:cNvPicPr>
            <p:nvPr/>
          </p:nvPicPr>
          <p:blipFill>
            <a:blip r:embed="rId2">
              <a:alphaModFix amt="14000"/>
            </a:blip>
            <a:srcRect t="27925" b="41091"/>
            <a:stretch>
              <a:fillRect/>
            </a:stretch>
          </p:blipFill>
          <p:spPr>
            <a:xfrm>
              <a:off x="0" y="0"/>
              <a:ext cx="24371300" cy="5030819"/>
            </a:xfrm>
            <a:prstGeom prst="rect">
              <a:avLst/>
            </a:prstGeom>
          </p:spPr>
        </p:pic>
      </p:grpSp>
      <p:sp>
        <p:nvSpPr>
          <p:cNvPr id="7" name="TextBox 7"/>
          <p:cNvSpPr txBox="1"/>
          <p:nvPr/>
        </p:nvSpPr>
        <p:spPr>
          <a:xfrm>
            <a:off x="438702" y="1126151"/>
            <a:ext cx="7682422" cy="1139825"/>
          </a:xfrm>
          <a:prstGeom prst="rect">
            <a:avLst/>
          </a:prstGeom>
        </p:spPr>
        <p:txBody>
          <a:bodyPr lIns="0" tIns="0" rIns="0" bIns="0" rtlCol="0" anchor="t">
            <a:spAutoFit/>
          </a:bodyPr>
          <a:lstStyle/>
          <a:p>
            <a:pPr algn="ctr">
              <a:lnSpc>
                <a:spcPts val="9099"/>
              </a:lnSpc>
            </a:pPr>
            <a:r>
              <a:rPr lang="en-US" sz="6999" dirty="0">
                <a:solidFill>
                  <a:srgbClr val="FFFFFF"/>
                </a:solidFill>
                <a:latin typeface="Klein Bold"/>
              </a:rPr>
              <a:t>Proposed Work</a:t>
            </a:r>
          </a:p>
        </p:txBody>
      </p:sp>
      <p:sp>
        <p:nvSpPr>
          <p:cNvPr id="8" name="Freeform 8"/>
          <p:cNvSpPr/>
          <p:nvPr/>
        </p:nvSpPr>
        <p:spPr>
          <a:xfrm>
            <a:off x="8333203" y="-1109791"/>
            <a:ext cx="1621594" cy="1621594"/>
          </a:xfrm>
          <a:custGeom>
            <a:avLst/>
            <a:gdLst/>
            <a:ahLst/>
            <a:cxnLst/>
            <a:rect l="l" t="t" r="r" b="b"/>
            <a:pathLst>
              <a:path w="1621594" h="1621594">
                <a:moveTo>
                  <a:pt x="0" y="0"/>
                </a:moveTo>
                <a:lnTo>
                  <a:pt x="1621594" y="0"/>
                </a:lnTo>
                <a:lnTo>
                  <a:pt x="1621594" y="1621594"/>
                </a:lnTo>
                <a:lnTo>
                  <a:pt x="0" y="162159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9" name="Freeform 9"/>
          <p:cNvSpPr/>
          <p:nvPr/>
        </p:nvSpPr>
        <p:spPr>
          <a:xfrm>
            <a:off x="8333203" y="9678747"/>
            <a:ext cx="1621594" cy="1621594"/>
          </a:xfrm>
          <a:custGeom>
            <a:avLst/>
            <a:gdLst/>
            <a:ahLst/>
            <a:cxnLst/>
            <a:rect l="l" t="t" r="r" b="b"/>
            <a:pathLst>
              <a:path w="1621594" h="1621594">
                <a:moveTo>
                  <a:pt x="0" y="0"/>
                </a:moveTo>
                <a:lnTo>
                  <a:pt x="1621594" y="0"/>
                </a:lnTo>
                <a:lnTo>
                  <a:pt x="1621594" y="1621594"/>
                </a:lnTo>
                <a:lnTo>
                  <a:pt x="0" y="162159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21" name="TextBox 20">
            <a:extLst>
              <a:ext uri="{FF2B5EF4-FFF2-40B4-BE49-F238E27FC236}">
                <a16:creationId xmlns:a16="http://schemas.microsoft.com/office/drawing/2014/main" id="{88E9D15C-ED0B-DC26-2BA3-2022F76B7BF5}"/>
              </a:ext>
            </a:extLst>
          </p:cNvPr>
          <p:cNvSpPr txBox="1"/>
          <p:nvPr/>
        </p:nvSpPr>
        <p:spPr>
          <a:xfrm rot="10800000" flipH="1" flipV="1">
            <a:off x="190500" y="3771900"/>
            <a:ext cx="17907000" cy="6370975"/>
          </a:xfrm>
          <a:prstGeom prst="rect">
            <a:avLst/>
          </a:prstGeom>
          <a:solidFill>
            <a:schemeClr val="bg1"/>
          </a:solidFill>
        </p:spPr>
        <p:txBody>
          <a:bodyPr wrap="square" rtlCol="0">
            <a:spAutoFit/>
          </a:bodyPr>
          <a:lstStyle/>
          <a:p>
            <a:endParaRPr lang="en-US" sz="2400" dirty="0"/>
          </a:p>
          <a:p>
            <a:pPr marL="342900" indent="-342900">
              <a:buFont typeface="Wingdings" panose="05000000000000000000" pitchFamily="2" charset="2"/>
              <a:buChar char="q"/>
            </a:pPr>
            <a:r>
              <a:rPr lang="en-US" sz="2400" dirty="0"/>
              <a:t>Prepare the Data and Upload to Google Drive:</a:t>
            </a:r>
          </a:p>
          <a:p>
            <a:pPr marL="342900" indent="-342900">
              <a:buFont typeface="Arial" panose="020B0604020202020204" pitchFamily="34" charset="0"/>
              <a:buChar char="•"/>
            </a:pPr>
            <a:r>
              <a:rPr lang="en-US" sz="2400" dirty="0"/>
              <a:t>Getting the drone image datasets from the roboflow.</a:t>
            </a:r>
          </a:p>
          <a:p>
            <a:pPr marL="342900" indent="-342900">
              <a:buFont typeface="Arial" panose="020B0604020202020204" pitchFamily="34" charset="0"/>
              <a:buChar char="•"/>
            </a:pPr>
            <a:r>
              <a:rPr lang="en-US" sz="2400" dirty="0"/>
              <a:t>Organize the dataset into the specified folder structure: create subfolders named “train” and “valid” within the “images” and “labels” directories.</a:t>
            </a:r>
          </a:p>
          <a:p>
            <a:pPr marL="342900" indent="-342900">
              <a:buFont typeface="Arial" panose="020B0604020202020204" pitchFamily="34" charset="0"/>
              <a:buChar char="•"/>
            </a:pPr>
            <a:r>
              <a:rPr lang="en-US" sz="2400" dirty="0"/>
              <a:t>Compress the dataset into a zip file and upload it to your Google Drive.</a:t>
            </a:r>
          </a:p>
          <a:p>
            <a:pPr marL="342900" indent="-342900">
              <a:buFont typeface="Wingdings" panose="05000000000000000000" pitchFamily="2" charset="2"/>
              <a:buChar char="q"/>
            </a:pPr>
            <a:r>
              <a:rPr lang="en-US" sz="2400" dirty="0"/>
              <a:t>Set Up Google Colab:</a:t>
            </a:r>
          </a:p>
          <a:p>
            <a:pPr marL="342900" indent="-342900">
              <a:buFont typeface="Arial" panose="020B0604020202020204" pitchFamily="34" charset="0"/>
              <a:buChar char="•"/>
            </a:pPr>
            <a:r>
              <a:rPr lang="en-US" sz="2400" dirty="0"/>
              <a:t>Google Colab provides free access to GPU resources. Mount your Google Drive to access your data and store results.</a:t>
            </a:r>
          </a:p>
          <a:p>
            <a:pPr marL="342900" indent="-342900">
              <a:buFont typeface="Wingdings" panose="05000000000000000000" pitchFamily="2" charset="2"/>
              <a:buChar char="q"/>
            </a:pPr>
            <a:r>
              <a:rPr lang="en-US" sz="2400" dirty="0"/>
              <a:t>Install Required Libraries:</a:t>
            </a:r>
          </a:p>
          <a:p>
            <a:pPr marL="342900" indent="-342900">
              <a:buFont typeface="Arial" panose="020B0604020202020204" pitchFamily="34" charset="0"/>
              <a:buChar char="•"/>
            </a:pPr>
            <a:r>
              <a:rPr lang="en-US" sz="2400" dirty="0"/>
              <a:t>Install necessary libraries, including Ultralytics for YOLOv8 and GPU information.</a:t>
            </a:r>
          </a:p>
          <a:p>
            <a:pPr marL="342900" indent="-342900">
              <a:buFont typeface="Wingdings" panose="05000000000000000000" pitchFamily="2" charset="2"/>
              <a:buChar char="q"/>
            </a:pPr>
            <a:r>
              <a:rPr lang="en-US" sz="2400" dirty="0"/>
              <a:t>Train the YOLOv8 Model:</a:t>
            </a:r>
          </a:p>
          <a:p>
            <a:pPr marL="342900" indent="-342900">
              <a:buFont typeface="Arial" panose="020B0604020202020204" pitchFamily="34" charset="0"/>
              <a:buChar char="•"/>
            </a:pPr>
            <a:r>
              <a:rPr lang="en-US" sz="2400" dirty="0"/>
              <a:t>Create a data.yaml file specifying your dataset and model configuration.</a:t>
            </a:r>
          </a:p>
          <a:p>
            <a:pPr marL="342900" indent="-342900">
              <a:buFont typeface="Arial" panose="020B0604020202020204" pitchFamily="34" charset="0"/>
              <a:buChar char="•"/>
            </a:pPr>
            <a:r>
              <a:rPr lang="en-US" sz="2400" dirty="0"/>
              <a:t>Initiate training using your data with YOLOv8.</a:t>
            </a:r>
          </a:p>
          <a:p>
            <a:pPr marL="342900" indent="-342900">
              <a:buFont typeface="Arial" panose="020B0604020202020204" pitchFamily="34" charset="0"/>
              <a:buChar char="•"/>
            </a:pPr>
            <a:r>
              <a:rPr lang="en-US" sz="2400" dirty="0"/>
              <a:t>Perform Real-Time Drone Detection:</a:t>
            </a:r>
          </a:p>
          <a:p>
            <a:pPr marL="342900" indent="-342900">
              <a:buFont typeface="Arial" panose="020B0604020202020204" pitchFamily="34" charset="0"/>
              <a:buChar char="•"/>
            </a:pPr>
            <a:r>
              <a:rPr lang="en-US" sz="2400" dirty="0"/>
              <a:t>Load the trained YOLOv8 model.</a:t>
            </a:r>
          </a:p>
          <a:p>
            <a:pPr marL="342900" indent="-342900">
              <a:buFont typeface="Arial" panose="020B0604020202020204" pitchFamily="34" charset="0"/>
              <a:buChar char="•"/>
            </a:pPr>
            <a:r>
              <a:rPr lang="en-US" sz="2400" dirty="0"/>
              <a:t>Predicted results will be saved in the directory path:</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53969"/>
        </a:solidFill>
        <a:effectLst/>
      </p:bgPr>
    </p:bg>
    <p:spTree>
      <p:nvGrpSpPr>
        <p:cNvPr id="1" name=""/>
        <p:cNvGrpSpPr/>
        <p:nvPr/>
      </p:nvGrpSpPr>
      <p:grpSpPr>
        <a:xfrm>
          <a:off x="0" y="0"/>
          <a:ext cx="0" cy="0"/>
          <a:chOff x="0" y="0"/>
          <a:chExt cx="0" cy="0"/>
        </a:xfrm>
      </p:grpSpPr>
      <p:grpSp>
        <p:nvGrpSpPr>
          <p:cNvPr id="2" name="Group 2"/>
          <p:cNvGrpSpPr/>
          <p:nvPr/>
        </p:nvGrpSpPr>
        <p:grpSpPr>
          <a:xfrm>
            <a:off x="-22430" y="5416974"/>
            <a:ext cx="18278475" cy="2143483"/>
            <a:chOff x="0" y="0"/>
            <a:chExt cx="24371300" cy="5030819"/>
          </a:xfrm>
        </p:grpSpPr>
        <p:pic>
          <p:nvPicPr>
            <p:cNvPr id="3" name="Picture 3"/>
            <p:cNvPicPr>
              <a:picLocks noChangeAspect="1"/>
            </p:cNvPicPr>
            <p:nvPr/>
          </p:nvPicPr>
          <p:blipFill>
            <a:blip r:embed="rId2">
              <a:alphaModFix amt="14000"/>
            </a:blip>
            <a:srcRect t="27925" b="41091"/>
            <a:stretch>
              <a:fillRect/>
            </a:stretch>
          </p:blipFill>
          <p:spPr>
            <a:xfrm>
              <a:off x="0" y="0"/>
              <a:ext cx="24371300" cy="5030819"/>
            </a:xfrm>
            <a:prstGeom prst="rect">
              <a:avLst/>
            </a:prstGeom>
          </p:spPr>
        </p:pic>
      </p:grpSp>
      <p:sp>
        <p:nvSpPr>
          <p:cNvPr id="7" name="TextBox 7"/>
          <p:cNvSpPr txBox="1"/>
          <p:nvPr/>
        </p:nvSpPr>
        <p:spPr>
          <a:xfrm>
            <a:off x="438702" y="1126151"/>
            <a:ext cx="7682422" cy="1139825"/>
          </a:xfrm>
          <a:prstGeom prst="rect">
            <a:avLst/>
          </a:prstGeom>
        </p:spPr>
        <p:txBody>
          <a:bodyPr lIns="0" tIns="0" rIns="0" bIns="0" rtlCol="0" anchor="t">
            <a:spAutoFit/>
          </a:bodyPr>
          <a:lstStyle/>
          <a:p>
            <a:pPr algn="ctr">
              <a:lnSpc>
                <a:spcPts val="9099"/>
              </a:lnSpc>
            </a:pPr>
            <a:r>
              <a:rPr lang="en-US" sz="6999" dirty="0">
                <a:solidFill>
                  <a:srgbClr val="FFFFFF"/>
                </a:solidFill>
                <a:latin typeface="Klein Bold"/>
              </a:rPr>
              <a:t>Conclusion</a:t>
            </a:r>
          </a:p>
        </p:txBody>
      </p:sp>
      <p:sp>
        <p:nvSpPr>
          <p:cNvPr id="8" name="Freeform 8"/>
          <p:cNvSpPr/>
          <p:nvPr/>
        </p:nvSpPr>
        <p:spPr>
          <a:xfrm>
            <a:off x="8333203" y="-1109791"/>
            <a:ext cx="1621594" cy="1621594"/>
          </a:xfrm>
          <a:custGeom>
            <a:avLst/>
            <a:gdLst/>
            <a:ahLst/>
            <a:cxnLst/>
            <a:rect l="l" t="t" r="r" b="b"/>
            <a:pathLst>
              <a:path w="1621594" h="1621594">
                <a:moveTo>
                  <a:pt x="0" y="0"/>
                </a:moveTo>
                <a:lnTo>
                  <a:pt x="1621594" y="0"/>
                </a:lnTo>
                <a:lnTo>
                  <a:pt x="1621594" y="1621594"/>
                </a:lnTo>
                <a:lnTo>
                  <a:pt x="0" y="162159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9" name="Freeform 9"/>
          <p:cNvSpPr/>
          <p:nvPr/>
        </p:nvSpPr>
        <p:spPr>
          <a:xfrm>
            <a:off x="8333203" y="9678747"/>
            <a:ext cx="1621594" cy="1621594"/>
          </a:xfrm>
          <a:custGeom>
            <a:avLst/>
            <a:gdLst/>
            <a:ahLst/>
            <a:cxnLst/>
            <a:rect l="l" t="t" r="r" b="b"/>
            <a:pathLst>
              <a:path w="1621594" h="1621594">
                <a:moveTo>
                  <a:pt x="0" y="0"/>
                </a:moveTo>
                <a:lnTo>
                  <a:pt x="1621594" y="0"/>
                </a:lnTo>
                <a:lnTo>
                  <a:pt x="1621594" y="1621594"/>
                </a:lnTo>
                <a:lnTo>
                  <a:pt x="0" y="162159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12" name="TextBox 12"/>
          <p:cNvSpPr txBox="1"/>
          <p:nvPr/>
        </p:nvSpPr>
        <p:spPr>
          <a:xfrm>
            <a:off x="152400" y="3708523"/>
            <a:ext cx="18288000" cy="6730877"/>
          </a:xfrm>
          <a:prstGeom prst="rect">
            <a:avLst/>
          </a:prstGeom>
        </p:spPr>
        <p:txBody>
          <a:bodyPr lIns="50800" tIns="50800" rIns="50800" bIns="50800" rtlCol="0" anchor="ctr"/>
          <a:lstStyle/>
          <a:p>
            <a:pPr algn="ctr">
              <a:lnSpc>
                <a:spcPts val="3639"/>
              </a:lnSpc>
            </a:pPr>
            <a:endParaRPr/>
          </a:p>
        </p:txBody>
      </p:sp>
      <p:grpSp>
        <p:nvGrpSpPr>
          <p:cNvPr id="13" name="Group 2">
            <a:extLst>
              <a:ext uri="{FF2B5EF4-FFF2-40B4-BE49-F238E27FC236}">
                <a16:creationId xmlns:a16="http://schemas.microsoft.com/office/drawing/2014/main" id="{8754A88B-DCC1-5D0B-9082-FB5FEF0F1496}"/>
              </a:ext>
            </a:extLst>
          </p:cNvPr>
          <p:cNvGrpSpPr/>
          <p:nvPr/>
        </p:nvGrpSpPr>
        <p:grpSpPr>
          <a:xfrm>
            <a:off x="61452" y="-96437"/>
            <a:ext cx="18278475" cy="3178677"/>
            <a:chOff x="0" y="0"/>
            <a:chExt cx="24371300" cy="5030819"/>
          </a:xfrm>
        </p:grpSpPr>
        <p:pic>
          <p:nvPicPr>
            <p:cNvPr id="14" name="Picture 3">
              <a:extLst>
                <a:ext uri="{FF2B5EF4-FFF2-40B4-BE49-F238E27FC236}">
                  <a16:creationId xmlns:a16="http://schemas.microsoft.com/office/drawing/2014/main" id="{0E7FE974-ED23-FEDC-A746-C2B8F4FB5FDE}"/>
                </a:ext>
              </a:extLst>
            </p:cNvPr>
            <p:cNvPicPr>
              <a:picLocks noChangeAspect="1"/>
            </p:cNvPicPr>
            <p:nvPr/>
          </p:nvPicPr>
          <p:blipFill>
            <a:blip r:embed="rId2">
              <a:alphaModFix amt="14000"/>
            </a:blip>
            <a:srcRect t="27925" b="41091"/>
            <a:stretch>
              <a:fillRect/>
            </a:stretch>
          </p:blipFill>
          <p:spPr>
            <a:xfrm>
              <a:off x="0" y="0"/>
              <a:ext cx="24371300" cy="5030819"/>
            </a:xfrm>
            <a:prstGeom prst="rect">
              <a:avLst/>
            </a:prstGeom>
          </p:spPr>
        </p:pic>
      </p:grpSp>
      <p:sp>
        <p:nvSpPr>
          <p:cNvPr id="16" name="TextBox 15">
            <a:extLst>
              <a:ext uri="{FF2B5EF4-FFF2-40B4-BE49-F238E27FC236}">
                <a16:creationId xmlns:a16="http://schemas.microsoft.com/office/drawing/2014/main" id="{4FDD34F5-FEF4-8219-DCAB-4D7CEF5BCB4B}"/>
              </a:ext>
            </a:extLst>
          </p:cNvPr>
          <p:cNvSpPr txBox="1"/>
          <p:nvPr/>
        </p:nvSpPr>
        <p:spPr>
          <a:xfrm>
            <a:off x="1042331" y="6174259"/>
            <a:ext cx="8654622" cy="1200329"/>
          </a:xfrm>
          <a:prstGeom prst="rect">
            <a:avLst/>
          </a:prstGeom>
          <a:noFill/>
        </p:spPr>
        <p:txBody>
          <a:bodyPr wrap="square">
            <a:spAutoFit/>
          </a:bodyPr>
          <a:lstStyle/>
          <a:p>
            <a:r>
              <a:rPr lang="en-IN" sz="5400" dirty="0">
                <a:solidFill>
                  <a:schemeClr val="bg1"/>
                </a:solidFill>
              </a:rPr>
              <a:t>FUTURE WORK:</a:t>
            </a:r>
          </a:p>
          <a:p>
            <a:endParaRPr lang="en-IN" dirty="0"/>
          </a:p>
        </p:txBody>
      </p:sp>
      <p:sp>
        <p:nvSpPr>
          <p:cNvPr id="19" name="TextBox 18">
            <a:extLst>
              <a:ext uri="{FF2B5EF4-FFF2-40B4-BE49-F238E27FC236}">
                <a16:creationId xmlns:a16="http://schemas.microsoft.com/office/drawing/2014/main" id="{87CE9BE1-CC3C-28B9-F902-06D57BFFB408}"/>
              </a:ext>
            </a:extLst>
          </p:cNvPr>
          <p:cNvSpPr txBox="1"/>
          <p:nvPr/>
        </p:nvSpPr>
        <p:spPr>
          <a:xfrm>
            <a:off x="901828" y="8165846"/>
            <a:ext cx="14862750" cy="1354217"/>
          </a:xfrm>
          <a:prstGeom prst="rect">
            <a:avLst/>
          </a:prstGeom>
          <a:noFill/>
        </p:spPr>
        <p:txBody>
          <a:bodyPr wrap="square">
            <a:spAutoFit/>
          </a:bodyPr>
          <a:lstStyle/>
          <a:p>
            <a:endParaRPr lang="en-IN" dirty="0">
              <a:solidFill>
                <a:schemeClr val="bg1"/>
              </a:solidFill>
            </a:endParaRPr>
          </a:p>
          <a:p>
            <a:r>
              <a:rPr lang="en-IN" sz="3200" dirty="0">
                <a:solidFill>
                  <a:schemeClr val="bg1"/>
                </a:solidFill>
              </a:rPr>
              <a:t>In future we can make the detection of the drones not only from the images and also from the videos or any live situation</a:t>
            </a:r>
            <a:r>
              <a:rPr lang="en-IN" dirty="0">
                <a:solidFill>
                  <a:schemeClr val="bg1"/>
                </a:solidFill>
              </a:rPr>
              <a:t>.</a:t>
            </a:r>
          </a:p>
        </p:txBody>
      </p:sp>
      <p:sp>
        <p:nvSpPr>
          <p:cNvPr id="21" name="TextBox 20">
            <a:extLst>
              <a:ext uri="{FF2B5EF4-FFF2-40B4-BE49-F238E27FC236}">
                <a16:creationId xmlns:a16="http://schemas.microsoft.com/office/drawing/2014/main" id="{FD91BACE-AFCC-4425-A558-3F0C4EC9A4AC}"/>
              </a:ext>
            </a:extLst>
          </p:cNvPr>
          <p:cNvSpPr txBox="1"/>
          <p:nvPr/>
        </p:nvSpPr>
        <p:spPr>
          <a:xfrm>
            <a:off x="408222" y="3192819"/>
            <a:ext cx="17249530" cy="2062103"/>
          </a:xfrm>
          <a:prstGeom prst="rect">
            <a:avLst/>
          </a:prstGeom>
          <a:noFill/>
        </p:spPr>
        <p:txBody>
          <a:bodyPr wrap="square">
            <a:spAutoFit/>
          </a:bodyPr>
          <a:lstStyle/>
          <a:p>
            <a:r>
              <a:rPr lang="en-US" sz="3200" dirty="0">
                <a:solidFill>
                  <a:schemeClr val="bg1"/>
                </a:solidFill>
              </a:rPr>
              <a:t>In conclusion, this study has demonstrated the efficacy of using YOLOv8 for drone detection, addressing the growing need for robust surveillance systems in various sectors. By leveraging deep learning techniques, particularly the YOLOv8 architecture, we have achieved significant advancements in the accuracy and speed of drone detection, enabling timely responses to potential security threats.</a:t>
            </a:r>
            <a:endParaRPr lang="en-IN" sz="3200"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715378"/>
            <a:ext cx="18288000" cy="3608707"/>
          </a:xfrm>
          <a:custGeom>
            <a:avLst/>
            <a:gdLst/>
            <a:ahLst/>
            <a:cxnLst/>
            <a:rect l="l" t="t" r="r" b="b"/>
            <a:pathLst>
              <a:path w="18288000" h="3608707">
                <a:moveTo>
                  <a:pt x="0" y="0"/>
                </a:moveTo>
                <a:lnTo>
                  <a:pt x="18288000" y="0"/>
                </a:lnTo>
                <a:lnTo>
                  <a:pt x="18288000" y="3608707"/>
                </a:lnTo>
                <a:lnTo>
                  <a:pt x="0" y="3608707"/>
                </a:lnTo>
                <a:lnTo>
                  <a:pt x="0" y="0"/>
                </a:lnTo>
                <a:close/>
              </a:path>
            </a:pathLst>
          </a:custGeom>
          <a:blipFill>
            <a:blip r:embed="rId2">
              <a:extLst>
                <a:ext uri="{96DAC541-7B7A-43D3-8B79-37D633B846F1}">
                  <asvg:svgBlip xmlns:asvg="http://schemas.microsoft.com/office/drawing/2016/SVG/main" r:embed="rId3"/>
                </a:ext>
              </a:extLst>
            </a:blip>
            <a:stretch>
              <a:fillRect t="-184715"/>
            </a:stretch>
          </a:blipFill>
        </p:spPr>
        <p:txBody>
          <a:bodyPr/>
          <a:lstStyle/>
          <a:p>
            <a:endParaRPr lang="en-IN"/>
          </a:p>
        </p:txBody>
      </p:sp>
      <p:sp>
        <p:nvSpPr>
          <p:cNvPr id="3" name="TextBox 3"/>
          <p:cNvSpPr txBox="1"/>
          <p:nvPr/>
        </p:nvSpPr>
        <p:spPr>
          <a:xfrm>
            <a:off x="1028700" y="950912"/>
            <a:ext cx="12063594" cy="1139825"/>
          </a:xfrm>
          <a:prstGeom prst="rect">
            <a:avLst/>
          </a:prstGeom>
        </p:spPr>
        <p:txBody>
          <a:bodyPr lIns="0" tIns="0" rIns="0" bIns="0" rtlCol="0" anchor="t">
            <a:spAutoFit/>
          </a:bodyPr>
          <a:lstStyle/>
          <a:p>
            <a:pPr>
              <a:lnSpc>
                <a:spcPts val="9099"/>
              </a:lnSpc>
            </a:pPr>
            <a:r>
              <a:rPr lang="en-US" sz="6999">
                <a:solidFill>
                  <a:srgbClr val="FFFFFF"/>
                </a:solidFill>
                <a:latin typeface="Klein Bold"/>
              </a:rPr>
              <a:t>References</a:t>
            </a:r>
          </a:p>
        </p:txBody>
      </p:sp>
      <p:sp>
        <p:nvSpPr>
          <p:cNvPr id="4" name="TextBox 4"/>
          <p:cNvSpPr txBox="1"/>
          <p:nvPr/>
        </p:nvSpPr>
        <p:spPr>
          <a:xfrm>
            <a:off x="218878" y="3072713"/>
            <a:ext cx="17665787" cy="6626433"/>
          </a:xfrm>
          <a:prstGeom prst="rect">
            <a:avLst/>
          </a:prstGeom>
        </p:spPr>
        <p:txBody>
          <a:bodyPr lIns="0" tIns="0" rIns="0" bIns="0" rtlCol="0" anchor="t">
            <a:spAutoFit/>
          </a:bodyPr>
          <a:lstStyle/>
          <a:p>
            <a:pPr marL="474038" lvl="1" indent="-237019">
              <a:lnSpc>
                <a:spcPts val="3095"/>
              </a:lnSpc>
              <a:buFont typeface="Arial"/>
              <a:buChar char="•"/>
            </a:pPr>
            <a:r>
              <a:rPr lang="en-US" sz="2195" spc="131" dirty="0">
                <a:solidFill>
                  <a:srgbClr val="000000"/>
                </a:solidFill>
                <a:latin typeface="Garet"/>
              </a:rPr>
              <a:t>M. </a:t>
            </a:r>
            <a:r>
              <a:rPr lang="en-US" sz="2195" spc="131" dirty="0" err="1">
                <a:solidFill>
                  <a:srgbClr val="000000"/>
                </a:solidFill>
                <a:latin typeface="Garet"/>
              </a:rPr>
              <a:t>Sliti</a:t>
            </a:r>
            <a:r>
              <a:rPr lang="en-US" sz="2195" spc="131" dirty="0">
                <a:solidFill>
                  <a:srgbClr val="000000"/>
                </a:solidFill>
                <a:latin typeface="Garet"/>
              </a:rPr>
              <a:t> and M. </a:t>
            </a:r>
            <a:r>
              <a:rPr lang="en-US" sz="2195" spc="131" dirty="0" err="1">
                <a:solidFill>
                  <a:srgbClr val="000000"/>
                </a:solidFill>
                <a:latin typeface="Garet"/>
              </a:rPr>
              <a:t>Garai</a:t>
            </a:r>
            <a:r>
              <a:rPr lang="en-US" sz="2195" spc="131" dirty="0">
                <a:solidFill>
                  <a:srgbClr val="000000"/>
                </a:solidFill>
                <a:latin typeface="Garet"/>
              </a:rPr>
              <a:t>, "Drone Detection and Classification approaches based on ML algorithms," 2023 28th Asia Pacific Conference on Communications (APCC), Sydney, Australia, 2023, pp. 195-201, </a:t>
            </a:r>
            <a:r>
              <a:rPr lang="en-US" sz="2195" spc="131" dirty="0" err="1">
                <a:solidFill>
                  <a:srgbClr val="000000"/>
                </a:solidFill>
                <a:latin typeface="Garet"/>
              </a:rPr>
              <a:t>doi</a:t>
            </a:r>
            <a:r>
              <a:rPr lang="en-US" sz="2195" spc="131" dirty="0">
                <a:solidFill>
                  <a:srgbClr val="000000"/>
                </a:solidFill>
                <a:latin typeface="Garet"/>
              </a:rPr>
              <a:t>: 10.1109/APCC60132.2023.10460666. keywords: {Machine learning </a:t>
            </a:r>
            <a:r>
              <a:rPr lang="en-US" sz="2195" spc="131" dirty="0" err="1">
                <a:solidFill>
                  <a:srgbClr val="000000"/>
                </a:solidFill>
                <a:latin typeface="Garet"/>
              </a:rPr>
              <a:t>algorithms;Surveillance;Radar</a:t>
            </a:r>
            <a:r>
              <a:rPr lang="en-US" sz="2195" spc="131" dirty="0">
                <a:solidFill>
                  <a:srgbClr val="000000"/>
                </a:solidFill>
                <a:latin typeface="Garet"/>
              </a:rPr>
              <a:t> </a:t>
            </a:r>
            <a:r>
              <a:rPr lang="en-US" sz="2195" spc="131" dirty="0" err="1">
                <a:solidFill>
                  <a:srgbClr val="000000"/>
                </a:solidFill>
                <a:latin typeface="Garet"/>
              </a:rPr>
              <a:t>detection;Radar;Machine</a:t>
            </a:r>
            <a:r>
              <a:rPr lang="en-US" sz="2195" spc="131" dirty="0">
                <a:solidFill>
                  <a:srgbClr val="000000"/>
                </a:solidFill>
                <a:latin typeface="Garet"/>
              </a:rPr>
              <a:t> </a:t>
            </a:r>
            <a:r>
              <a:rPr lang="en-US" sz="2195" spc="131" dirty="0" err="1">
                <a:solidFill>
                  <a:srgbClr val="000000"/>
                </a:solidFill>
                <a:latin typeface="Garet"/>
              </a:rPr>
              <a:t>learning;Reconnaissance;Radar</a:t>
            </a:r>
            <a:r>
              <a:rPr lang="en-US" sz="2195" spc="131" dirty="0">
                <a:solidFill>
                  <a:srgbClr val="000000"/>
                </a:solidFill>
                <a:latin typeface="Garet"/>
              </a:rPr>
              <a:t> </a:t>
            </a:r>
            <a:r>
              <a:rPr lang="en-US" sz="2195" spc="131" dirty="0" err="1">
                <a:solidFill>
                  <a:srgbClr val="000000"/>
                </a:solidFill>
                <a:latin typeface="Garet"/>
              </a:rPr>
              <a:t>tracking;Anti</a:t>
            </a:r>
            <a:r>
              <a:rPr lang="en-US" sz="2195" spc="131" dirty="0">
                <a:solidFill>
                  <a:srgbClr val="000000"/>
                </a:solidFill>
                <a:latin typeface="Garet"/>
              </a:rPr>
              <a:t> drone </a:t>
            </a:r>
            <a:r>
              <a:rPr lang="en-US" sz="2195" spc="131" dirty="0" err="1">
                <a:solidFill>
                  <a:srgbClr val="000000"/>
                </a:solidFill>
                <a:latin typeface="Garet"/>
              </a:rPr>
              <a:t>systems;Drone</a:t>
            </a:r>
            <a:r>
              <a:rPr lang="en-US" sz="2195" spc="131" dirty="0">
                <a:solidFill>
                  <a:srgbClr val="000000"/>
                </a:solidFill>
                <a:latin typeface="Garet"/>
              </a:rPr>
              <a:t> </a:t>
            </a:r>
            <a:r>
              <a:rPr lang="en-US" sz="2195" spc="131" dirty="0" err="1">
                <a:solidFill>
                  <a:srgbClr val="000000"/>
                </a:solidFill>
                <a:latin typeface="Garet"/>
              </a:rPr>
              <a:t>detection;Drone</a:t>
            </a:r>
            <a:r>
              <a:rPr lang="en-US" sz="2195" spc="131" dirty="0">
                <a:solidFill>
                  <a:srgbClr val="000000"/>
                </a:solidFill>
                <a:latin typeface="Garet"/>
              </a:rPr>
              <a:t> </a:t>
            </a:r>
            <a:r>
              <a:rPr lang="en-US" sz="2195" spc="131" dirty="0" err="1">
                <a:solidFill>
                  <a:srgbClr val="000000"/>
                </a:solidFill>
                <a:latin typeface="Garet"/>
              </a:rPr>
              <a:t>classification;Machine</a:t>
            </a:r>
            <a:r>
              <a:rPr lang="en-US" sz="2195" spc="131" dirty="0">
                <a:solidFill>
                  <a:srgbClr val="000000"/>
                </a:solidFill>
                <a:latin typeface="Garet"/>
              </a:rPr>
              <a:t> learning},</a:t>
            </a:r>
          </a:p>
          <a:p>
            <a:pPr marL="474038" lvl="1" indent="-237019">
              <a:lnSpc>
                <a:spcPts val="3095"/>
              </a:lnSpc>
              <a:buFont typeface="Arial"/>
              <a:buChar char="•"/>
            </a:pPr>
            <a:r>
              <a:rPr lang="en-US" sz="2195" spc="131" dirty="0">
                <a:solidFill>
                  <a:srgbClr val="000000"/>
                </a:solidFill>
                <a:latin typeface="Garet"/>
              </a:rPr>
              <a:t>.Naveen, H. P. Menon, V. </a:t>
            </a:r>
            <a:r>
              <a:rPr lang="en-US" sz="2195" spc="131" dirty="0" err="1">
                <a:solidFill>
                  <a:srgbClr val="000000"/>
                </a:solidFill>
                <a:latin typeface="Garet"/>
              </a:rPr>
              <a:t>Vinitha</a:t>
            </a:r>
            <a:r>
              <a:rPr lang="en-US" sz="2195" spc="131" dirty="0">
                <a:solidFill>
                  <a:srgbClr val="000000"/>
                </a:solidFill>
                <a:latin typeface="Garet"/>
              </a:rPr>
              <a:t>, K. R. </a:t>
            </a:r>
            <a:r>
              <a:rPr lang="en-US" sz="2195" spc="131" dirty="0" err="1">
                <a:solidFill>
                  <a:srgbClr val="000000"/>
                </a:solidFill>
                <a:latin typeface="Garet"/>
              </a:rPr>
              <a:t>Vishnuraj</a:t>
            </a:r>
            <a:r>
              <a:rPr lang="en-US" sz="2195" spc="131" dirty="0">
                <a:solidFill>
                  <a:srgbClr val="000000"/>
                </a:solidFill>
                <a:latin typeface="Garet"/>
              </a:rPr>
              <a:t>, A. Satheesh and A. P. Nikhil, "A Study on YOLOv5 for Drone Detection with Google Colab Training," 2023 2nd International Conference on Automation, Computing and Renewable Systems (ICACRS), Pudukkottai, India, 2023, pp. 1576-1580, </a:t>
            </a:r>
            <a:r>
              <a:rPr lang="en-US" sz="2195" spc="131" dirty="0" err="1">
                <a:solidFill>
                  <a:srgbClr val="000000"/>
                </a:solidFill>
                <a:latin typeface="Garet"/>
              </a:rPr>
              <a:t>doi</a:t>
            </a:r>
            <a:r>
              <a:rPr lang="en-US" sz="2195" spc="131" dirty="0">
                <a:solidFill>
                  <a:srgbClr val="000000"/>
                </a:solidFill>
                <a:latin typeface="Garet"/>
              </a:rPr>
              <a:t>: 10.1109/ICACRS58579.2023.10404797. keywords: {</a:t>
            </a:r>
            <a:r>
              <a:rPr lang="en-US" sz="2195" spc="131" dirty="0" err="1">
                <a:solidFill>
                  <a:srgbClr val="000000"/>
                </a:solidFill>
                <a:latin typeface="Garet"/>
              </a:rPr>
              <a:t>YOLO;Adaptation</a:t>
            </a:r>
            <a:r>
              <a:rPr lang="en-US" sz="2195" spc="131" dirty="0">
                <a:solidFill>
                  <a:srgbClr val="000000"/>
                </a:solidFill>
                <a:latin typeface="Garet"/>
              </a:rPr>
              <a:t> </a:t>
            </a:r>
            <a:r>
              <a:rPr lang="en-US" sz="2195" spc="131" dirty="0" err="1">
                <a:solidFill>
                  <a:srgbClr val="000000"/>
                </a:solidFill>
                <a:latin typeface="Garet"/>
              </a:rPr>
              <a:t>models;Computational</a:t>
            </a:r>
            <a:r>
              <a:rPr lang="en-US" sz="2195" spc="131" dirty="0">
                <a:solidFill>
                  <a:srgbClr val="000000"/>
                </a:solidFill>
                <a:latin typeface="Garet"/>
              </a:rPr>
              <a:t> </a:t>
            </a:r>
            <a:r>
              <a:rPr lang="en-US" sz="2195" spc="131" dirty="0" err="1">
                <a:solidFill>
                  <a:srgbClr val="000000"/>
                </a:solidFill>
                <a:latin typeface="Garet"/>
              </a:rPr>
              <a:t>modeling;Real-time</a:t>
            </a:r>
            <a:r>
              <a:rPr lang="en-US" sz="2195" spc="131" dirty="0">
                <a:solidFill>
                  <a:srgbClr val="000000"/>
                </a:solidFill>
                <a:latin typeface="Garet"/>
              </a:rPr>
              <a:t> </a:t>
            </a:r>
            <a:r>
              <a:rPr lang="en-US" sz="2195" spc="131" dirty="0" err="1">
                <a:solidFill>
                  <a:srgbClr val="000000"/>
                </a:solidFill>
                <a:latin typeface="Garet"/>
              </a:rPr>
              <a:t>systems;Internet;Reliability;Drones;Object</a:t>
            </a:r>
            <a:r>
              <a:rPr lang="en-US" sz="2195" spc="131" dirty="0">
                <a:solidFill>
                  <a:srgbClr val="000000"/>
                </a:solidFill>
                <a:latin typeface="Garet"/>
              </a:rPr>
              <a:t> </a:t>
            </a:r>
            <a:r>
              <a:rPr lang="en-US" sz="2195" spc="131" dirty="0" err="1">
                <a:solidFill>
                  <a:srgbClr val="000000"/>
                </a:solidFill>
                <a:latin typeface="Garet"/>
              </a:rPr>
              <a:t>detection;Unmanned</a:t>
            </a:r>
            <a:r>
              <a:rPr lang="en-US" sz="2195" spc="131" dirty="0">
                <a:solidFill>
                  <a:srgbClr val="000000"/>
                </a:solidFill>
                <a:latin typeface="Garet"/>
              </a:rPr>
              <a:t> Aerial Vehicle (UAVs);Drone </a:t>
            </a:r>
            <a:r>
              <a:rPr lang="en-US" sz="2195" spc="131" dirty="0" err="1">
                <a:solidFill>
                  <a:srgbClr val="000000"/>
                </a:solidFill>
                <a:latin typeface="Garet"/>
              </a:rPr>
              <a:t>detection;OpenCV;Google</a:t>
            </a:r>
            <a:r>
              <a:rPr lang="en-US" sz="2195" spc="131" dirty="0">
                <a:solidFill>
                  <a:srgbClr val="000000"/>
                </a:solidFill>
                <a:latin typeface="Garet"/>
              </a:rPr>
              <a:t> </a:t>
            </a:r>
            <a:r>
              <a:rPr lang="en-US" sz="2195" spc="131" dirty="0" err="1">
                <a:solidFill>
                  <a:srgbClr val="000000"/>
                </a:solidFill>
                <a:latin typeface="Garet"/>
              </a:rPr>
              <a:t>Colab;Convolutional</a:t>
            </a:r>
            <a:r>
              <a:rPr lang="en-US" sz="2195" spc="131" dirty="0">
                <a:solidFill>
                  <a:srgbClr val="000000"/>
                </a:solidFill>
                <a:latin typeface="Garet"/>
              </a:rPr>
              <a:t> Neural Network (CNN);You Only Look Once(YOLO);Image Processing</a:t>
            </a:r>
          </a:p>
          <a:p>
            <a:pPr marL="474038" lvl="1" indent="-237019">
              <a:lnSpc>
                <a:spcPts val="3095"/>
              </a:lnSpc>
              <a:buFont typeface="Arial"/>
              <a:buChar char="•"/>
            </a:pPr>
            <a:r>
              <a:rPr lang="en-US" sz="2195" spc="131" dirty="0">
                <a:solidFill>
                  <a:srgbClr val="000000"/>
                </a:solidFill>
                <a:latin typeface="Garet"/>
              </a:rPr>
              <a:t>T. </a:t>
            </a:r>
            <a:r>
              <a:rPr lang="en-US" sz="2195" spc="131" dirty="0" err="1">
                <a:solidFill>
                  <a:srgbClr val="000000"/>
                </a:solidFill>
                <a:latin typeface="Garet"/>
              </a:rPr>
              <a:t>Delleji</a:t>
            </a:r>
            <a:r>
              <a:rPr lang="en-US" sz="2195" spc="131" dirty="0">
                <a:solidFill>
                  <a:srgbClr val="000000"/>
                </a:solidFill>
                <a:latin typeface="Garet"/>
              </a:rPr>
              <a:t>, H. </a:t>
            </a:r>
            <a:r>
              <a:rPr lang="en-US" sz="2195" spc="131" dirty="0" err="1">
                <a:solidFill>
                  <a:srgbClr val="000000"/>
                </a:solidFill>
                <a:latin typeface="Garet"/>
              </a:rPr>
              <a:t>Fekih</a:t>
            </a:r>
            <a:r>
              <a:rPr lang="en-US" sz="2195" spc="131" dirty="0">
                <a:solidFill>
                  <a:srgbClr val="000000"/>
                </a:solidFill>
                <a:latin typeface="Garet"/>
              </a:rPr>
              <a:t> and Z. </a:t>
            </a:r>
            <a:r>
              <a:rPr lang="en-US" sz="2195" spc="131" dirty="0" err="1">
                <a:solidFill>
                  <a:srgbClr val="000000"/>
                </a:solidFill>
                <a:latin typeface="Garet"/>
              </a:rPr>
              <a:t>Chtourou</a:t>
            </a:r>
            <a:r>
              <a:rPr lang="en-US" sz="2195" spc="131" dirty="0">
                <a:solidFill>
                  <a:srgbClr val="000000"/>
                </a:solidFill>
                <a:latin typeface="Garet"/>
              </a:rPr>
              <a:t>, "Deep Learning-based approach for detection and classification of Micro/Mini drones," 2020 4th International Conference on Advanced Systems and Emergent Technologies (IC_ASET), </a:t>
            </a:r>
            <a:r>
              <a:rPr lang="en-US" sz="2195" spc="131" dirty="0" err="1">
                <a:solidFill>
                  <a:srgbClr val="000000"/>
                </a:solidFill>
                <a:latin typeface="Garet"/>
              </a:rPr>
              <a:t>Hammamet</a:t>
            </a:r>
            <a:r>
              <a:rPr lang="en-US" sz="2195" spc="131" dirty="0">
                <a:solidFill>
                  <a:srgbClr val="000000"/>
                </a:solidFill>
                <a:latin typeface="Garet"/>
              </a:rPr>
              <a:t>, Tunisia, 2020, pp. 332-337, </a:t>
            </a:r>
            <a:r>
              <a:rPr lang="en-US" sz="2195" spc="131" dirty="0" err="1">
                <a:solidFill>
                  <a:srgbClr val="000000"/>
                </a:solidFill>
                <a:latin typeface="Garet"/>
              </a:rPr>
              <a:t>doi</a:t>
            </a:r>
            <a:r>
              <a:rPr lang="en-US" sz="2195" spc="131" dirty="0">
                <a:solidFill>
                  <a:srgbClr val="000000"/>
                </a:solidFill>
                <a:latin typeface="Garet"/>
              </a:rPr>
              <a:t>: 10.1109/IC_ASET49463.2020.9318281. keywords: {</a:t>
            </a:r>
            <a:r>
              <a:rPr lang="en-US" sz="2195" spc="131" dirty="0" err="1">
                <a:solidFill>
                  <a:srgbClr val="000000"/>
                </a:solidFill>
                <a:latin typeface="Garet"/>
              </a:rPr>
              <a:t>Drones;Object</a:t>
            </a:r>
            <a:r>
              <a:rPr lang="en-US" sz="2195" spc="131" dirty="0">
                <a:solidFill>
                  <a:srgbClr val="000000"/>
                </a:solidFill>
                <a:latin typeface="Garet"/>
              </a:rPr>
              <a:t> </a:t>
            </a:r>
            <a:r>
              <a:rPr lang="en-US" sz="2195" spc="131" dirty="0" err="1">
                <a:solidFill>
                  <a:srgbClr val="000000"/>
                </a:solidFill>
                <a:latin typeface="Garet"/>
              </a:rPr>
              <a:t>detection;Detectors;Annotations;Training;Task</a:t>
            </a:r>
            <a:r>
              <a:rPr lang="en-US" sz="2195" spc="131" dirty="0">
                <a:solidFill>
                  <a:srgbClr val="000000"/>
                </a:solidFill>
                <a:latin typeface="Garet"/>
              </a:rPr>
              <a:t> </a:t>
            </a:r>
            <a:r>
              <a:rPr lang="en-US" sz="2195" spc="131" dirty="0" err="1">
                <a:solidFill>
                  <a:srgbClr val="000000"/>
                </a:solidFill>
                <a:latin typeface="Garet"/>
              </a:rPr>
              <a:t>analysis;Computational</a:t>
            </a:r>
            <a:r>
              <a:rPr lang="en-US" sz="2195" spc="131" dirty="0">
                <a:solidFill>
                  <a:srgbClr val="000000"/>
                </a:solidFill>
                <a:latin typeface="Garet"/>
              </a:rPr>
              <a:t> </a:t>
            </a:r>
            <a:r>
              <a:rPr lang="en-US" sz="2195" spc="131" dirty="0" err="1">
                <a:solidFill>
                  <a:srgbClr val="000000"/>
                </a:solidFill>
                <a:latin typeface="Garet"/>
              </a:rPr>
              <a:t>modeling;micro</a:t>
            </a:r>
            <a:r>
              <a:rPr lang="en-US" sz="2195" spc="131" dirty="0">
                <a:solidFill>
                  <a:srgbClr val="000000"/>
                </a:solidFill>
                <a:latin typeface="Garet"/>
              </a:rPr>
              <a:t>/mini drone </a:t>
            </a:r>
            <a:r>
              <a:rPr lang="en-US" sz="2195" spc="131" dirty="0" err="1">
                <a:solidFill>
                  <a:srgbClr val="000000"/>
                </a:solidFill>
                <a:latin typeface="Garet"/>
              </a:rPr>
              <a:t>detection;Deep</a:t>
            </a:r>
            <a:r>
              <a:rPr lang="en-US" sz="2195" spc="131" dirty="0">
                <a:solidFill>
                  <a:srgbClr val="000000"/>
                </a:solidFill>
                <a:latin typeface="Garet"/>
              </a:rPr>
              <a:t> </a:t>
            </a:r>
            <a:r>
              <a:rPr lang="en-US" sz="2195" spc="131" dirty="0" err="1">
                <a:solidFill>
                  <a:srgbClr val="000000"/>
                </a:solidFill>
                <a:latin typeface="Garet"/>
              </a:rPr>
              <a:t>Learning;classification;restricted</a:t>
            </a:r>
            <a:r>
              <a:rPr lang="en-US" sz="2195" spc="131" dirty="0">
                <a:solidFill>
                  <a:srgbClr val="000000"/>
                </a:solidFill>
                <a:latin typeface="Garet"/>
              </a:rPr>
              <a:t> area},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1785</Words>
  <Application>Microsoft Office PowerPoint</Application>
  <PresentationFormat>Custom</PresentationFormat>
  <Paragraphs>58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Garet</vt:lpstr>
      <vt:lpstr>Arial</vt:lpstr>
      <vt:lpstr>Klein Bold</vt:lpstr>
      <vt:lpstr>Calibri</vt:lpstr>
      <vt:lpstr>Garet 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Drone Detection using YOLO Y8 Technique</dc:title>
  <cp:lastModifiedBy>Mamidi Venkata Guru Mohan Chandra Gupta</cp:lastModifiedBy>
  <cp:revision>4</cp:revision>
  <dcterms:created xsi:type="dcterms:W3CDTF">2006-08-16T00:00:00Z</dcterms:created>
  <dcterms:modified xsi:type="dcterms:W3CDTF">2024-03-31T19:09:02Z</dcterms:modified>
  <dc:identifier>DAGAjsxDfiE</dc:identifier>
</cp:coreProperties>
</file>