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85" r:id="rId3"/>
    <p:sldId id="286" r:id="rId4"/>
    <p:sldId id="283" r:id="rId5"/>
    <p:sldId id="284" r:id="rId6"/>
    <p:sldId id="279" r:id="rId7"/>
    <p:sldId id="280" r:id="rId8"/>
    <p:sldId id="281" r:id="rId9"/>
    <p:sldId id="282" r:id="rId10"/>
    <p:sldId id="273"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4" roundtripDataSignature="AMtx7mhRJSwRZXJcsT+BTMChTalowNXOq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6F850D8-8349-46FD-AE91-6A74F85686AD}">
  <a:tblStyle styleId="{26F850D8-8349-46FD-AE91-6A74F85686AD}"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010" autoAdjust="0"/>
  </p:normalViewPr>
  <p:slideViewPr>
    <p:cSldViewPr snapToGrid="0">
      <p:cViewPr>
        <p:scale>
          <a:sx n="53" d="100"/>
          <a:sy n="53" d="100"/>
        </p:scale>
        <p:origin x="1152"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26"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5"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28"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For</a:t>
            </a:r>
            <a:r>
              <a:rPr lang="en-US" baseline="0" dirty="0" smtClean="0"/>
              <a:t> the selected ADC LTC2311-16, we must apply 105MHz external </a:t>
            </a:r>
            <a:r>
              <a:rPr lang="en-US" baseline="0" dirty="0" err="1" smtClean="0"/>
              <a:t>clk</a:t>
            </a:r>
            <a:r>
              <a:rPr lang="en-US" baseline="0" dirty="0" smtClean="0"/>
              <a:t> to SCK pin to generate 5Msps thereby we need 26 bits.</a:t>
            </a:r>
            <a:endParaRPr lang="en-IN" dirty="0"/>
          </a:p>
        </p:txBody>
      </p:sp>
    </p:spTree>
    <p:extLst>
      <p:ext uri="{BB962C8B-B14F-4D97-AF65-F5344CB8AC3E}">
        <p14:creationId xmlns:p14="http://schemas.microsoft.com/office/powerpoint/2010/main" val="1599977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2ab1cf951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3" name="Google Shape;283;g2ab1cf9513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0"/>
          <p:cNvSpPr>
            <a:spLocks noGrp="1"/>
          </p:cNvSpPr>
          <p:nvPr>
            <p:ph type="pic" idx="2"/>
          </p:nvPr>
        </p:nvSpPr>
        <p:spPr>
          <a:xfrm>
            <a:off x="5183188" y="987425"/>
            <a:ext cx="6172200" cy="4873625"/>
          </a:xfrm>
          <a:prstGeom prst="rect">
            <a:avLst/>
          </a:prstGeom>
          <a:noFill/>
          <a:ln>
            <a:noFill/>
          </a:ln>
        </p:spPr>
      </p:sp>
      <p:sp>
        <p:nvSpPr>
          <p:cNvPr id="64" name="Google Shape;64;p2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ti.com/video/6301516529001"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s://www.ti.com/lit/an/sbaa205/sbaa205.pdf?ts=170598787668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p:nvPr/>
        </p:nvSpPr>
        <p:spPr>
          <a:xfrm>
            <a:off x="3166712" y="2589196"/>
            <a:ext cx="5948412"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dirty="0" smtClean="0">
                <a:solidFill>
                  <a:schemeClr val="dk1"/>
                </a:solidFill>
                <a:latin typeface="Calibri"/>
                <a:ea typeface="Calibri"/>
                <a:cs typeface="Calibri"/>
                <a:sym typeface="Calibri"/>
              </a:rPr>
              <a:t>ADC CARD</a:t>
            </a:r>
            <a:endParaRPr sz="40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g2ab1cf95139_0_0"/>
          <p:cNvSpPr txBox="1"/>
          <p:nvPr/>
        </p:nvSpPr>
        <p:spPr>
          <a:xfrm>
            <a:off x="481264" y="192505"/>
            <a:ext cx="5948400" cy="708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a:solidFill>
                  <a:schemeClr val="dk1"/>
                </a:solidFill>
                <a:latin typeface="Calibri"/>
                <a:ea typeface="Calibri"/>
                <a:cs typeface="Calibri"/>
                <a:sym typeface="Calibri"/>
              </a:rPr>
              <a:t>References</a:t>
            </a:r>
            <a:endParaRPr sz="4000">
              <a:solidFill>
                <a:schemeClr val="dk1"/>
              </a:solidFill>
              <a:latin typeface="Calibri"/>
              <a:ea typeface="Calibri"/>
              <a:cs typeface="Calibri"/>
              <a:sym typeface="Calibri"/>
            </a:endParaRPr>
          </a:p>
        </p:txBody>
      </p:sp>
      <p:sp>
        <p:nvSpPr>
          <p:cNvPr id="286" name="Google Shape;286;g2ab1cf95139_0_0"/>
          <p:cNvSpPr txBox="1"/>
          <p:nvPr/>
        </p:nvSpPr>
        <p:spPr>
          <a:xfrm>
            <a:off x="928199" y="1415525"/>
            <a:ext cx="10874779" cy="502137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Clr>
                <a:schemeClr val="dk1"/>
              </a:buClr>
              <a:buSzPts val="2200"/>
              <a:buFont typeface="Calibri"/>
              <a:buAutoNum type="arabicPeriod"/>
            </a:pPr>
            <a:r>
              <a:rPr lang="en-US" sz="2200" dirty="0" smtClean="0">
                <a:solidFill>
                  <a:schemeClr val="dk1"/>
                </a:solidFill>
                <a:latin typeface="Calibri"/>
                <a:ea typeface="Calibri"/>
                <a:cs typeface="Calibri"/>
                <a:sym typeface="Calibri"/>
              </a:rPr>
              <a:t>740-xxxxx Analog Filter Board.docx</a:t>
            </a:r>
            <a:endParaRPr sz="2200" dirty="0" smtClean="0">
              <a:solidFill>
                <a:schemeClr val="dk1"/>
              </a:solidFill>
              <a:latin typeface="Calibri"/>
              <a:ea typeface="Calibri"/>
              <a:cs typeface="Calibri"/>
              <a:sym typeface="Calibri"/>
            </a:endParaRPr>
          </a:p>
          <a:p>
            <a:pPr marL="457200" lvl="0" indent="-368300" algn="l" rtl="0">
              <a:spcBef>
                <a:spcPts val="0"/>
              </a:spcBef>
              <a:spcAft>
                <a:spcPts val="0"/>
              </a:spcAft>
              <a:buClr>
                <a:schemeClr val="dk1"/>
              </a:buClr>
              <a:buSzPts val="2200"/>
              <a:buFont typeface="Calibri"/>
              <a:buAutoNum type="arabicPeriod"/>
            </a:pPr>
            <a:r>
              <a:rPr lang="en-US" sz="2200" dirty="0" smtClean="0">
                <a:solidFill>
                  <a:schemeClr val="dk1"/>
                </a:solidFill>
                <a:latin typeface="Calibri"/>
                <a:ea typeface="Calibri"/>
                <a:cs typeface="Calibri"/>
                <a:sym typeface="Calibri"/>
              </a:rPr>
              <a:t>QF4A512revD6.pdf</a:t>
            </a:r>
            <a:endParaRPr sz="2200" dirty="0" smtClean="0">
              <a:solidFill>
                <a:schemeClr val="dk1"/>
              </a:solidFill>
              <a:latin typeface="Calibri"/>
              <a:ea typeface="Calibri"/>
              <a:cs typeface="Calibri"/>
              <a:sym typeface="Calibri"/>
            </a:endParaRPr>
          </a:p>
          <a:p>
            <a:pPr marL="457200" lvl="0" indent="-368300" algn="l" rtl="0">
              <a:spcBef>
                <a:spcPts val="0"/>
              </a:spcBef>
              <a:spcAft>
                <a:spcPts val="0"/>
              </a:spcAft>
              <a:buClr>
                <a:schemeClr val="dk1"/>
              </a:buClr>
              <a:buSzPts val="2200"/>
              <a:buFont typeface="Calibri"/>
              <a:buAutoNum type="arabicPeriod"/>
            </a:pPr>
            <a:r>
              <a:rPr lang="en-US" sz="2200" dirty="0" smtClean="0">
                <a:solidFill>
                  <a:schemeClr val="dk1"/>
                </a:solidFill>
                <a:latin typeface="Calibri"/>
                <a:ea typeface="Calibri"/>
                <a:cs typeface="Calibri"/>
                <a:sym typeface="Calibri"/>
              </a:rPr>
              <a:t>QFAN001-Interfacing to the QF4A512 Digital SPI port.pdf</a:t>
            </a:r>
            <a:endParaRPr sz="2200" dirty="0" smtClean="0">
              <a:solidFill>
                <a:schemeClr val="dk1"/>
              </a:solidFill>
              <a:latin typeface="Calibri"/>
              <a:ea typeface="Calibri"/>
              <a:cs typeface="Calibri"/>
              <a:sym typeface="Calibri"/>
            </a:endParaRPr>
          </a:p>
          <a:p>
            <a:pPr marL="457200" lvl="0" indent="-368300" algn="l" rtl="0">
              <a:spcBef>
                <a:spcPts val="0"/>
              </a:spcBef>
              <a:spcAft>
                <a:spcPts val="0"/>
              </a:spcAft>
              <a:buClr>
                <a:schemeClr val="dk1"/>
              </a:buClr>
              <a:buSzPts val="2200"/>
              <a:buFont typeface="Calibri"/>
              <a:buAutoNum type="arabicPeriod"/>
            </a:pPr>
            <a:r>
              <a:rPr lang="en-US" sz="2200" u="sng" dirty="0" smtClean="0">
                <a:solidFill>
                  <a:schemeClr val="hlink"/>
                </a:solidFill>
                <a:latin typeface="Calibri"/>
                <a:ea typeface="Calibri"/>
                <a:cs typeface="Calibri"/>
                <a:sym typeface="Calibri"/>
                <a:hlinkClick r:id="rId3"/>
              </a:rPr>
              <a:t>https://www.ti.com/video/6301516529001</a:t>
            </a:r>
            <a:endParaRPr lang="en-US" sz="2200" u="sng" dirty="0" smtClean="0">
              <a:solidFill>
                <a:schemeClr val="hlink"/>
              </a:solidFill>
              <a:latin typeface="Calibri"/>
              <a:ea typeface="Calibri"/>
              <a:cs typeface="Calibri"/>
              <a:sym typeface="Calibri"/>
            </a:endParaRPr>
          </a:p>
          <a:p>
            <a:pPr marL="457200" lvl="0" indent="-368300">
              <a:buClr>
                <a:schemeClr val="dk1"/>
              </a:buClr>
              <a:buSzPts val="2200"/>
              <a:buFont typeface="Calibri"/>
              <a:buAutoNum type="arabicPeriod"/>
            </a:pPr>
            <a:r>
              <a:rPr lang="en-US" sz="2200" u="sng" dirty="0">
                <a:solidFill>
                  <a:schemeClr val="hlink"/>
                </a:solidFill>
                <a:latin typeface="Calibri"/>
                <a:ea typeface="Calibri"/>
                <a:cs typeface="Calibri"/>
                <a:sym typeface="Calibri"/>
              </a:rPr>
              <a:t>https://www.digikey.jp/htmldatasheets/production/1922805/0/0/1/ltc2311-16-datasheet.html</a:t>
            </a:r>
            <a:endParaRPr lang="en-US" sz="2200" u="sng" dirty="0" smtClean="0">
              <a:solidFill>
                <a:schemeClr val="hlink"/>
              </a:solidFill>
              <a:latin typeface="Calibri"/>
              <a:ea typeface="Calibri"/>
              <a:cs typeface="Calibri"/>
              <a:sym typeface="Calibri"/>
            </a:endParaRPr>
          </a:p>
          <a:p>
            <a:pPr marL="457200" lvl="0" indent="-368300" algn="l" rtl="0">
              <a:spcBef>
                <a:spcPts val="0"/>
              </a:spcBef>
              <a:spcAft>
                <a:spcPts val="0"/>
              </a:spcAft>
              <a:buClr>
                <a:schemeClr val="dk1"/>
              </a:buClr>
              <a:buSzPts val="2200"/>
              <a:buFont typeface="Calibri"/>
              <a:buAutoNum type="arabicPeriod"/>
            </a:pPr>
            <a:endParaRPr sz="2200" dirty="0" smtClean="0">
              <a:solidFill>
                <a:schemeClr val="dk1"/>
              </a:solidFill>
              <a:latin typeface="Calibri"/>
              <a:ea typeface="Calibri"/>
              <a:cs typeface="Calibri"/>
              <a:sym typeface="Calibri"/>
            </a:endParaRPr>
          </a:p>
          <a:p>
            <a:pPr marL="457200" lvl="0" indent="-368300">
              <a:buClr>
                <a:schemeClr val="dk1"/>
              </a:buClr>
              <a:buSzPts val="2200"/>
              <a:buFont typeface="Calibri"/>
              <a:buAutoNum type="arabicPeriod"/>
            </a:pPr>
            <a:r>
              <a:rPr lang="en-US" sz="2200" dirty="0">
                <a:solidFill>
                  <a:schemeClr val="dk1"/>
                </a:solidFill>
                <a:latin typeface="Calibri"/>
                <a:ea typeface="Calibri"/>
                <a:cs typeface="Calibri"/>
                <a:sym typeface="Calibri"/>
                <a:hlinkClick r:id="rId4"/>
              </a:rPr>
              <a:t>https://</a:t>
            </a:r>
            <a:r>
              <a:rPr lang="en-US" sz="2200" dirty="0" smtClean="0">
                <a:solidFill>
                  <a:schemeClr val="dk1"/>
                </a:solidFill>
                <a:latin typeface="Calibri"/>
                <a:ea typeface="Calibri"/>
                <a:cs typeface="Calibri"/>
                <a:sym typeface="Calibri"/>
                <a:hlinkClick r:id="rId4"/>
              </a:rPr>
              <a:t>www.ti.com/lit/an/sbaa205/sbaa205.pdf?ts=1705987876680</a:t>
            </a:r>
            <a:endParaRPr lang="en-US" sz="2200" dirty="0" smtClean="0">
              <a:solidFill>
                <a:schemeClr val="dk1"/>
              </a:solidFill>
              <a:latin typeface="Calibri"/>
              <a:ea typeface="Calibri"/>
              <a:cs typeface="Calibri"/>
              <a:sym typeface="Calibri"/>
            </a:endParaRPr>
          </a:p>
          <a:p>
            <a:pPr marL="457200" lvl="0" indent="-368300">
              <a:buClr>
                <a:schemeClr val="dk1"/>
              </a:buClr>
              <a:buSzPts val="2200"/>
              <a:buFont typeface="Calibri"/>
              <a:buAutoNum type="arabicPeriod"/>
            </a:pPr>
            <a:endParaRPr sz="2200" dirty="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965835"/>
          </a:xfrm>
        </p:spPr>
        <p:txBody>
          <a:bodyPr/>
          <a:lstStyle/>
          <a:p>
            <a:r>
              <a:rPr lang="en-US" dirty="0" smtClean="0"/>
              <a:t>Block Diagram:  </a:t>
            </a:r>
            <a:endParaRPr lang="en-IN" dirty="0"/>
          </a:p>
        </p:txBody>
      </p:sp>
      <p:sp>
        <p:nvSpPr>
          <p:cNvPr id="6" name="Rectangle 5"/>
          <p:cNvSpPr/>
          <p:nvPr/>
        </p:nvSpPr>
        <p:spPr>
          <a:xfrm>
            <a:off x="2153920" y="2418080"/>
            <a:ext cx="812800" cy="2245360"/>
          </a:xfrm>
          <a:prstGeom prst="rect">
            <a:avLst/>
          </a:prstGeom>
          <a:solidFill>
            <a:schemeClr val="bg1"/>
          </a:solidFill>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AFE</a:t>
            </a:r>
            <a:endParaRPr lang="en-IN" dirty="0"/>
          </a:p>
        </p:txBody>
      </p:sp>
      <p:sp>
        <p:nvSpPr>
          <p:cNvPr id="7" name="Rectangle 6"/>
          <p:cNvSpPr/>
          <p:nvPr/>
        </p:nvSpPr>
        <p:spPr>
          <a:xfrm>
            <a:off x="3749040" y="2458720"/>
            <a:ext cx="3515360" cy="22047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FPGA </a:t>
            </a:r>
            <a:endParaRPr lang="en-IN" dirty="0"/>
          </a:p>
        </p:txBody>
      </p:sp>
      <p:sp>
        <p:nvSpPr>
          <p:cNvPr id="8" name="Rectangle 7"/>
          <p:cNvSpPr/>
          <p:nvPr/>
        </p:nvSpPr>
        <p:spPr>
          <a:xfrm>
            <a:off x="3749040" y="5344160"/>
            <a:ext cx="2367280" cy="8432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Clock Generator</a:t>
            </a:r>
            <a:endParaRPr lang="en-IN" dirty="0"/>
          </a:p>
        </p:txBody>
      </p:sp>
      <p:sp>
        <p:nvSpPr>
          <p:cNvPr id="9" name="Rectangle 8"/>
          <p:cNvSpPr/>
          <p:nvPr/>
        </p:nvSpPr>
        <p:spPr>
          <a:xfrm>
            <a:off x="6410960" y="5344160"/>
            <a:ext cx="1209040" cy="7315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Memory</a:t>
            </a:r>
            <a:endParaRPr lang="en-IN" dirty="0"/>
          </a:p>
        </p:txBody>
      </p:sp>
      <p:sp>
        <p:nvSpPr>
          <p:cNvPr id="10" name="Rectangle 9"/>
          <p:cNvSpPr/>
          <p:nvPr/>
        </p:nvSpPr>
        <p:spPr>
          <a:xfrm>
            <a:off x="7620000" y="3799840"/>
            <a:ext cx="1178560" cy="660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SPI Interface</a:t>
            </a:r>
            <a:endParaRPr lang="en-IN" dirty="0"/>
          </a:p>
        </p:txBody>
      </p:sp>
      <p:cxnSp>
        <p:nvCxnSpPr>
          <p:cNvPr id="12" name="Straight Connector 11"/>
          <p:cNvCxnSpPr/>
          <p:nvPr/>
        </p:nvCxnSpPr>
        <p:spPr>
          <a:xfrm>
            <a:off x="8209280" y="1503680"/>
            <a:ext cx="60960" cy="4683760"/>
          </a:xfrm>
          <a:prstGeom prst="line">
            <a:avLst/>
          </a:prstGeom>
          <a:ln w="19050"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4" name="TextBox 23"/>
          <p:cNvSpPr txBox="1"/>
          <p:nvPr/>
        </p:nvSpPr>
        <p:spPr>
          <a:xfrm>
            <a:off x="6304280" y="2481679"/>
            <a:ext cx="1427480" cy="307777"/>
          </a:xfrm>
          <a:prstGeom prst="rect">
            <a:avLst/>
          </a:prstGeom>
          <a:noFill/>
        </p:spPr>
        <p:txBody>
          <a:bodyPr wrap="square" rtlCol="0">
            <a:spAutoFit/>
          </a:bodyPr>
          <a:lstStyle/>
          <a:p>
            <a:r>
              <a:rPr lang="en-US" dirty="0" smtClean="0"/>
              <a:t>Cyclone-v</a:t>
            </a:r>
            <a:endParaRPr lang="en-IN" dirty="0"/>
          </a:p>
        </p:txBody>
      </p:sp>
      <p:sp>
        <p:nvSpPr>
          <p:cNvPr id="26" name="Left-Right Arrow 25"/>
          <p:cNvSpPr/>
          <p:nvPr/>
        </p:nvSpPr>
        <p:spPr>
          <a:xfrm>
            <a:off x="2966720" y="2671346"/>
            <a:ext cx="782320" cy="244257"/>
          </a:xfrm>
          <a:prstGeom prst="leftRightArrow">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Left-Right Arrow 26"/>
          <p:cNvSpPr/>
          <p:nvPr/>
        </p:nvSpPr>
        <p:spPr>
          <a:xfrm>
            <a:off x="2966720" y="4111525"/>
            <a:ext cx="782320" cy="244257"/>
          </a:xfrm>
          <a:prstGeom prst="leftRightArrow">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Left-Right Arrow 27"/>
          <p:cNvSpPr/>
          <p:nvPr/>
        </p:nvSpPr>
        <p:spPr>
          <a:xfrm>
            <a:off x="2966720" y="3168869"/>
            <a:ext cx="782320" cy="244257"/>
          </a:xfrm>
          <a:prstGeom prst="leftRightArrow">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Left-Right Arrow 28"/>
          <p:cNvSpPr/>
          <p:nvPr/>
        </p:nvSpPr>
        <p:spPr>
          <a:xfrm>
            <a:off x="2966720" y="3654116"/>
            <a:ext cx="782320" cy="244257"/>
          </a:xfrm>
          <a:prstGeom prst="leftRightArrow">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Left-Right Arrow 29"/>
          <p:cNvSpPr/>
          <p:nvPr/>
        </p:nvSpPr>
        <p:spPr>
          <a:xfrm rot="5400000">
            <a:off x="4231907" y="4948187"/>
            <a:ext cx="629178" cy="122128"/>
          </a:xfrm>
          <a:prstGeom prst="leftRightArrow">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Left-Right Arrow 30"/>
          <p:cNvSpPr/>
          <p:nvPr/>
        </p:nvSpPr>
        <p:spPr>
          <a:xfrm rot="5400000">
            <a:off x="6715819" y="4938398"/>
            <a:ext cx="629178" cy="122128"/>
          </a:xfrm>
          <a:prstGeom prst="leftRightArrow">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Left-Right Arrow 31"/>
          <p:cNvSpPr/>
          <p:nvPr/>
        </p:nvSpPr>
        <p:spPr>
          <a:xfrm rot="10800000">
            <a:off x="7264400" y="4045068"/>
            <a:ext cx="355600" cy="127208"/>
          </a:xfrm>
          <a:prstGeom prst="leftRightArrow">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ectangle 33"/>
          <p:cNvSpPr/>
          <p:nvPr/>
        </p:nvSpPr>
        <p:spPr>
          <a:xfrm>
            <a:off x="4932680" y="1609408"/>
            <a:ext cx="2331720" cy="463232"/>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Power Management </a:t>
            </a:r>
            <a:endParaRPr lang="en-IN" dirty="0">
              <a:solidFill>
                <a:schemeClr val="tx1"/>
              </a:solidFill>
            </a:endParaRPr>
          </a:p>
        </p:txBody>
      </p:sp>
      <p:sp>
        <p:nvSpPr>
          <p:cNvPr id="35" name="Left-Right Arrow 34"/>
          <p:cNvSpPr/>
          <p:nvPr/>
        </p:nvSpPr>
        <p:spPr>
          <a:xfrm rot="16200000">
            <a:off x="6421735" y="2190278"/>
            <a:ext cx="340917" cy="165857"/>
          </a:xfrm>
          <a:prstGeom prst="leftRightArrow">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35"/>
          <p:cNvSpPr/>
          <p:nvPr/>
        </p:nvSpPr>
        <p:spPr>
          <a:xfrm>
            <a:off x="7620000" y="2966720"/>
            <a:ext cx="1178560" cy="660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Serial Interface</a:t>
            </a:r>
            <a:endParaRPr lang="en-IN" dirty="0"/>
          </a:p>
        </p:txBody>
      </p:sp>
      <p:sp>
        <p:nvSpPr>
          <p:cNvPr id="37" name="Left-Right Arrow 36"/>
          <p:cNvSpPr/>
          <p:nvPr/>
        </p:nvSpPr>
        <p:spPr>
          <a:xfrm rot="10800000">
            <a:off x="7264400" y="3211948"/>
            <a:ext cx="355600" cy="127208"/>
          </a:xfrm>
          <a:prstGeom prst="leftRightArrow">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07229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68680" y="230266"/>
            <a:ext cx="10515600" cy="823595"/>
          </a:xfrm>
        </p:spPr>
        <p:txBody>
          <a:bodyPr/>
          <a:lstStyle/>
          <a:p>
            <a:r>
              <a:rPr lang="en-US" dirty="0" smtClean="0"/>
              <a:t>FPGA Block</a:t>
            </a:r>
            <a:endParaRPr lang="en-IN" dirty="0"/>
          </a:p>
        </p:txBody>
      </p:sp>
      <p:grpSp>
        <p:nvGrpSpPr>
          <p:cNvPr id="43" name="Group 42"/>
          <p:cNvGrpSpPr/>
          <p:nvPr/>
        </p:nvGrpSpPr>
        <p:grpSpPr>
          <a:xfrm>
            <a:off x="1295400" y="1160224"/>
            <a:ext cx="10490200" cy="5291376"/>
            <a:chOff x="1468120" y="1038304"/>
            <a:chExt cx="10490200" cy="5291376"/>
          </a:xfrm>
        </p:grpSpPr>
        <p:sp>
          <p:nvSpPr>
            <p:cNvPr id="6" name="Rectangle 5"/>
            <p:cNvSpPr/>
            <p:nvPr/>
          </p:nvSpPr>
          <p:spPr>
            <a:xfrm>
              <a:off x="1468120" y="2153920"/>
              <a:ext cx="1000760" cy="3230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High Speed Data Capture </a:t>
              </a:r>
            </a:p>
            <a:p>
              <a:pPr algn="ctr"/>
              <a:r>
                <a:rPr lang="en-US" dirty="0" smtClean="0"/>
                <a:t>Block</a:t>
              </a:r>
              <a:endParaRPr lang="en-IN" dirty="0"/>
            </a:p>
          </p:txBody>
        </p:sp>
        <p:sp>
          <p:nvSpPr>
            <p:cNvPr id="9" name="Rectangle 8"/>
            <p:cNvSpPr/>
            <p:nvPr/>
          </p:nvSpPr>
          <p:spPr>
            <a:xfrm>
              <a:off x="3175000" y="2153920"/>
              <a:ext cx="1000760" cy="3230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S2P Block</a:t>
              </a:r>
              <a:endParaRPr lang="en-IN" dirty="0"/>
            </a:p>
          </p:txBody>
        </p:sp>
        <p:sp>
          <p:nvSpPr>
            <p:cNvPr id="10" name="Rectangle 9"/>
            <p:cNvSpPr/>
            <p:nvPr/>
          </p:nvSpPr>
          <p:spPr>
            <a:xfrm>
              <a:off x="4884420" y="2153920"/>
              <a:ext cx="1000760" cy="3230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Shift Register</a:t>
              </a:r>
              <a:endParaRPr lang="en-IN" dirty="0"/>
            </a:p>
          </p:txBody>
        </p:sp>
        <p:sp>
          <p:nvSpPr>
            <p:cNvPr id="11" name="Rectangle 10"/>
            <p:cNvSpPr/>
            <p:nvPr/>
          </p:nvSpPr>
          <p:spPr>
            <a:xfrm>
              <a:off x="6593840" y="2153920"/>
              <a:ext cx="1244600" cy="3230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Processing Block</a:t>
              </a:r>
              <a:endParaRPr lang="en-IN" dirty="0"/>
            </a:p>
          </p:txBody>
        </p:sp>
        <p:sp>
          <p:nvSpPr>
            <p:cNvPr id="12" name="Rectangle 11"/>
            <p:cNvSpPr/>
            <p:nvPr/>
          </p:nvSpPr>
          <p:spPr>
            <a:xfrm>
              <a:off x="8547100" y="2153920"/>
              <a:ext cx="1244600" cy="3230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SPI Transfer Block</a:t>
              </a:r>
              <a:endParaRPr lang="en-IN" dirty="0"/>
            </a:p>
          </p:txBody>
        </p:sp>
        <p:sp>
          <p:nvSpPr>
            <p:cNvPr id="13" name="Left-Right Arrow 12"/>
            <p:cNvSpPr/>
            <p:nvPr/>
          </p:nvSpPr>
          <p:spPr>
            <a:xfrm>
              <a:off x="4216400" y="2824480"/>
              <a:ext cx="706120" cy="24384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Left-Right Arrow 14"/>
            <p:cNvSpPr/>
            <p:nvPr/>
          </p:nvSpPr>
          <p:spPr>
            <a:xfrm>
              <a:off x="2466340" y="4104640"/>
              <a:ext cx="706120" cy="24384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Left-Right Arrow 15"/>
            <p:cNvSpPr/>
            <p:nvPr/>
          </p:nvSpPr>
          <p:spPr>
            <a:xfrm>
              <a:off x="2467610" y="3464560"/>
              <a:ext cx="706120" cy="24384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Left-Right Arrow 16"/>
            <p:cNvSpPr/>
            <p:nvPr/>
          </p:nvSpPr>
          <p:spPr>
            <a:xfrm>
              <a:off x="2475865" y="4744720"/>
              <a:ext cx="706120" cy="24384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Left-Right Arrow 17"/>
            <p:cNvSpPr/>
            <p:nvPr/>
          </p:nvSpPr>
          <p:spPr>
            <a:xfrm>
              <a:off x="2466340" y="2824480"/>
              <a:ext cx="706120" cy="24384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Left-Right Arrow 18"/>
            <p:cNvSpPr/>
            <p:nvPr/>
          </p:nvSpPr>
          <p:spPr>
            <a:xfrm>
              <a:off x="4182110" y="3464560"/>
              <a:ext cx="706120" cy="24384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Left-Right Arrow 19"/>
            <p:cNvSpPr/>
            <p:nvPr/>
          </p:nvSpPr>
          <p:spPr>
            <a:xfrm>
              <a:off x="5885180" y="3525520"/>
              <a:ext cx="706120" cy="24384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Left-Right Arrow 20"/>
            <p:cNvSpPr/>
            <p:nvPr/>
          </p:nvSpPr>
          <p:spPr>
            <a:xfrm>
              <a:off x="4182110" y="4104640"/>
              <a:ext cx="706120" cy="24384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Left-Right Arrow 21"/>
            <p:cNvSpPr/>
            <p:nvPr/>
          </p:nvSpPr>
          <p:spPr>
            <a:xfrm>
              <a:off x="4161790" y="4744720"/>
              <a:ext cx="706120" cy="24384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27"/>
            <p:cNvSpPr/>
            <p:nvPr/>
          </p:nvSpPr>
          <p:spPr>
            <a:xfrm>
              <a:off x="1468120" y="5781040"/>
              <a:ext cx="8323580" cy="477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Control and Timing Block </a:t>
              </a:r>
              <a:endParaRPr lang="en-IN" dirty="0"/>
            </a:p>
          </p:txBody>
        </p:sp>
        <p:sp>
          <p:nvSpPr>
            <p:cNvPr id="29" name="Rectangle 28"/>
            <p:cNvSpPr/>
            <p:nvPr/>
          </p:nvSpPr>
          <p:spPr>
            <a:xfrm>
              <a:off x="6591300" y="1188720"/>
              <a:ext cx="3200400" cy="5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FIFO Bank</a:t>
              </a:r>
              <a:endParaRPr lang="en-IN" dirty="0"/>
            </a:p>
          </p:txBody>
        </p:sp>
        <p:sp>
          <p:nvSpPr>
            <p:cNvPr id="30" name="Up-Down Arrow 29"/>
            <p:cNvSpPr/>
            <p:nvPr/>
          </p:nvSpPr>
          <p:spPr>
            <a:xfrm>
              <a:off x="1912620" y="5400040"/>
              <a:ext cx="106680" cy="34544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Up-Down Arrow 30"/>
            <p:cNvSpPr/>
            <p:nvPr/>
          </p:nvSpPr>
          <p:spPr>
            <a:xfrm>
              <a:off x="3619500" y="5389880"/>
              <a:ext cx="106680" cy="34544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Up-Down Arrow 31"/>
            <p:cNvSpPr/>
            <p:nvPr/>
          </p:nvSpPr>
          <p:spPr>
            <a:xfrm>
              <a:off x="5360786" y="5389880"/>
              <a:ext cx="106680" cy="34544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Up-Down Arrow 32"/>
            <p:cNvSpPr/>
            <p:nvPr/>
          </p:nvSpPr>
          <p:spPr>
            <a:xfrm>
              <a:off x="7208520" y="5400040"/>
              <a:ext cx="106680" cy="34544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Up-Down Arrow 33"/>
            <p:cNvSpPr/>
            <p:nvPr/>
          </p:nvSpPr>
          <p:spPr>
            <a:xfrm>
              <a:off x="9169400" y="5400040"/>
              <a:ext cx="106680" cy="34544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Up-Down Arrow 34"/>
            <p:cNvSpPr/>
            <p:nvPr/>
          </p:nvSpPr>
          <p:spPr>
            <a:xfrm rot="5400000">
              <a:off x="10192732" y="5509144"/>
              <a:ext cx="158288" cy="89939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35"/>
            <p:cNvSpPr/>
            <p:nvPr/>
          </p:nvSpPr>
          <p:spPr>
            <a:xfrm>
              <a:off x="10752052" y="5613400"/>
              <a:ext cx="1206268" cy="716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 Memory</a:t>
              </a:r>
              <a:endParaRPr lang="en-IN" dirty="0"/>
            </a:p>
          </p:txBody>
        </p:sp>
        <p:sp>
          <p:nvSpPr>
            <p:cNvPr id="37" name="Up-Down Arrow 36"/>
            <p:cNvSpPr/>
            <p:nvPr/>
          </p:nvSpPr>
          <p:spPr>
            <a:xfrm>
              <a:off x="7170421" y="1717040"/>
              <a:ext cx="152399" cy="4318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Up-Down Arrow 37"/>
            <p:cNvSpPr/>
            <p:nvPr/>
          </p:nvSpPr>
          <p:spPr>
            <a:xfrm>
              <a:off x="9149081" y="1724660"/>
              <a:ext cx="152399" cy="4318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Bent Arrow 39"/>
            <p:cNvSpPr/>
            <p:nvPr/>
          </p:nvSpPr>
          <p:spPr>
            <a:xfrm>
              <a:off x="3655060" y="1356360"/>
              <a:ext cx="2877820" cy="782320"/>
            </a:xfrm>
            <a:prstGeom prst="bentArrow">
              <a:avLst>
                <a:gd name="adj1" fmla="val 16666"/>
                <a:gd name="adj2" fmla="val 8333"/>
                <a:gd name="adj3" fmla="val 25000"/>
                <a:gd name="adj4" fmla="val 43750"/>
              </a:avLst>
            </a:prstGeom>
            <a:solidFill>
              <a:schemeClr val="bg1"/>
            </a:solidFill>
            <a:ln w="63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1" name="TextBox 40"/>
            <p:cNvSpPr txBox="1"/>
            <p:nvPr/>
          </p:nvSpPr>
          <p:spPr>
            <a:xfrm>
              <a:off x="4398010" y="1038304"/>
              <a:ext cx="1391920" cy="738664"/>
            </a:xfrm>
            <a:prstGeom prst="rect">
              <a:avLst/>
            </a:prstGeom>
            <a:noFill/>
          </p:spPr>
          <p:txBody>
            <a:bodyPr wrap="square" rtlCol="0">
              <a:spAutoFit/>
            </a:bodyPr>
            <a:lstStyle/>
            <a:p>
              <a:r>
                <a:rPr lang="en-US" dirty="0" smtClean="0"/>
                <a:t>Raw Data </a:t>
              </a:r>
            </a:p>
            <a:p>
              <a:endParaRPr lang="en-US" dirty="0"/>
            </a:p>
            <a:p>
              <a:r>
                <a:rPr lang="en-US" dirty="0" smtClean="0"/>
                <a:t>Transfer</a:t>
              </a:r>
              <a:endParaRPr lang="en-IN" dirty="0"/>
            </a:p>
          </p:txBody>
        </p:sp>
        <p:sp>
          <p:nvSpPr>
            <p:cNvPr id="42" name="TextBox 41"/>
            <p:cNvSpPr txBox="1"/>
            <p:nvPr/>
          </p:nvSpPr>
          <p:spPr>
            <a:xfrm>
              <a:off x="7299325" y="1766371"/>
              <a:ext cx="2121535" cy="276999"/>
            </a:xfrm>
            <a:prstGeom prst="rect">
              <a:avLst/>
            </a:prstGeom>
            <a:noFill/>
          </p:spPr>
          <p:txBody>
            <a:bodyPr wrap="square" rtlCol="0">
              <a:spAutoFit/>
            </a:bodyPr>
            <a:lstStyle/>
            <a:p>
              <a:r>
                <a:rPr lang="en-US" sz="1200" dirty="0" smtClean="0"/>
                <a:t>Processed Data Transfer</a:t>
              </a:r>
              <a:endParaRPr lang="en-IN" sz="1200" dirty="0"/>
            </a:p>
          </p:txBody>
        </p:sp>
      </p:grpSp>
    </p:spTree>
    <p:extLst>
      <p:ext uri="{BB962C8B-B14F-4D97-AF65-F5344CB8AC3E}">
        <p14:creationId xmlns:p14="http://schemas.microsoft.com/office/powerpoint/2010/main" val="3963174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Interfacing High speed ADC</a:t>
            </a:r>
            <a:endParaRPr lang="en-IN" dirty="0"/>
          </a:p>
        </p:txBody>
      </p:sp>
      <p:sp>
        <p:nvSpPr>
          <p:cNvPr id="5" name="Text Placeholder 4"/>
          <p:cNvSpPr>
            <a:spLocks noGrp="1"/>
          </p:cNvSpPr>
          <p:nvPr>
            <p:ph type="body" idx="1"/>
          </p:nvPr>
        </p:nvSpPr>
        <p:spPr>
          <a:xfrm>
            <a:off x="838200" y="1473200"/>
            <a:ext cx="10515600" cy="5080000"/>
          </a:xfrm>
        </p:spPr>
        <p:txBody>
          <a:bodyPr>
            <a:normAutofit fontScale="85000" lnSpcReduction="20000"/>
          </a:bodyPr>
          <a:lstStyle/>
          <a:p>
            <a:pPr lvl="0"/>
            <a:r>
              <a:rPr lang="en-US" dirty="0"/>
              <a:t>There are various schemes of interfacing serialized low-voltage differential signaling (LVDS) data outputs from high-speed analog-to-digital converters (ADCs) to a field-programmable gate arrays(FPGAs) described below. </a:t>
            </a:r>
            <a:endParaRPr lang="en-IN" dirty="0"/>
          </a:p>
          <a:p>
            <a:pPr lvl="0"/>
            <a:r>
              <a:rPr lang="en-US" dirty="0"/>
              <a:t>The two key points required for reliable data capture </a:t>
            </a:r>
            <a:endParaRPr lang="en-IN" dirty="0"/>
          </a:p>
          <a:p>
            <a:pPr lvl="1"/>
            <a:r>
              <a:rPr lang="en-US" dirty="0"/>
              <a:t>Bit clock edge selection</a:t>
            </a:r>
            <a:endParaRPr lang="en-IN" dirty="0"/>
          </a:p>
          <a:p>
            <a:pPr lvl="1"/>
            <a:r>
              <a:rPr lang="en-US" dirty="0"/>
              <a:t>Frame alignment.</a:t>
            </a:r>
            <a:endParaRPr lang="en-IN" dirty="0"/>
          </a:p>
          <a:p>
            <a:pPr lvl="0"/>
            <a:r>
              <a:rPr lang="en-US" dirty="0"/>
              <a:t>Schemes for capturing data from multiple ADC devices</a:t>
            </a:r>
            <a:endParaRPr lang="en-IN" dirty="0"/>
          </a:p>
          <a:p>
            <a:pPr lvl="0"/>
            <a:r>
              <a:rPr lang="en-US" dirty="0"/>
              <a:t>One wire Interface:</a:t>
            </a:r>
            <a:endParaRPr lang="en-IN" dirty="0"/>
          </a:p>
          <a:p>
            <a:pPr lvl="1"/>
            <a:r>
              <a:rPr lang="en-US" dirty="0"/>
              <a:t>ADC serial data rate of (Fs ×N) bits per second. </a:t>
            </a:r>
            <a:endParaRPr lang="en-IN" dirty="0"/>
          </a:p>
          <a:p>
            <a:pPr lvl="1"/>
            <a:r>
              <a:rPr lang="en-US" dirty="0"/>
              <a:t>An associated 50% duty cycle bit clock is output with a frequency of (Fs ×N/2). The bit clock is typically center-aligned and both clock edge scan be used to latch serial ADC data. Therefore, the bit clock is referred to as a double data rate(DDR)bit clock.</a:t>
            </a:r>
            <a:endParaRPr lang="en-IN" dirty="0"/>
          </a:p>
          <a:p>
            <a:pPr lvl="1"/>
            <a:r>
              <a:rPr lang="en-US" dirty="0"/>
              <a:t>An associated 50% duty cycle frame clock is output with a frequency of Fs. As the name suggests, the frame clock rising edge transitions are aligned with the framing ADC data bits(D0andDN-1). This alignment helps the receiver to correctly load parallel data after de-serialization. Note that the frame clock rising and falling edges are aligned with the transitions of data. </a:t>
            </a:r>
            <a:endParaRPr lang="en-IN" dirty="0"/>
          </a:p>
        </p:txBody>
      </p:sp>
    </p:spTree>
    <p:extLst>
      <p:ext uri="{BB962C8B-B14F-4D97-AF65-F5344CB8AC3E}">
        <p14:creationId xmlns:p14="http://schemas.microsoft.com/office/powerpoint/2010/main" val="1180918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Interfacing High speed ADC</a:t>
            </a:r>
            <a:endParaRPr lang="en-IN" dirty="0"/>
          </a:p>
        </p:txBody>
      </p:sp>
      <p:sp>
        <p:nvSpPr>
          <p:cNvPr id="5" name="Text Placeholder 4"/>
          <p:cNvSpPr>
            <a:spLocks noGrp="1"/>
          </p:cNvSpPr>
          <p:nvPr>
            <p:ph type="body" idx="1"/>
          </p:nvPr>
        </p:nvSpPr>
        <p:spPr>
          <a:xfrm>
            <a:off x="838200" y="1473200"/>
            <a:ext cx="10515600" cy="5080000"/>
          </a:xfrm>
        </p:spPr>
        <p:txBody>
          <a:bodyPr>
            <a:normAutofit fontScale="85000" lnSpcReduction="10000"/>
          </a:bodyPr>
          <a:lstStyle/>
          <a:p>
            <a:r>
              <a:rPr lang="en-US" dirty="0"/>
              <a:t>Two-wire interface </a:t>
            </a:r>
            <a:endParaRPr lang="en-IN" dirty="0"/>
          </a:p>
          <a:p>
            <a:pPr lvl="0"/>
            <a:r>
              <a:rPr lang="en-US" dirty="0" smtClean="0"/>
              <a:t>MSB-first</a:t>
            </a:r>
            <a:endParaRPr lang="en-IN" dirty="0"/>
          </a:p>
          <a:p>
            <a:pPr lvl="0"/>
            <a:r>
              <a:rPr lang="en-US" dirty="0"/>
              <a:t>All the above interface will have one-bit clock.</a:t>
            </a:r>
            <a:endParaRPr lang="en-IN" dirty="0"/>
          </a:p>
          <a:p>
            <a:pPr lvl="0"/>
            <a:r>
              <a:rPr lang="en-US" dirty="0"/>
              <a:t>Capturing data from a serialized ADC interface should implement two process namely </a:t>
            </a:r>
            <a:endParaRPr lang="en-IN" dirty="0"/>
          </a:p>
          <a:p>
            <a:pPr lvl="1"/>
            <a:r>
              <a:rPr lang="en-US" dirty="0"/>
              <a:t>Latching the serialized data into S2P shift register using the ADC bit clock (serialized clock domain).</a:t>
            </a:r>
            <a:endParaRPr lang="en-IN" dirty="0"/>
          </a:p>
          <a:p>
            <a:pPr lvl="1"/>
            <a:r>
              <a:rPr lang="en-US" dirty="0"/>
              <a:t>Aligning the parallel output data from the S2P registers correctly (parallel clock domain).</a:t>
            </a:r>
            <a:endParaRPr lang="en-IN" dirty="0"/>
          </a:p>
          <a:p>
            <a:pPr lvl="1" algn="just"/>
            <a:r>
              <a:rPr lang="en-US" b="1" i="1" dirty="0"/>
              <a:t>Important Note: Most FPGA shave a DDR flip-flop and register as part of the logic library. The DDR IO element accepts a single clock and registers data at the input data pin at both clock edges. The DDR IO element is also physically located close to the FPGA receiver pins, thus helping minimize any delays caused by routing in the FPGA. Therefore, TI recommends using the DDR IO element to interface to the ADC serial LVDS interface. Ideally, there is no additional skew between the serial LVDS data, LVDS bit clock, and LVDS frame clock signals caused by delays in the PCB and FPGA internal routing. In a real situation, the effects of trace delays in the PCB and FPGA routing cannot be ignored.</a:t>
            </a:r>
            <a:endParaRPr lang="en-IN" dirty="0"/>
          </a:p>
          <a:p>
            <a:endParaRPr lang="en-IN" dirty="0"/>
          </a:p>
        </p:txBody>
      </p:sp>
    </p:spTree>
    <p:extLst>
      <p:ext uri="{BB962C8B-B14F-4D97-AF65-F5344CB8AC3E}">
        <p14:creationId xmlns:p14="http://schemas.microsoft.com/office/powerpoint/2010/main" val="2265032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3200" dirty="0" smtClean="0"/>
              <a:t>Latching Serialized ADC Data Bits into the S2P Shift Register</a:t>
            </a:r>
            <a:endParaRPr lang="en-IN" sz="3200" dirty="0"/>
          </a:p>
        </p:txBody>
      </p:sp>
      <p:sp>
        <p:nvSpPr>
          <p:cNvPr id="10" name="Text Placeholder 9"/>
          <p:cNvSpPr>
            <a:spLocks noGrp="1"/>
          </p:cNvSpPr>
          <p:nvPr>
            <p:ph type="body" idx="1"/>
          </p:nvPr>
        </p:nvSpPr>
        <p:spPr>
          <a:xfrm>
            <a:off x="807720" y="1503680"/>
            <a:ext cx="10515600" cy="4988559"/>
          </a:xfrm>
        </p:spPr>
        <p:txBody>
          <a:bodyPr/>
          <a:lstStyle/>
          <a:p>
            <a:r>
              <a:rPr lang="en-US" dirty="0" smtClean="0"/>
              <a:t>Two methods :- </a:t>
            </a:r>
          </a:p>
          <a:p>
            <a:pPr marL="114300" indent="0">
              <a:buNone/>
            </a:pPr>
            <a:r>
              <a:rPr lang="en-US" dirty="0" smtClean="0"/>
              <a:t>Method1: Delay elements</a:t>
            </a:r>
          </a:p>
          <a:p>
            <a:pPr marL="114300" indent="0">
              <a:buNone/>
            </a:pPr>
            <a:endParaRPr lang="en-US" dirty="0"/>
          </a:p>
          <a:p>
            <a:pPr marL="114300" indent="0">
              <a:buNone/>
            </a:pPr>
            <a:endParaRPr lang="en-US" dirty="0" smtClean="0"/>
          </a:p>
          <a:p>
            <a:pPr marL="114300" indent="0">
              <a:buNone/>
            </a:pPr>
            <a:endParaRPr lang="en-US" dirty="0"/>
          </a:p>
          <a:p>
            <a:pPr marL="114300" indent="0">
              <a:buNone/>
            </a:pPr>
            <a:endParaRPr lang="en-US" dirty="0" smtClean="0"/>
          </a:p>
          <a:p>
            <a:pPr marL="114300" indent="0">
              <a:buNone/>
            </a:pPr>
            <a:endParaRPr lang="en-US" dirty="0"/>
          </a:p>
          <a:p>
            <a:pPr marL="114300" indent="0">
              <a:buNone/>
            </a:pPr>
            <a:endParaRPr lang="en-US" dirty="0" smtClean="0"/>
          </a:p>
          <a:p>
            <a:pPr marL="114300" indent="0">
              <a:buNone/>
            </a:pPr>
            <a:r>
              <a:rPr lang="en-US" dirty="0" smtClean="0"/>
              <a:t>Method2</a:t>
            </a:r>
            <a:r>
              <a:rPr lang="en-US" dirty="0"/>
              <a:t>: PLL </a:t>
            </a:r>
            <a:r>
              <a:rPr lang="en-US" dirty="0" smtClean="0"/>
              <a:t> Replacing PLL with various delays for controlling data</a:t>
            </a:r>
            <a:endParaRPr lang="en-US" dirty="0"/>
          </a:p>
          <a:p>
            <a:pPr marL="114300" indent="0">
              <a:buNone/>
            </a:pP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IN" dirty="0"/>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3625" y="3044031"/>
            <a:ext cx="7524750" cy="2107089"/>
          </a:xfrm>
          <a:prstGeom prst="rect">
            <a:avLst/>
          </a:prstGeom>
        </p:spPr>
      </p:pic>
    </p:spTree>
    <p:extLst>
      <p:ext uri="{BB962C8B-B14F-4D97-AF65-F5344CB8AC3E}">
        <p14:creationId xmlns:p14="http://schemas.microsoft.com/office/powerpoint/2010/main" val="519325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3200" dirty="0" smtClean="0"/>
              <a:t>Capture Scheme Using PLL: One-Wire Interface</a:t>
            </a:r>
            <a:endParaRPr lang="en-IN" sz="3200" dirty="0"/>
          </a:p>
        </p:txBody>
      </p:sp>
      <p:sp>
        <p:nvSpPr>
          <p:cNvPr id="10" name="Text Placeholder 9"/>
          <p:cNvSpPr>
            <a:spLocks noGrp="1"/>
          </p:cNvSpPr>
          <p:nvPr>
            <p:ph type="body" idx="1"/>
          </p:nvPr>
        </p:nvSpPr>
        <p:spPr>
          <a:xfrm>
            <a:off x="838200" y="1690688"/>
            <a:ext cx="10515600" cy="4351338"/>
          </a:xfrm>
        </p:spPr>
        <p:txBody>
          <a:bodyPr/>
          <a:lstStyle/>
          <a:p>
            <a:endParaRPr lang="en-US" dirty="0"/>
          </a:p>
          <a:p>
            <a:endParaRPr lang="en-US" dirty="0" smtClean="0"/>
          </a:p>
          <a:p>
            <a:endParaRPr lang="en-US" dirty="0"/>
          </a:p>
          <a:p>
            <a:endParaRPr lang="en-US" dirty="0" smtClean="0"/>
          </a:p>
          <a:p>
            <a:endParaRPr lang="en-US" dirty="0"/>
          </a:p>
          <a:p>
            <a:endParaRPr lang="en-US" dirty="0" smtClean="0"/>
          </a:p>
          <a:p>
            <a:endParaRPr lang="en-IN" dirty="0"/>
          </a:p>
        </p:txBody>
      </p:sp>
      <p:pic>
        <p:nvPicPr>
          <p:cNvPr id="3" name="Picture 2"/>
          <p:cNvPicPr>
            <a:picLocks noChangeAspect="1"/>
          </p:cNvPicPr>
          <p:nvPr/>
        </p:nvPicPr>
        <p:blipFill>
          <a:blip r:embed="rId2"/>
          <a:stretch>
            <a:fillRect/>
          </a:stretch>
        </p:blipFill>
        <p:spPr>
          <a:xfrm>
            <a:off x="1137920" y="1584960"/>
            <a:ext cx="9672320" cy="3708400"/>
          </a:xfrm>
          <a:prstGeom prst="rect">
            <a:avLst/>
          </a:prstGeom>
        </p:spPr>
      </p:pic>
    </p:spTree>
    <p:extLst>
      <p:ext uri="{BB962C8B-B14F-4D97-AF65-F5344CB8AC3E}">
        <p14:creationId xmlns:p14="http://schemas.microsoft.com/office/powerpoint/2010/main" val="3403114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3200" dirty="0" smtClean="0"/>
              <a:t>Capture Scheme Using Delays: One- Wire Interface</a:t>
            </a:r>
            <a:endParaRPr lang="en-IN" sz="3200" dirty="0"/>
          </a:p>
        </p:txBody>
      </p:sp>
      <p:pic>
        <p:nvPicPr>
          <p:cNvPr id="7" name="Picture 6"/>
          <p:cNvPicPr>
            <a:picLocks noChangeAspect="1"/>
          </p:cNvPicPr>
          <p:nvPr/>
        </p:nvPicPr>
        <p:blipFill>
          <a:blip r:embed="rId2"/>
          <a:stretch>
            <a:fillRect/>
          </a:stretch>
        </p:blipFill>
        <p:spPr>
          <a:xfrm>
            <a:off x="1330960" y="2281237"/>
            <a:ext cx="9052560" cy="3001963"/>
          </a:xfrm>
          <a:prstGeom prst="rect">
            <a:avLst/>
          </a:prstGeom>
        </p:spPr>
      </p:pic>
    </p:spTree>
    <p:extLst>
      <p:ext uri="{BB962C8B-B14F-4D97-AF65-F5344CB8AC3E}">
        <p14:creationId xmlns:p14="http://schemas.microsoft.com/office/powerpoint/2010/main" val="2102981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Frame Aligner</a:t>
            </a: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2880" y="1695450"/>
            <a:ext cx="8402320" cy="4166870"/>
          </a:xfrm>
          <a:prstGeom prst="rect">
            <a:avLst/>
          </a:prstGeom>
        </p:spPr>
      </p:pic>
    </p:spTree>
    <p:extLst>
      <p:ext uri="{BB962C8B-B14F-4D97-AF65-F5344CB8AC3E}">
        <p14:creationId xmlns:p14="http://schemas.microsoft.com/office/powerpoint/2010/main" val="35111404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2035</TotalTime>
  <Words>532</Words>
  <Application>Microsoft Office PowerPoint</Application>
  <PresentationFormat>Widescreen</PresentationFormat>
  <Paragraphs>75</Paragraphs>
  <Slides>10</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PowerPoint Presentation</vt:lpstr>
      <vt:lpstr>Block Diagram:  </vt:lpstr>
      <vt:lpstr>FPGA Block</vt:lpstr>
      <vt:lpstr>Interfacing High speed ADC</vt:lpstr>
      <vt:lpstr>Interfacing High speed ADC</vt:lpstr>
      <vt:lpstr>Latching Serialized ADC Data Bits into the S2P Shift Register</vt:lpstr>
      <vt:lpstr>Capture Scheme Using PLL: One-Wire Interface</vt:lpstr>
      <vt:lpstr>Capture Scheme Using Delays: One- Wire Interface</vt:lpstr>
      <vt:lpstr>Frame Aligner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Mahesh Nagarajachary</cp:lastModifiedBy>
  <cp:revision>58</cp:revision>
  <dcterms:created xsi:type="dcterms:W3CDTF">2023-12-31T14:53:08Z</dcterms:created>
  <dcterms:modified xsi:type="dcterms:W3CDTF">2024-01-24T13:14:16Z</dcterms:modified>
</cp:coreProperties>
</file>