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75" r:id="rId4"/>
    <p:sldId id="274" r:id="rId5"/>
    <p:sldId id="276" r:id="rId6"/>
    <p:sldId id="277" r:id="rId7"/>
    <p:sldId id="278" r:id="rId8"/>
    <p:sldId id="279" r:id="rId9"/>
    <p:sldId id="273"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RJSwRZXJcsT+BTMChTalowNXO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F850D8-8349-46FD-AE91-6A74F85686AD}">
  <a:tblStyle styleId="{26F850D8-8349-46FD-AE91-6A74F85686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b1cf9513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b1cf951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ab1cf95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2ab1cf95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3hnkpcPnxD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ti.com/video/630151652900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3166712" y="2589196"/>
            <a:ext cx="594841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chemeClr val="dk1"/>
                </a:solidFill>
                <a:latin typeface="Calibri"/>
                <a:ea typeface="Calibri"/>
                <a:cs typeface="Calibri"/>
                <a:sym typeface="Calibri"/>
              </a:rPr>
              <a:t>FPGA ADC Design Queries</a:t>
            </a:r>
            <a:endParaRPr sz="4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ab1cf95139_0_16"/>
          <p:cNvSpPr txBox="1"/>
          <p:nvPr/>
        </p:nvSpPr>
        <p:spPr>
          <a:xfrm>
            <a:off x="558265" y="241386"/>
            <a:ext cx="9740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smtClean="0">
                <a:solidFill>
                  <a:schemeClr val="dk1"/>
                </a:solidFill>
                <a:latin typeface="Calibri"/>
                <a:ea typeface="Calibri"/>
                <a:cs typeface="Calibri"/>
                <a:sym typeface="Calibri"/>
              </a:rPr>
              <a:t>Understanding the Input Sources.</a:t>
            </a:r>
            <a:endParaRPr sz="3600" dirty="0">
              <a:solidFill>
                <a:schemeClr val="dk1"/>
              </a:solidFill>
              <a:latin typeface="Calibri"/>
              <a:ea typeface="Calibri"/>
              <a:cs typeface="Calibri"/>
              <a:sym typeface="Calibri"/>
            </a:endParaRPr>
          </a:p>
        </p:txBody>
      </p:sp>
      <p:sp>
        <p:nvSpPr>
          <p:cNvPr id="90" name="Google Shape;90;g2ab1cf95139_0_16"/>
          <p:cNvSpPr txBox="1"/>
          <p:nvPr/>
        </p:nvSpPr>
        <p:spPr>
          <a:xfrm>
            <a:off x="558264" y="887875"/>
            <a:ext cx="10963235" cy="6555610"/>
          </a:xfrm>
          <a:prstGeom prst="rect">
            <a:avLst/>
          </a:prstGeom>
          <a:noFill/>
          <a:ln>
            <a:noFill/>
          </a:ln>
        </p:spPr>
        <p:txBody>
          <a:bodyPr spcFirstLastPara="1" wrap="square" lIns="91425" tIns="91425" rIns="91425" bIns="91425" anchor="t" anchorCtr="0">
            <a:spAutoFit/>
          </a:bodyPr>
          <a:lstStyle/>
          <a:p>
            <a:pPr marL="469900" lvl="0" indent="-457200" algn="just" rtl="0">
              <a:lnSpc>
                <a:spcPct val="115000"/>
              </a:lnSpc>
              <a:spcBef>
                <a:spcPts val="0"/>
              </a:spcBef>
              <a:spcAft>
                <a:spcPts val="0"/>
              </a:spcAft>
              <a:buAutoNum type="arabicPeriod"/>
            </a:pPr>
            <a:r>
              <a:rPr lang="en-US" sz="2000" dirty="0" smtClean="0">
                <a:solidFill>
                  <a:schemeClr val="dk1"/>
                </a:solidFill>
              </a:rPr>
              <a:t>Different Sensors used in the Setup and their data sheets?</a:t>
            </a:r>
          </a:p>
          <a:p>
            <a:pPr marL="469900" lvl="0" indent="-457200" algn="just">
              <a:lnSpc>
                <a:spcPct val="115000"/>
              </a:lnSpc>
              <a:buAutoNum type="arabicPeriod"/>
            </a:pPr>
            <a:r>
              <a:rPr lang="en-US" sz="2000" dirty="0" smtClean="0">
                <a:solidFill>
                  <a:schemeClr val="dk1"/>
                </a:solidFill>
              </a:rPr>
              <a:t>According to a video on your You tube channel (link</a:t>
            </a:r>
            <a:r>
              <a:rPr lang="en-US" dirty="0" smtClean="0">
                <a:solidFill>
                  <a:schemeClr val="dk1"/>
                </a:solidFill>
              </a:rPr>
              <a:t>: </a:t>
            </a:r>
            <a:r>
              <a:rPr lang="en-US" u="sng" dirty="0">
                <a:hlinkClick r:id="rId3"/>
              </a:rPr>
              <a:t>https://</a:t>
            </a:r>
            <a:r>
              <a:rPr lang="en-US" u="sng" dirty="0" smtClean="0">
                <a:hlinkClick r:id="rId3"/>
              </a:rPr>
              <a:t>www.youtube.com/watch?v=3hnkpcPnxD4</a:t>
            </a:r>
            <a:r>
              <a:rPr lang="en-US" dirty="0" smtClean="0"/>
              <a:t>), </a:t>
            </a:r>
            <a:r>
              <a:rPr lang="en-US" sz="2000" dirty="0">
                <a:solidFill>
                  <a:schemeClr val="dk1"/>
                </a:solidFill>
              </a:rPr>
              <a:t>we  understood there are multiple conveyer belts, one of the conveyer belt where robot is picking and placing the selected objects </a:t>
            </a:r>
            <a:r>
              <a:rPr lang="en-US" sz="2000" dirty="0" smtClean="0">
                <a:solidFill>
                  <a:schemeClr val="dk1"/>
                </a:solidFill>
              </a:rPr>
              <a:t>is for </a:t>
            </a:r>
            <a:r>
              <a:rPr lang="en-US" sz="2000" dirty="0">
                <a:solidFill>
                  <a:schemeClr val="dk1"/>
                </a:solidFill>
              </a:rPr>
              <a:t>determining the length, </a:t>
            </a:r>
            <a:r>
              <a:rPr lang="en-US" sz="2000" dirty="0" smtClean="0">
                <a:solidFill>
                  <a:schemeClr val="dk1"/>
                </a:solidFill>
              </a:rPr>
              <a:t>thickness of </a:t>
            </a:r>
            <a:r>
              <a:rPr lang="en-US" sz="2000" dirty="0">
                <a:solidFill>
                  <a:schemeClr val="dk1"/>
                </a:solidFill>
              </a:rPr>
              <a:t>the </a:t>
            </a:r>
            <a:r>
              <a:rPr lang="en-US" sz="2000" dirty="0" smtClean="0">
                <a:solidFill>
                  <a:schemeClr val="dk1"/>
                </a:solidFill>
              </a:rPr>
              <a:t>object or is there any other sensor at a different conveyer belt from where the input to the system is captured?</a:t>
            </a:r>
          </a:p>
          <a:p>
            <a:pPr marL="469900" lvl="0" indent="-457200" algn="just">
              <a:lnSpc>
                <a:spcPct val="115000"/>
              </a:lnSpc>
              <a:buAutoNum type="arabicPeriod"/>
            </a:pPr>
            <a:r>
              <a:rPr lang="en-US" sz="2000" dirty="0" smtClean="0">
                <a:solidFill>
                  <a:schemeClr val="dk1"/>
                </a:solidFill>
              </a:rPr>
              <a:t>If you could share a similar video of the setup will help understand the entire process?</a:t>
            </a:r>
          </a:p>
          <a:p>
            <a:pPr marL="469900" lvl="0" indent="-457200" algn="just">
              <a:lnSpc>
                <a:spcPct val="115000"/>
              </a:lnSpc>
              <a:buAutoNum type="arabicPeriod"/>
            </a:pPr>
            <a:r>
              <a:rPr lang="en-US" sz="2000" dirty="0" smtClean="0">
                <a:solidFill>
                  <a:schemeClr val="dk1"/>
                </a:solidFill>
              </a:rPr>
              <a:t>The Sensor type and their data sheets will help us understand</a:t>
            </a:r>
          </a:p>
          <a:p>
            <a:pPr marL="469900" lvl="0" indent="-457200" algn="just">
              <a:lnSpc>
                <a:spcPct val="115000"/>
              </a:lnSpc>
              <a:buAutoNum type="arabicPeriod"/>
            </a:pPr>
            <a:r>
              <a:rPr lang="en-US" sz="2000" dirty="0" smtClean="0">
                <a:solidFill>
                  <a:schemeClr val="dk1"/>
                </a:solidFill>
              </a:rPr>
              <a:t>Sensor for distance measurement shared is </a:t>
            </a:r>
            <a:r>
              <a:rPr lang="en-US" sz="2000" dirty="0" err="1" smtClean="0">
                <a:solidFill>
                  <a:schemeClr val="dk1"/>
                </a:solidFill>
              </a:rPr>
              <a:t>Baumer</a:t>
            </a:r>
            <a:r>
              <a:rPr lang="en-US" sz="2000" dirty="0" smtClean="0">
                <a:solidFill>
                  <a:schemeClr val="dk1"/>
                </a:solidFill>
              </a:rPr>
              <a:t> OM20-P0120, this sensor provides </a:t>
            </a:r>
            <a:r>
              <a:rPr lang="en-US" sz="2000" dirty="0" smtClean="0"/>
              <a:t> </a:t>
            </a:r>
            <a:r>
              <a:rPr lang="en-US" sz="2000" dirty="0"/>
              <a:t>distance to the object to be measured is calculated from the location of the image on the receiver element. The measured distance is provided as a measured value via the following channels integrated in the sensor: </a:t>
            </a:r>
          </a:p>
          <a:p>
            <a:pPr marL="12700" lvl="2" algn="just">
              <a:lnSpc>
                <a:spcPct val="115000"/>
              </a:lnSpc>
            </a:pPr>
            <a:r>
              <a:rPr lang="en-US" sz="2000" dirty="0" smtClean="0"/>
              <a:t>	1. Digital </a:t>
            </a:r>
            <a:r>
              <a:rPr lang="en-US" sz="2000" dirty="0"/>
              <a:t>IO-Link interface </a:t>
            </a:r>
            <a:endParaRPr lang="en-US" sz="2000" dirty="0" smtClean="0"/>
          </a:p>
          <a:p>
            <a:pPr marL="12700" lvl="2" algn="just">
              <a:lnSpc>
                <a:spcPct val="115000"/>
              </a:lnSpc>
            </a:pPr>
            <a:r>
              <a:rPr lang="en-US" sz="2000" dirty="0"/>
              <a:t>	</a:t>
            </a:r>
            <a:r>
              <a:rPr lang="en-US" sz="2000" dirty="0" smtClean="0"/>
              <a:t>2. Analog output </a:t>
            </a:r>
          </a:p>
          <a:p>
            <a:pPr marL="12700" lvl="2" algn="just">
              <a:lnSpc>
                <a:spcPct val="115000"/>
              </a:lnSpc>
            </a:pPr>
            <a:r>
              <a:rPr lang="en-US" sz="2000" dirty="0"/>
              <a:t>	</a:t>
            </a:r>
            <a:r>
              <a:rPr lang="en-US" sz="2000" dirty="0" smtClean="0"/>
              <a:t>	</a:t>
            </a:r>
            <a:r>
              <a:rPr lang="en-US" sz="1800" dirty="0" smtClean="0"/>
              <a:t>2a. </a:t>
            </a:r>
            <a:r>
              <a:rPr lang="en-IN" sz="1800" dirty="0"/>
              <a:t>Analog measurement </a:t>
            </a:r>
            <a:r>
              <a:rPr lang="en-IN" sz="1800" dirty="0" smtClean="0"/>
              <a:t>field : This is defined by max and min distance 			     configured as shown in the figure below (Pg. </a:t>
            </a:r>
            <a:r>
              <a:rPr lang="en-IN" sz="1800" dirty="0"/>
              <a:t>36 document </a:t>
            </a:r>
            <a:r>
              <a:rPr lang="en-IN" sz="1800" dirty="0" smtClean="0"/>
              <a:t>Baumer_OM20-		    	     30-IO-Link_EN_V6_MNL.pdf)</a:t>
            </a:r>
            <a:endParaRPr lang="en-US" sz="1800" dirty="0" smtClean="0"/>
          </a:p>
          <a:p>
            <a:pPr marL="12700" lvl="2" algn="just">
              <a:lnSpc>
                <a:spcPct val="115000"/>
              </a:lnSpc>
            </a:pPr>
            <a:r>
              <a:rPr lang="en-US" sz="2000" dirty="0"/>
              <a:t>	</a:t>
            </a:r>
            <a:endParaRPr lang="en-US" sz="20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16423"/>
          </a:xfrm>
        </p:spPr>
        <p:txBody>
          <a:bodyPr>
            <a:normAutofit fontScale="90000"/>
          </a:bodyPr>
          <a:lstStyle/>
          <a:p>
            <a:pPr lvl="0"/>
            <a:r>
              <a:rPr lang="en-US" dirty="0" smtClean="0"/>
              <a:t/>
            </a:r>
            <a:br>
              <a:rPr lang="en-US" dirty="0" smtClean="0"/>
            </a:br>
            <a:r>
              <a:rPr lang="en-US" dirty="0" smtClean="0"/>
              <a:t>Understanding </a:t>
            </a:r>
            <a:r>
              <a:rPr lang="en-US" dirty="0"/>
              <a:t>the Input </a:t>
            </a:r>
            <a:r>
              <a:rPr lang="en-US" dirty="0" smtClean="0"/>
              <a:t>Sources</a:t>
            </a:r>
            <a:r>
              <a:rPr lang="en-US" dirty="0"/>
              <a:t> </a:t>
            </a:r>
            <a:r>
              <a:rPr lang="en-US" dirty="0" err="1" smtClean="0"/>
              <a:t>cont</a:t>
            </a:r>
            <a:r>
              <a:rPr lang="en-US" dirty="0" smtClean="0"/>
              <a:t>…</a:t>
            </a:r>
            <a:r>
              <a:rPr lang="en-US" dirty="0"/>
              <a:t/>
            </a:r>
            <a:br>
              <a:rPr lang="en-US" dirty="0"/>
            </a:br>
            <a:endParaRPr lang="en-IN" dirty="0"/>
          </a:p>
        </p:txBody>
      </p:sp>
      <p:sp>
        <p:nvSpPr>
          <p:cNvPr id="5" name="Text Placeholder 4"/>
          <p:cNvSpPr>
            <a:spLocks noGrp="1"/>
          </p:cNvSpPr>
          <p:nvPr>
            <p:ph type="body" idx="1"/>
          </p:nvPr>
        </p:nvSpPr>
        <p:spPr>
          <a:xfrm>
            <a:off x="838200" y="1199535"/>
            <a:ext cx="10515600" cy="4977428"/>
          </a:xfrm>
        </p:spPr>
        <p:txBody>
          <a:bodyPr/>
          <a:lstStyle/>
          <a:p>
            <a:pPr marL="114300" lvl="2" indent="0">
              <a:spcBef>
                <a:spcPts val="1000"/>
              </a:spcBef>
              <a:buNone/>
            </a:pPr>
            <a:r>
              <a:rPr lang="en-US" dirty="0" smtClean="0"/>
              <a:t>		</a:t>
            </a:r>
          </a:p>
          <a:p>
            <a:pPr marL="114300" lvl="2" indent="0">
              <a:spcBef>
                <a:spcPts val="1000"/>
              </a:spcBef>
              <a:buNone/>
            </a:pPr>
            <a:endParaRPr lang="en-US" dirty="0" smtClean="0"/>
          </a:p>
          <a:p>
            <a:pPr marL="114300" lvl="2" indent="0">
              <a:spcBef>
                <a:spcPts val="1000"/>
              </a:spcBef>
              <a:buNone/>
            </a:pPr>
            <a:endParaRPr lang="en-US" dirty="0" smtClean="0"/>
          </a:p>
          <a:p>
            <a:pPr marL="114300" lvl="2" indent="0">
              <a:spcBef>
                <a:spcPts val="1000"/>
              </a:spcBef>
              <a:buNone/>
            </a:pPr>
            <a:r>
              <a:rPr lang="en-US" dirty="0" smtClean="0"/>
              <a:t>2b. </a:t>
            </a:r>
            <a:r>
              <a:rPr lang="en-IN" dirty="0" smtClean="0"/>
              <a:t>Measurement rate: The</a:t>
            </a:r>
            <a:r>
              <a:rPr lang="en-US" dirty="0" smtClean="0"/>
              <a:t> measuring frequency value depends on the exposure time</a:t>
            </a:r>
            <a:r>
              <a:rPr lang="en-US" smtClean="0"/>
              <a:t>. </a:t>
            </a:r>
            <a:endParaRPr lang="en-US" dirty="0" smtClean="0"/>
          </a:p>
          <a:p>
            <a:pPr marL="114300" lvl="2" indent="0">
              <a:spcBef>
                <a:spcPts val="1000"/>
              </a:spcBef>
              <a:buNone/>
            </a:pPr>
            <a:r>
              <a:rPr lang="en-US" dirty="0" smtClean="0"/>
              <a:t>3b. </a:t>
            </a:r>
            <a:r>
              <a:rPr lang="en-IN" dirty="0" smtClean="0"/>
              <a:t>Response delay: </a:t>
            </a:r>
          </a:p>
          <a:p>
            <a:pPr marL="114300" lvl="2" indent="0">
              <a:spcBef>
                <a:spcPts val="1000"/>
              </a:spcBef>
              <a:buNone/>
            </a:pPr>
            <a:r>
              <a:rPr lang="en-US" dirty="0" smtClean="0"/>
              <a:t>4b. Histogram Data: </a:t>
            </a:r>
          </a:p>
          <a:p>
            <a:pPr marL="114300" lvl="2" indent="0">
              <a:spcBef>
                <a:spcPts val="1000"/>
              </a:spcBef>
              <a:buNone/>
            </a:pPr>
            <a:endParaRPr lang="en-US" dirty="0" smtClean="0"/>
          </a:p>
          <a:p>
            <a:pPr marL="114300" lvl="2" indent="0">
              <a:spcBef>
                <a:spcPts val="1000"/>
              </a:spcBef>
              <a:buNone/>
            </a:pPr>
            <a:r>
              <a:rPr lang="en-US" dirty="0" smtClean="0"/>
              <a:t>6. Are the input channels fast switching or not?</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268" y="1199535"/>
            <a:ext cx="2870200" cy="1098550"/>
          </a:xfrm>
          <a:prstGeom prst="rect">
            <a:avLst/>
          </a:prstGeom>
        </p:spPr>
      </p:pic>
    </p:spTree>
    <p:extLst>
      <p:ext uri="{BB962C8B-B14F-4D97-AF65-F5344CB8AC3E}">
        <p14:creationId xmlns:p14="http://schemas.microsoft.com/office/powerpoint/2010/main" val="38820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ADC </a:t>
            </a:r>
            <a:endParaRPr lang="en-IN" dirty="0"/>
          </a:p>
        </p:txBody>
      </p:sp>
      <p:sp>
        <p:nvSpPr>
          <p:cNvPr id="5" name="Text Placeholder 4"/>
          <p:cNvSpPr>
            <a:spLocks noGrp="1"/>
          </p:cNvSpPr>
          <p:nvPr>
            <p:ph type="body" idx="1"/>
          </p:nvPr>
        </p:nvSpPr>
        <p:spPr>
          <a:xfrm>
            <a:off x="838200" y="1435510"/>
            <a:ext cx="10515600" cy="4741453"/>
          </a:xfrm>
        </p:spPr>
        <p:txBody>
          <a:bodyPr/>
          <a:lstStyle/>
          <a:p>
            <a:pPr marL="628650" lvl="0" indent="-514350">
              <a:buAutoNum type="arabicPeriod"/>
            </a:pPr>
            <a:r>
              <a:rPr lang="en-US" sz="1800" dirty="0" smtClean="0"/>
              <a:t>The last question from the previous slide will </a:t>
            </a:r>
            <a:r>
              <a:rPr lang="en-US" sz="1800" dirty="0"/>
              <a:t>help decide on the type of ADC to be used Delta-Sigma or SAR type ADC</a:t>
            </a:r>
            <a:r>
              <a:rPr lang="en-US" sz="1800" dirty="0" smtClean="0"/>
              <a:t>?</a:t>
            </a:r>
          </a:p>
          <a:p>
            <a:pPr marL="628650" lvl="0" indent="-514350">
              <a:buAutoNum type="arabicPeriod"/>
            </a:pPr>
            <a:r>
              <a:rPr lang="en-US" sz="1800" dirty="0" smtClean="0"/>
              <a:t>Delta-Sigma ADC, </a:t>
            </a:r>
            <a:r>
              <a:rPr lang="en-US" sz="1800" dirty="0"/>
              <a:t>as the delta-sigma ADC shapes the quantization noise such that most of it occurs outside the bandwidth of interest, resulting in increased overall dynamic range at low </a:t>
            </a:r>
            <a:r>
              <a:rPr lang="en-US" sz="1800" dirty="0" smtClean="0"/>
              <a:t>frequencies</a:t>
            </a:r>
            <a:r>
              <a:rPr lang="en-US" sz="1800" dirty="0"/>
              <a:t> </a:t>
            </a:r>
            <a:r>
              <a:rPr lang="en-US" sz="1800" dirty="0" smtClean="0"/>
              <a:t>and reduces the weight on Anti-aliasing filter as well</a:t>
            </a:r>
          </a:p>
          <a:p>
            <a:pPr marL="628650" lvl="0" indent="-514350">
              <a:buAutoNum type="arabicPeriod"/>
            </a:pPr>
            <a:r>
              <a:rPr lang="en-US" sz="1800" dirty="0" smtClean="0"/>
              <a:t>The above process is performed by Oversampling and decimation of the output received from ADC, the only problem when we are selecting an external ADC is that the Oversampling process needs to be implemented as a software or in FPGA block  and converting it to a 16-bit as an input for FIR filter.</a:t>
            </a:r>
          </a:p>
          <a:p>
            <a:pPr marL="628650" lvl="0" indent="-514350">
              <a:buAutoNum type="arabicPeriod"/>
            </a:pPr>
            <a:r>
              <a:rPr lang="en-US" sz="1800" dirty="0" smtClean="0"/>
              <a:t>ADC selected is 100sps (Delta-Sigma type)</a:t>
            </a:r>
          </a:p>
          <a:p>
            <a:pPr marL="628650" lvl="0" indent="-514350">
              <a:buAutoNum type="arabicPeriod"/>
            </a:pPr>
            <a:endParaRPr lang="en-US" sz="1800" dirty="0" smtClean="0"/>
          </a:p>
          <a:p>
            <a:pPr marL="628650" lvl="0" indent="-514350">
              <a:buAutoNum type="arabicPeriod"/>
            </a:pPr>
            <a:endParaRPr lang="en-US" sz="1800" dirty="0" smtClean="0"/>
          </a:p>
          <a:p>
            <a:pPr marL="628650" lvl="0" indent="-514350">
              <a:buAutoNum type="arabicPeriod"/>
            </a:pPr>
            <a:endParaRPr lang="en-US" sz="1800" dirty="0" smtClean="0"/>
          </a:p>
          <a:p>
            <a:pPr marL="628650" lvl="0" indent="-514350">
              <a:buAutoNum type="arabicPeriod"/>
            </a:pPr>
            <a:endParaRPr lang="en-US" dirty="0"/>
          </a:p>
          <a:p>
            <a:pPr marL="114300" indent="0">
              <a:buNone/>
            </a:pPr>
            <a:endParaRPr lang="en-IN" dirty="0"/>
          </a:p>
        </p:txBody>
      </p:sp>
    </p:spTree>
    <p:extLst>
      <p:ext uri="{BB962C8B-B14F-4D97-AF65-F5344CB8AC3E}">
        <p14:creationId xmlns:p14="http://schemas.microsoft.com/office/powerpoint/2010/main" val="79170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93404"/>
          </a:xfrm>
        </p:spPr>
        <p:txBody>
          <a:bodyPr>
            <a:normAutofit/>
          </a:bodyPr>
          <a:lstStyle/>
          <a:p>
            <a:r>
              <a:rPr lang="en-US" sz="3600" dirty="0" smtClean="0"/>
              <a:t>Proposed Block Diagram </a:t>
            </a:r>
            <a:endParaRPr lang="en-IN" sz="3600" dirty="0"/>
          </a:p>
        </p:txBody>
      </p:sp>
      <p:grpSp>
        <p:nvGrpSpPr>
          <p:cNvPr id="117" name="Group 116"/>
          <p:cNvGrpSpPr/>
          <p:nvPr/>
        </p:nvGrpSpPr>
        <p:grpSpPr>
          <a:xfrm>
            <a:off x="970934" y="5205722"/>
            <a:ext cx="8495071" cy="1592827"/>
            <a:chOff x="963561" y="1828800"/>
            <a:chExt cx="8495071" cy="1592827"/>
          </a:xfrm>
        </p:grpSpPr>
        <p:sp>
          <p:nvSpPr>
            <p:cNvPr id="118" name="Isosceles Triangle 117"/>
            <p:cNvSpPr/>
            <p:nvPr/>
          </p:nvSpPr>
          <p:spPr>
            <a:xfrm rot="5400000">
              <a:off x="1199535"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Off-page Connector 118"/>
            <p:cNvSpPr/>
            <p:nvPr/>
          </p:nvSpPr>
          <p:spPr>
            <a:xfrm rot="5400000">
              <a:off x="4338484"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p:cNvSpPr/>
            <p:nvPr/>
          </p:nvSpPr>
          <p:spPr>
            <a:xfrm>
              <a:off x="5919019"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Isosceles Triangle 120"/>
            <p:cNvSpPr/>
            <p:nvPr/>
          </p:nvSpPr>
          <p:spPr>
            <a:xfrm rot="5400000">
              <a:off x="1189702"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2" name="Rectangle 121"/>
            <p:cNvSpPr/>
            <p:nvPr/>
          </p:nvSpPr>
          <p:spPr>
            <a:xfrm>
              <a:off x="2541637" y="1917291"/>
              <a:ext cx="963562" cy="845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Flowchart: Off-page Connector 122"/>
            <p:cNvSpPr/>
            <p:nvPr/>
          </p:nvSpPr>
          <p:spPr>
            <a:xfrm rot="5400000">
              <a:off x="4328651"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p:cNvSpPr/>
            <p:nvPr/>
          </p:nvSpPr>
          <p:spPr>
            <a:xfrm>
              <a:off x="7713406"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5" name="Straight Connector 124"/>
            <p:cNvCxnSpPr>
              <a:stCxn id="121" idx="1"/>
            </p:cNvCxnSpPr>
            <p:nvPr/>
          </p:nvCxnSpPr>
          <p:spPr>
            <a:xfrm>
              <a:off x="1696063" y="2081981"/>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a:stCxn id="121" idx="5"/>
            </p:cNvCxnSpPr>
            <p:nvPr/>
          </p:nvCxnSpPr>
          <p:spPr>
            <a:xfrm flipV="1">
              <a:off x="1696063" y="2585884"/>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a:off x="3505199" y="2113932"/>
              <a:ext cx="840659" cy="0"/>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a:off x="3505199" y="2585884"/>
              <a:ext cx="860324"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963561" y="1986116"/>
              <a:ext cx="452284"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963561" y="2694042"/>
              <a:ext cx="442451" cy="0"/>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Arrow Connector 130"/>
            <p:cNvCxnSpPr>
              <a:stCxn id="123" idx="0"/>
              <a:endCxn id="120" idx="1"/>
            </p:cNvCxnSpPr>
            <p:nvPr/>
          </p:nvCxnSpPr>
          <p:spPr>
            <a:xfrm flipV="1">
              <a:off x="5117689" y="2320412"/>
              <a:ext cx="801330" cy="983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0" idx="3"/>
              <a:endCxn id="124" idx="1"/>
            </p:cNvCxnSpPr>
            <p:nvPr/>
          </p:nvCxnSpPr>
          <p:spPr>
            <a:xfrm>
              <a:off x="7157884" y="2320412"/>
              <a:ext cx="555522"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342101" y="2141944"/>
              <a:ext cx="916859" cy="307777"/>
            </a:xfrm>
            <a:prstGeom prst="rect">
              <a:avLst/>
            </a:prstGeom>
            <a:noFill/>
          </p:spPr>
          <p:txBody>
            <a:bodyPr wrap="square" rtlCol="0">
              <a:spAutoFit/>
            </a:bodyPr>
            <a:lstStyle/>
            <a:p>
              <a:r>
                <a:rPr lang="en-US" dirty="0" smtClean="0"/>
                <a:t>PGA</a:t>
              </a:r>
              <a:endParaRPr lang="en-IN" dirty="0"/>
            </a:p>
          </p:txBody>
        </p:sp>
        <p:sp>
          <p:nvSpPr>
            <p:cNvPr id="134" name="Arc 133"/>
            <p:cNvSpPr/>
            <p:nvPr/>
          </p:nvSpPr>
          <p:spPr>
            <a:xfrm>
              <a:off x="1573161" y="2113932"/>
              <a:ext cx="1873046" cy="130769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5" name="TextBox 134"/>
            <p:cNvSpPr txBox="1"/>
            <p:nvPr/>
          </p:nvSpPr>
          <p:spPr>
            <a:xfrm>
              <a:off x="2654710" y="2449721"/>
              <a:ext cx="668593" cy="307777"/>
            </a:xfrm>
            <a:prstGeom prst="rect">
              <a:avLst/>
            </a:prstGeom>
            <a:noFill/>
          </p:spPr>
          <p:txBody>
            <a:bodyPr wrap="square" rtlCol="0">
              <a:spAutoFit/>
            </a:bodyPr>
            <a:lstStyle/>
            <a:p>
              <a:r>
                <a:rPr lang="en-US" dirty="0" smtClean="0"/>
                <a:t>AAF</a:t>
              </a:r>
              <a:endParaRPr lang="en-IN" dirty="0"/>
            </a:p>
          </p:txBody>
        </p:sp>
        <p:sp>
          <p:nvSpPr>
            <p:cNvPr id="136" name="TextBox 135"/>
            <p:cNvSpPr txBox="1"/>
            <p:nvPr/>
          </p:nvSpPr>
          <p:spPr>
            <a:xfrm>
              <a:off x="4468759" y="2186189"/>
              <a:ext cx="742338" cy="307777"/>
            </a:xfrm>
            <a:prstGeom prst="rect">
              <a:avLst/>
            </a:prstGeom>
            <a:noFill/>
          </p:spPr>
          <p:txBody>
            <a:bodyPr wrap="square" rtlCol="0">
              <a:spAutoFit/>
            </a:bodyPr>
            <a:lstStyle/>
            <a:p>
              <a:r>
                <a:rPr lang="en-US" dirty="0" smtClean="0"/>
                <a:t>ADC</a:t>
              </a:r>
              <a:endParaRPr lang="en-IN" dirty="0"/>
            </a:p>
          </p:txBody>
        </p:sp>
        <p:sp>
          <p:nvSpPr>
            <p:cNvPr id="138" name="TextBox 137"/>
            <p:cNvSpPr txBox="1"/>
            <p:nvPr/>
          </p:nvSpPr>
          <p:spPr>
            <a:xfrm>
              <a:off x="7934631" y="2058801"/>
              <a:ext cx="796413" cy="523220"/>
            </a:xfrm>
            <a:prstGeom prst="rect">
              <a:avLst/>
            </a:prstGeom>
            <a:noFill/>
          </p:spPr>
          <p:txBody>
            <a:bodyPr wrap="square" rtlCol="0">
              <a:spAutoFit/>
            </a:bodyPr>
            <a:lstStyle/>
            <a:p>
              <a:r>
                <a:rPr lang="en-US" dirty="0" smtClean="0"/>
                <a:t>FIR FILTER</a:t>
              </a:r>
              <a:endParaRPr lang="en-IN" dirty="0"/>
            </a:p>
          </p:txBody>
        </p:sp>
        <p:cxnSp>
          <p:nvCxnSpPr>
            <p:cNvPr id="139" name="Straight Arrow Connector 138"/>
            <p:cNvCxnSpPr>
              <a:stCxn id="124" idx="3"/>
            </p:cNvCxnSpPr>
            <p:nvPr/>
          </p:nvCxnSpPr>
          <p:spPr>
            <a:xfrm flipV="1">
              <a:off x="8952271" y="2320411"/>
              <a:ext cx="506361"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963561" y="1828800"/>
            <a:ext cx="10628669" cy="4242164"/>
            <a:chOff x="963561" y="1828800"/>
            <a:chExt cx="10628669" cy="4242164"/>
          </a:xfrm>
        </p:grpSpPr>
        <p:sp>
          <p:nvSpPr>
            <p:cNvPr id="67" name="Rectangle 66"/>
            <p:cNvSpPr/>
            <p:nvPr/>
          </p:nvSpPr>
          <p:spPr>
            <a:xfrm>
              <a:off x="9458633" y="1936953"/>
              <a:ext cx="511277" cy="4134011"/>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0" name="Group 69"/>
            <p:cNvGrpSpPr/>
            <p:nvPr/>
          </p:nvGrpSpPr>
          <p:grpSpPr>
            <a:xfrm>
              <a:off x="963561" y="1828800"/>
              <a:ext cx="8495071" cy="1592827"/>
              <a:chOff x="963561" y="1828800"/>
              <a:chExt cx="8495071" cy="1592827"/>
            </a:xfrm>
          </p:grpSpPr>
          <p:sp>
            <p:nvSpPr>
              <p:cNvPr id="8" name="Isosceles Triangle 7"/>
              <p:cNvSpPr/>
              <p:nvPr/>
            </p:nvSpPr>
            <p:spPr>
              <a:xfrm rot="5400000">
                <a:off x="1199535"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Off-page Connector 15"/>
              <p:cNvSpPr/>
              <p:nvPr/>
            </p:nvSpPr>
            <p:spPr>
              <a:xfrm rot="5400000">
                <a:off x="4338484"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5919019"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Isosceles Triangle 21"/>
              <p:cNvSpPr/>
              <p:nvPr/>
            </p:nvSpPr>
            <p:spPr>
              <a:xfrm rot="5400000">
                <a:off x="1189702"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p:cNvSpPr/>
              <p:nvPr/>
            </p:nvSpPr>
            <p:spPr>
              <a:xfrm>
                <a:off x="2541637" y="1917291"/>
                <a:ext cx="963562" cy="845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Off-page Connector 23"/>
              <p:cNvSpPr/>
              <p:nvPr/>
            </p:nvSpPr>
            <p:spPr>
              <a:xfrm rot="5400000">
                <a:off x="4328651"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7713406"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0" name="Straight Connector 39"/>
              <p:cNvCxnSpPr>
                <a:stCxn id="22" idx="1"/>
              </p:cNvCxnSpPr>
              <p:nvPr/>
            </p:nvCxnSpPr>
            <p:spPr>
              <a:xfrm>
                <a:off x="1696063" y="2081981"/>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22" idx="5"/>
              </p:cNvCxnSpPr>
              <p:nvPr/>
            </p:nvCxnSpPr>
            <p:spPr>
              <a:xfrm flipV="1">
                <a:off x="1696063" y="2585884"/>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3505199" y="2113932"/>
                <a:ext cx="840659"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505199" y="2585884"/>
                <a:ext cx="860324"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963561" y="1986116"/>
                <a:ext cx="452284"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963561" y="2694042"/>
                <a:ext cx="442451"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4" idx="0"/>
                <a:endCxn id="21" idx="1"/>
              </p:cNvCxnSpPr>
              <p:nvPr/>
            </p:nvCxnSpPr>
            <p:spPr>
              <a:xfrm flipV="1">
                <a:off x="5117689" y="2320412"/>
                <a:ext cx="801330" cy="983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1" idx="3"/>
                <a:endCxn id="35" idx="1"/>
              </p:cNvCxnSpPr>
              <p:nvPr/>
            </p:nvCxnSpPr>
            <p:spPr>
              <a:xfrm>
                <a:off x="7157884" y="2320412"/>
                <a:ext cx="555522"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42101" y="2141944"/>
                <a:ext cx="916859" cy="307777"/>
              </a:xfrm>
              <a:prstGeom prst="rect">
                <a:avLst/>
              </a:prstGeom>
              <a:noFill/>
            </p:spPr>
            <p:txBody>
              <a:bodyPr wrap="square" rtlCol="0">
                <a:spAutoFit/>
              </a:bodyPr>
              <a:lstStyle/>
              <a:p>
                <a:r>
                  <a:rPr lang="en-US" dirty="0" smtClean="0"/>
                  <a:t>PGA</a:t>
                </a:r>
                <a:endParaRPr lang="en-IN" dirty="0"/>
              </a:p>
            </p:txBody>
          </p:sp>
          <p:sp>
            <p:nvSpPr>
              <p:cNvPr id="58" name="Arc 57"/>
              <p:cNvSpPr/>
              <p:nvPr/>
            </p:nvSpPr>
            <p:spPr>
              <a:xfrm>
                <a:off x="1573161" y="2113932"/>
                <a:ext cx="1873046" cy="130769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9" name="TextBox 58"/>
              <p:cNvSpPr txBox="1"/>
              <p:nvPr/>
            </p:nvSpPr>
            <p:spPr>
              <a:xfrm>
                <a:off x="2654710" y="2449721"/>
                <a:ext cx="668593" cy="307777"/>
              </a:xfrm>
              <a:prstGeom prst="rect">
                <a:avLst/>
              </a:prstGeom>
              <a:noFill/>
            </p:spPr>
            <p:txBody>
              <a:bodyPr wrap="square" rtlCol="0">
                <a:spAutoFit/>
              </a:bodyPr>
              <a:lstStyle/>
              <a:p>
                <a:r>
                  <a:rPr lang="en-US" dirty="0" smtClean="0"/>
                  <a:t>AAF</a:t>
                </a:r>
                <a:endParaRPr lang="en-IN" dirty="0"/>
              </a:p>
            </p:txBody>
          </p:sp>
          <p:sp>
            <p:nvSpPr>
              <p:cNvPr id="60" name="TextBox 59"/>
              <p:cNvSpPr txBox="1"/>
              <p:nvPr/>
            </p:nvSpPr>
            <p:spPr>
              <a:xfrm>
                <a:off x="4468759" y="2186189"/>
                <a:ext cx="742338" cy="307777"/>
              </a:xfrm>
              <a:prstGeom prst="rect">
                <a:avLst/>
              </a:prstGeom>
              <a:noFill/>
            </p:spPr>
            <p:txBody>
              <a:bodyPr wrap="square" rtlCol="0">
                <a:spAutoFit/>
              </a:bodyPr>
              <a:lstStyle/>
              <a:p>
                <a:r>
                  <a:rPr lang="en-US" dirty="0" smtClean="0"/>
                  <a:t>ADC</a:t>
                </a:r>
                <a:endParaRPr lang="en-IN" dirty="0"/>
              </a:p>
            </p:txBody>
          </p:sp>
          <p:sp>
            <p:nvSpPr>
              <p:cNvPr id="61" name="TextBox 60"/>
              <p:cNvSpPr txBox="1"/>
              <p:nvPr/>
            </p:nvSpPr>
            <p:spPr>
              <a:xfrm>
                <a:off x="5992762" y="1969879"/>
                <a:ext cx="1125792" cy="769441"/>
              </a:xfrm>
              <a:prstGeom prst="rect">
                <a:avLst/>
              </a:prstGeom>
              <a:noFill/>
            </p:spPr>
            <p:txBody>
              <a:bodyPr wrap="square" rtlCol="0">
                <a:spAutoFit/>
              </a:bodyPr>
              <a:lstStyle/>
              <a:p>
                <a:r>
                  <a:rPr lang="en-US" sz="1100" dirty="0" smtClean="0"/>
                  <a:t>Over sampling and Decimation filter</a:t>
                </a:r>
                <a:endParaRPr lang="en-IN" sz="1100" dirty="0"/>
              </a:p>
            </p:txBody>
          </p:sp>
          <p:sp>
            <p:nvSpPr>
              <p:cNvPr id="62" name="TextBox 61"/>
              <p:cNvSpPr txBox="1"/>
              <p:nvPr/>
            </p:nvSpPr>
            <p:spPr>
              <a:xfrm>
                <a:off x="7934631" y="2058801"/>
                <a:ext cx="796413" cy="523220"/>
              </a:xfrm>
              <a:prstGeom prst="rect">
                <a:avLst/>
              </a:prstGeom>
              <a:noFill/>
            </p:spPr>
            <p:txBody>
              <a:bodyPr wrap="square" rtlCol="0">
                <a:spAutoFit/>
              </a:bodyPr>
              <a:lstStyle/>
              <a:p>
                <a:r>
                  <a:rPr lang="en-US" dirty="0" smtClean="0"/>
                  <a:t>FIR FILTER</a:t>
                </a:r>
                <a:endParaRPr lang="en-IN" dirty="0"/>
              </a:p>
            </p:txBody>
          </p:sp>
          <p:cxnSp>
            <p:nvCxnSpPr>
              <p:cNvPr id="69" name="Straight Arrow Connector 68"/>
              <p:cNvCxnSpPr>
                <a:stCxn id="35" idx="3"/>
              </p:cNvCxnSpPr>
              <p:nvPr/>
            </p:nvCxnSpPr>
            <p:spPr>
              <a:xfrm flipV="1">
                <a:off x="8952271" y="2320411"/>
                <a:ext cx="506361"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970934" y="2955640"/>
              <a:ext cx="8495071" cy="1592827"/>
              <a:chOff x="963561" y="1828800"/>
              <a:chExt cx="8495071" cy="1592827"/>
            </a:xfrm>
          </p:grpSpPr>
          <p:sp>
            <p:nvSpPr>
              <p:cNvPr id="72" name="Isosceles Triangle 71"/>
              <p:cNvSpPr/>
              <p:nvPr/>
            </p:nvSpPr>
            <p:spPr>
              <a:xfrm rot="5400000">
                <a:off x="1199535"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lowchart: Off-page Connector 72"/>
              <p:cNvSpPr/>
              <p:nvPr/>
            </p:nvSpPr>
            <p:spPr>
              <a:xfrm rot="5400000">
                <a:off x="4338484"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5919019"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Isosceles Triangle 74"/>
              <p:cNvSpPr/>
              <p:nvPr/>
            </p:nvSpPr>
            <p:spPr>
              <a:xfrm rot="5400000">
                <a:off x="1189702"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Rectangle 75"/>
              <p:cNvSpPr/>
              <p:nvPr/>
            </p:nvSpPr>
            <p:spPr>
              <a:xfrm>
                <a:off x="2541637" y="1917291"/>
                <a:ext cx="963562" cy="845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Flowchart: Off-page Connector 76"/>
              <p:cNvSpPr/>
              <p:nvPr/>
            </p:nvSpPr>
            <p:spPr>
              <a:xfrm rot="5400000">
                <a:off x="4328651"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p:cNvSpPr/>
              <p:nvPr/>
            </p:nvSpPr>
            <p:spPr>
              <a:xfrm>
                <a:off x="7713406"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9" name="Straight Connector 78"/>
              <p:cNvCxnSpPr>
                <a:stCxn id="75" idx="1"/>
              </p:cNvCxnSpPr>
              <p:nvPr/>
            </p:nvCxnSpPr>
            <p:spPr>
              <a:xfrm>
                <a:off x="1696063" y="2081981"/>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a:stCxn id="75" idx="5"/>
              </p:cNvCxnSpPr>
              <p:nvPr/>
            </p:nvCxnSpPr>
            <p:spPr>
              <a:xfrm flipV="1">
                <a:off x="1696063" y="2585884"/>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3505199" y="2113932"/>
                <a:ext cx="840659"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3505199" y="2585884"/>
                <a:ext cx="860324"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963561" y="1986116"/>
                <a:ext cx="452284"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963561" y="2694042"/>
                <a:ext cx="442451"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Arrow Connector 84"/>
              <p:cNvCxnSpPr>
                <a:stCxn id="77" idx="0"/>
                <a:endCxn id="74" idx="1"/>
              </p:cNvCxnSpPr>
              <p:nvPr/>
            </p:nvCxnSpPr>
            <p:spPr>
              <a:xfrm flipV="1">
                <a:off x="5117689" y="2320412"/>
                <a:ext cx="801330" cy="983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4" idx="3"/>
                <a:endCxn id="78" idx="1"/>
              </p:cNvCxnSpPr>
              <p:nvPr/>
            </p:nvCxnSpPr>
            <p:spPr>
              <a:xfrm>
                <a:off x="7157884" y="2320412"/>
                <a:ext cx="555522"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342101" y="2141944"/>
                <a:ext cx="916859" cy="307777"/>
              </a:xfrm>
              <a:prstGeom prst="rect">
                <a:avLst/>
              </a:prstGeom>
              <a:noFill/>
            </p:spPr>
            <p:txBody>
              <a:bodyPr wrap="square" rtlCol="0">
                <a:spAutoFit/>
              </a:bodyPr>
              <a:lstStyle/>
              <a:p>
                <a:r>
                  <a:rPr lang="en-US" dirty="0" smtClean="0"/>
                  <a:t>PGA</a:t>
                </a:r>
                <a:endParaRPr lang="en-IN" dirty="0"/>
              </a:p>
            </p:txBody>
          </p:sp>
          <p:sp>
            <p:nvSpPr>
              <p:cNvPr id="88" name="Arc 87"/>
              <p:cNvSpPr/>
              <p:nvPr/>
            </p:nvSpPr>
            <p:spPr>
              <a:xfrm>
                <a:off x="1573161" y="2113932"/>
                <a:ext cx="1873046" cy="130769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TextBox 88"/>
              <p:cNvSpPr txBox="1"/>
              <p:nvPr/>
            </p:nvSpPr>
            <p:spPr>
              <a:xfrm>
                <a:off x="2654710" y="2449721"/>
                <a:ext cx="668593" cy="307777"/>
              </a:xfrm>
              <a:prstGeom prst="rect">
                <a:avLst/>
              </a:prstGeom>
              <a:noFill/>
            </p:spPr>
            <p:txBody>
              <a:bodyPr wrap="square" rtlCol="0">
                <a:spAutoFit/>
              </a:bodyPr>
              <a:lstStyle/>
              <a:p>
                <a:r>
                  <a:rPr lang="en-US" dirty="0" smtClean="0"/>
                  <a:t>AAF</a:t>
                </a:r>
                <a:endParaRPr lang="en-IN" dirty="0"/>
              </a:p>
            </p:txBody>
          </p:sp>
          <p:sp>
            <p:nvSpPr>
              <p:cNvPr id="90" name="TextBox 89"/>
              <p:cNvSpPr txBox="1"/>
              <p:nvPr/>
            </p:nvSpPr>
            <p:spPr>
              <a:xfrm>
                <a:off x="4468759" y="2186189"/>
                <a:ext cx="742338" cy="307777"/>
              </a:xfrm>
              <a:prstGeom prst="rect">
                <a:avLst/>
              </a:prstGeom>
              <a:noFill/>
            </p:spPr>
            <p:txBody>
              <a:bodyPr wrap="square" rtlCol="0">
                <a:spAutoFit/>
              </a:bodyPr>
              <a:lstStyle/>
              <a:p>
                <a:r>
                  <a:rPr lang="en-US" dirty="0" smtClean="0"/>
                  <a:t>ADC</a:t>
                </a:r>
                <a:endParaRPr lang="en-IN" dirty="0"/>
              </a:p>
            </p:txBody>
          </p:sp>
          <p:sp>
            <p:nvSpPr>
              <p:cNvPr id="92" name="TextBox 91"/>
              <p:cNvSpPr txBox="1"/>
              <p:nvPr/>
            </p:nvSpPr>
            <p:spPr>
              <a:xfrm>
                <a:off x="7934631" y="2058801"/>
                <a:ext cx="796413" cy="523220"/>
              </a:xfrm>
              <a:prstGeom prst="rect">
                <a:avLst/>
              </a:prstGeom>
              <a:noFill/>
            </p:spPr>
            <p:txBody>
              <a:bodyPr wrap="square" rtlCol="0">
                <a:spAutoFit/>
              </a:bodyPr>
              <a:lstStyle/>
              <a:p>
                <a:r>
                  <a:rPr lang="en-US" dirty="0" smtClean="0"/>
                  <a:t>FIR FILTER</a:t>
                </a:r>
                <a:endParaRPr lang="en-IN" dirty="0"/>
              </a:p>
            </p:txBody>
          </p:sp>
          <p:cxnSp>
            <p:nvCxnSpPr>
              <p:cNvPr id="93" name="Straight Arrow Connector 92"/>
              <p:cNvCxnSpPr>
                <a:stCxn id="78" idx="3"/>
              </p:cNvCxnSpPr>
              <p:nvPr/>
            </p:nvCxnSpPr>
            <p:spPr>
              <a:xfrm flipV="1">
                <a:off x="8952271" y="2320411"/>
                <a:ext cx="506361"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997973" y="4114358"/>
              <a:ext cx="8495071" cy="1592827"/>
              <a:chOff x="963561" y="1828800"/>
              <a:chExt cx="8495071" cy="1592827"/>
            </a:xfrm>
          </p:grpSpPr>
          <p:sp>
            <p:nvSpPr>
              <p:cNvPr id="95" name="Isosceles Triangle 94"/>
              <p:cNvSpPr/>
              <p:nvPr/>
            </p:nvSpPr>
            <p:spPr>
              <a:xfrm rot="5400000">
                <a:off x="1199535"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lowchart: Off-page Connector 95"/>
              <p:cNvSpPr/>
              <p:nvPr/>
            </p:nvSpPr>
            <p:spPr>
              <a:xfrm rot="5400000">
                <a:off x="4338484"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p:cNvSpPr/>
              <p:nvPr/>
            </p:nvSpPr>
            <p:spPr>
              <a:xfrm>
                <a:off x="5919019"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Isosceles Triangle 97"/>
              <p:cNvSpPr/>
              <p:nvPr/>
            </p:nvSpPr>
            <p:spPr>
              <a:xfrm rot="5400000">
                <a:off x="1189702" y="2045110"/>
                <a:ext cx="1012723" cy="58010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9" name="Rectangle 98"/>
              <p:cNvSpPr/>
              <p:nvPr/>
            </p:nvSpPr>
            <p:spPr>
              <a:xfrm>
                <a:off x="2541637" y="1917291"/>
                <a:ext cx="963562" cy="8455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lowchart: Off-page Connector 99"/>
              <p:cNvSpPr/>
              <p:nvPr/>
            </p:nvSpPr>
            <p:spPr>
              <a:xfrm rot="5400000">
                <a:off x="4328651" y="1885336"/>
                <a:ext cx="688258" cy="889818"/>
              </a:xfrm>
              <a:prstGeom prst="flowChartOffpage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p:cNvSpPr/>
              <p:nvPr/>
            </p:nvSpPr>
            <p:spPr>
              <a:xfrm>
                <a:off x="7713406" y="1936953"/>
                <a:ext cx="1238865" cy="76691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2" name="Straight Connector 101"/>
              <p:cNvCxnSpPr>
                <a:stCxn id="98" idx="1"/>
              </p:cNvCxnSpPr>
              <p:nvPr/>
            </p:nvCxnSpPr>
            <p:spPr>
              <a:xfrm>
                <a:off x="1696063" y="2081981"/>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a:stCxn id="98" idx="5"/>
              </p:cNvCxnSpPr>
              <p:nvPr/>
            </p:nvCxnSpPr>
            <p:spPr>
              <a:xfrm flipV="1">
                <a:off x="1696063" y="2585884"/>
                <a:ext cx="835742" cy="245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3505199" y="2113932"/>
                <a:ext cx="840659" cy="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3505199" y="2585884"/>
                <a:ext cx="860324" cy="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963561" y="1986116"/>
                <a:ext cx="452284"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963561" y="2694042"/>
                <a:ext cx="442451" cy="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100" idx="0"/>
                <a:endCxn id="97" idx="1"/>
              </p:cNvCxnSpPr>
              <p:nvPr/>
            </p:nvCxnSpPr>
            <p:spPr>
              <a:xfrm flipV="1">
                <a:off x="5117689" y="2320412"/>
                <a:ext cx="801330" cy="983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7" idx="3"/>
                <a:endCxn id="101" idx="1"/>
              </p:cNvCxnSpPr>
              <p:nvPr/>
            </p:nvCxnSpPr>
            <p:spPr>
              <a:xfrm>
                <a:off x="7157884" y="2320412"/>
                <a:ext cx="555522"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342101" y="2141944"/>
                <a:ext cx="916859" cy="307777"/>
              </a:xfrm>
              <a:prstGeom prst="rect">
                <a:avLst/>
              </a:prstGeom>
              <a:noFill/>
            </p:spPr>
            <p:txBody>
              <a:bodyPr wrap="square" rtlCol="0">
                <a:spAutoFit/>
              </a:bodyPr>
              <a:lstStyle/>
              <a:p>
                <a:r>
                  <a:rPr lang="en-US" dirty="0" smtClean="0"/>
                  <a:t>PGA</a:t>
                </a:r>
                <a:endParaRPr lang="en-IN" dirty="0"/>
              </a:p>
            </p:txBody>
          </p:sp>
          <p:sp>
            <p:nvSpPr>
              <p:cNvPr id="111" name="Arc 110"/>
              <p:cNvSpPr/>
              <p:nvPr/>
            </p:nvSpPr>
            <p:spPr>
              <a:xfrm>
                <a:off x="1573161" y="2113932"/>
                <a:ext cx="1873046" cy="130769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2" name="TextBox 111"/>
              <p:cNvSpPr txBox="1"/>
              <p:nvPr/>
            </p:nvSpPr>
            <p:spPr>
              <a:xfrm>
                <a:off x="2654710" y="2449721"/>
                <a:ext cx="668593" cy="307777"/>
              </a:xfrm>
              <a:prstGeom prst="rect">
                <a:avLst/>
              </a:prstGeom>
              <a:noFill/>
            </p:spPr>
            <p:txBody>
              <a:bodyPr wrap="square" rtlCol="0">
                <a:spAutoFit/>
              </a:bodyPr>
              <a:lstStyle/>
              <a:p>
                <a:r>
                  <a:rPr lang="en-US" dirty="0" smtClean="0"/>
                  <a:t>AAF</a:t>
                </a:r>
                <a:endParaRPr lang="en-IN" dirty="0"/>
              </a:p>
            </p:txBody>
          </p:sp>
          <p:sp>
            <p:nvSpPr>
              <p:cNvPr id="113" name="TextBox 112"/>
              <p:cNvSpPr txBox="1"/>
              <p:nvPr/>
            </p:nvSpPr>
            <p:spPr>
              <a:xfrm>
                <a:off x="4468759" y="2186189"/>
                <a:ext cx="742338" cy="307777"/>
              </a:xfrm>
              <a:prstGeom prst="rect">
                <a:avLst/>
              </a:prstGeom>
              <a:noFill/>
            </p:spPr>
            <p:txBody>
              <a:bodyPr wrap="square" rtlCol="0">
                <a:spAutoFit/>
              </a:bodyPr>
              <a:lstStyle/>
              <a:p>
                <a:r>
                  <a:rPr lang="en-US" dirty="0" smtClean="0"/>
                  <a:t>ADC</a:t>
                </a:r>
                <a:endParaRPr lang="en-IN" dirty="0"/>
              </a:p>
            </p:txBody>
          </p:sp>
          <p:sp>
            <p:nvSpPr>
              <p:cNvPr id="115" name="TextBox 114"/>
              <p:cNvSpPr txBox="1"/>
              <p:nvPr/>
            </p:nvSpPr>
            <p:spPr>
              <a:xfrm>
                <a:off x="7934631" y="2058801"/>
                <a:ext cx="796413" cy="523220"/>
              </a:xfrm>
              <a:prstGeom prst="rect">
                <a:avLst/>
              </a:prstGeom>
              <a:noFill/>
            </p:spPr>
            <p:txBody>
              <a:bodyPr wrap="square" rtlCol="0">
                <a:spAutoFit/>
              </a:bodyPr>
              <a:lstStyle/>
              <a:p>
                <a:r>
                  <a:rPr lang="en-US" dirty="0" smtClean="0"/>
                  <a:t>FIR FILTER</a:t>
                </a:r>
                <a:endParaRPr lang="en-IN" dirty="0"/>
              </a:p>
            </p:txBody>
          </p:sp>
          <p:cxnSp>
            <p:nvCxnSpPr>
              <p:cNvPr id="116" name="Straight Arrow Connector 115"/>
              <p:cNvCxnSpPr>
                <a:stCxn id="101" idx="3"/>
              </p:cNvCxnSpPr>
              <p:nvPr/>
            </p:nvCxnSpPr>
            <p:spPr>
              <a:xfrm flipV="1">
                <a:off x="8952271" y="2320411"/>
                <a:ext cx="506361" cy="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9606116" y="3359252"/>
              <a:ext cx="265471" cy="1169551"/>
            </a:xfrm>
            <a:prstGeom prst="rect">
              <a:avLst/>
            </a:prstGeom>
            <a:noFill/>
          </p:spPr>
          <p:txBody>
            <a:bodyPr wrap="square" rtlCol="0">
              <a:spAutoFit/>
            </a:bodyPr>
            <a:lstStyle/>
            <a:p>
              <a:r>
                <a:rPr lang="en-US" dirty="0" smtClean="0"/>
                <a:t>M</a:t>
              </a:r>
            </a:p>
            <a:p>
              <a:endParaRPr lang="en-US" dirty="0"/>
            </a:p>
            <a:p>
              <a:r>
                <a:rPr lang="en-US" dirty="0" smtClean="0"/>
                <a:t>U</a:t>
              </a:r>
            </a:p>
            <a:p>
              <a:endParaRPr lang="en-US" dirty="0"/>
            </a:p>
            <a:p>
              <a:r>
                <a:rPr lang="en-US" dirty="0" smtClean="0"/>
                <a:t>X</a:t>
              </a:r>
              <a:endParaRPr lang="en-IN" dirty="0"/>
            </a:p>
          </p:txBody>
        </p:sp>
        <p:sp>
          <p:nvSpPr>
            <p:cNvPr id="141" name="Rectangle 140"/>
            <p:cNvSpPr/>
            <p:nvPr/>
          </p:nvSpPr>
          <p:spPr>
            <a:xfrm>
              <a:off x="10321413" y="3106993"/>
              <a:ext cx="1251153" cy="1784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2" name="TextBox 141"/>
            <p:cNvSpPr txBox="1"/>
            <p:nvPr/>
          </p:nvSpPr>
          <p:spPr>
            <a:xfrm>
              <a:off x="10341078" y="3761887"/>
              <a:ext cx="1251152" cy="523220"/>
            </a:xfrm>
            <a:prstGeom prst="rect">
              <a:avLst/>
            </a:prstGeom>
            <a:noFill/>
          </p:spPr>
          <p:txBody>
            <a:bodyPr wrap="square" rtlCol="0">
              <a:spAutoFit/>
            </a:bodyPr>
            <a:lstStyle/>
            <a:p>
              <a:r>
                <a:rPr lang="en-US" dirty="0" smtClean="0"/>
                <a:t>SPI INTERFACE</a:t>
              </a:r>
              <a:endParaRPr lang="en-IN" dirty="0"/>
            </a:p>
          </p:txBody>
        </p:sp>
        <p:cxnSp>
          <p:nvCxnSpPr>
            <p:cNvPr id="148" name="Straight Arrow Connector 147"/>
            <p:cNvCxnSpPr>
              <a:stCxn id="67" idx="3"/>
              <a:endCxn id="141" idx="1"/>
            </p:cNvCxnSpPr>
            <p:nvPr/>
          </p:nvCxnSpPr>
          <p:spPr>
            <a:xfrm flipV="1">
              <a:off x="9969910" y="3999049"/>
              <a:ext cx="351503" cy="491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1" name="Elbow Connector 150"/>
          <p:cNvCxnSpPr>
            <a:stCxn id="142" idx="3"/>
          </p:cNvCxnSpPr>
          <p:nvPr/>
        </p:nvCxnSpPr>
        <p:spPr>
          <a:xfrm>
            <a:off x="11592230" y="4023497"/>
            <a:ext cx="462118" cy="1803146"/>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10756490" y="5835282"/>
            <a:ext cx="1386347" cy="6188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TextBox 152"/>
          <p:cNvSpPr txBox="1"/>
          <p:nvPr/>
        </p:nvSpPr>
        <p:spPr>
          <a:xfrm>
            <a:off x="11068662" y="5992304"/>
            <a:ext cx="936524" cy="307777"/>
          </a:xfrm>
          <a:prstGeom prst="rect">
            <a:avLst/>
          </a:prstGeom>
          <a:noFill/>
        </p:spPr>
        <p:txBody>
          <a:bodyPr wrap="square" rtlCol="0">
            <a:spAutoFit/>
          </a:bodyPr>
          <a:lstStyle/>
          <a:p>
            <a:r>
              <a:rPr lang="en-US" dirty="0" smtClean="0"/>
              <a:t>Master</a:t>
            </a:r>
            <a:endParaRPr lang="en-IN" dirty="0"/>
          </a:p>
        </p:txBody>
      </p:sp>
      <p:sp>
        <p:nvSpPr>
          <p:cNvPr id="154" name="TextBox 153"/>
          <p:cNvSpPr txBox="1"/>
          <p:nvPr/>
        </p:nvSpPr>
        <p:spPr>
          <a:xfrm>
            <a:off x="1841093" y="1247224"/>
            <a:ext cx="2558842" cy="307777"/>
          </a:xfrm>
          <a:prstGeom prst="rect">
            <a:avLst/>
          </a:prstGeom>
          <a:noFill/>
        </p:spPr>
        <p:txBody>
          <a:bodyPr wrap="square" rtlCol="0">
            <a:spAutoFit/>
          </a:bodyPr>
          <a:lstStyle/>
          <a:p>
            <a:r>
              <a:rPr lang="en-US" dirty="0" smtClean="0"/>
              <a:t>Analog Front End</a:t>
            </a:r>
            <a:endParaRPr lang="en-IN" dirty="0"/>
          </a:p>
        </p:txBody>
      </p:sp>
      <p:sp>
        <p:nvSpPr>
          <p:cNvPr id="155" name="TextBox 154"/>
          <p:cNvSpPr txBox="1"/>
          <p:nvPr/>
        </p:nvSpPr>
        <p:spPr>
          <a:xfrm>
            <a:off x="6681020" y="1247223"/>
            <a:ext cx="2558842" cy="307777"/>
          </a:xfrm>
          <a:prstGeom prst="rect">
            <a:avLst/>
          </a:prstGeom>
          <a:noFill/>
        </p:spPr>
        <p:txBody>
          <a:bodyPr wrap="square" rtlCol="0">
            <a:spAutoFit/>
          </a:bodyPr>
          <a:lstStyle/>
          <a:p>
            <a:r>
              <a:rPr lang="en-US" dirty="0" smtClean="0"/>
              <a:t>FPGA or Digital End</a:t>
            </a:r>
            <a:endParaRPr lang="en-IN" dirty="0"/>
          </a:p>
        </p:txBody>
      </p:sp>
      <p:sp>
        <p:nvSpPr>
          <p:cNvPr id="157" name="TextBox 156"/>
          <p:cNvSpPr txBox="1"/>
          <p:nvPr/>
        </p:nvSpPr>
        <p:spPr>
          <a:xfrm>
            <a:off x="5928852" y="3085823"/>
            <a:ext cx="1125792" cy="769441"/>
          </a:xfrm>
          <a:prstGeom prst="rect">
            <a:avLst/>
          </a:prstGeom>
          <a:noFill/>
        </p:spPr>
        <p:txBody>
          <a:bodyPr wrap="square" rtlCol="0">
            <a:spAutoFit/>
          </a:bodyPr>
          <a:lstStyle/>
          <a:p>
            <a:r>
              <a:rPr lang="en-US" sz="1100" dirty="0" smtClean="0"/>
              <a:t>Over sampling and Decimation filter</a:t>
            </a:r>
            <a:endParaRPr lang="en-IN" sz="1100" dirty="0"/>
          </a:p>
        </p:txBody>
      </p:sp>
      <p:sp>
        <p:nvSpPr>
          <p:cNvPr id="158" name="TextBox 157"/>
          <p:cNvSpPr txBox="1"/>
          <p:nvPr/>
        </p:nvSpPr>
        <p:spPr>
          <a:xfrm>
            <a:off x="5948517" y="4207701"/>
            <a:ext cx="1125792" cy="769441"/>
          </a:xfrm>
          <a:prstGeom prst="rect">
            <a:avLst/>
          </a:prstGeom>
          <a:noFill/>
        </p:spPr>
        <p:txBody>
          <a:bodyPr wrap="square" rtlCol="0">
            <a:spAutoFit/>
          </a:bodyPr>
          <a:lstStyle/>
          <a:p>
            <a:r>
              <a:rPr lang="en-US" sz="1100" dirty="0" smtClean="0"/>
              <a:t>Over sampling and Decimation filter</a:t>
            </a:r>
            <a:endParaRPr lang="en-IN" sz="1100" dirty="0"/>
          </a:p>
        </p:txBody>
      </p:sp>
      <p:sp>
        <p:nvSpPr>
          <p:cNvPr id="159" name="TextBox 158"/>
          <p:cNvSpPr txBox="1"/>
          <p:nvPr/>
        </p:nvSpPr>
        <p:spPr>
          <a:xfrm>
            <a:off x="5960804" y="5332278"/>
            <a:ext cx="1125792" cy="769441"/>
          </a:xfrm>
          <a:prstGeom prst="rect">
            <a:avLst/>
          </a:prstGeom>
          <a:noFill/>
        </p:spPr>
        <p:txBody>
          <a:bodyPr wrap="square" rtlCol="0">
            <a:spAutoFit/>
          </a:bodyPr>
          <a:lstStyle/>
          <a:p>
            <a:r>
              <a:rPr lang="en-US" sz="1100" dirty="0" smtClean="0"/>
              <a:t>Over sampling and Decimation filter</a:t>
            </a:r>
            <a:endParaRPr lang="en-IN" sz="1100" dirty="0"/>
          </a:p>
        </p:txBody>
      </p:sp>
    </p:spTree>
    <p:extLst>
      <p:ext uri="{BB962C8B-B14F-4D97-AF65-F5344CB8AC3E}">
        <p14:creationId xmlns:p14="http://schemas.microsoft.com/office/powerpoint/2010/main" val="302633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Quick Filter SPI design:</a:t>
            </a:r>
            <a:endParaRPr lang="en-IN" dirty="0"/>
          </a:p>
        </p:txBody>
      </p:sp>
      <p:sp>
        <p:nvSpPr>
          <p:cNvPr id="5" name="Text Placeholder 4"/>
          <p:cNvSpPr>
            <a:spLocks noGrp="1"/>
          </p:cNvSpPr>
          <p:nvPr>
            <p:ph type="body" idx="1"/>
          </p:nvPr>
        </p:nvSpPr>
        <p:spPr>
          <a:xfrm>
            <a:off x="838200" y="1422501"/>
            <a:ext cx="10515600" cy="4653833"/>
          </a:xfrm>
        </p:spPr>
        <p:txBody>
          <a:bodyPr>
            <a:normAutofit fontScale="85000" lnSpcReduction="20000"/>
          </a:bodyPr>
          <a:lstStyle/>
          <a:p>
            <a:r>
              <a:rPr lang="en-US" dirty="0" smtClean="0"/>
              <a:t>The SPI used in the Quick filter uses a control block that helps decide which channel/s to select for data capture from the FIR block.</a:t>
            </a:r>
          </a:p>
          <a:p>
            <a:r>
              <a:rPr lang="en-US" dirty="0" smtClean="0"/>
              <a:t>There are three  modes of operation for SPI namely </a:t>
            </a:r>
          </a:p>
          <a:p>
            <a:pPr lvl="1"/>
            <a:r>
              <a:rPr lang="en-US" dirty="0" smtClean="0"/>
              <a:t>Wait mode </a:t>
            </a:r>
          </a:p>
          <a:p>
            <a:pPr lvl="1"/>
            <a:r>
              <a:rPr lang="en-US" dirty="0" smtClean="0"/>
              <a:t>Run mode (Transmits all zeros)</a:t>
            </a:r>
          </a:p>
          <a:p>
            <a:pPr lvl="1"/>
            <a:r>
              <a:rPr lang="en-US" dirty="0" smtClean="0"/>
              <a:t>Halt mode</a:t>
            </a:r>
          </a:p>
          <a:p>
            <a:r>
              <a:rPr lang="en-US" dirty="0" smtClean="0"/>
              <a:t>There are various register setting that take place during the transfer and monitoring of the SPI transfer.</a:t>
            </a:r>
          </a:p>
          <a:p>
            <a:r>
              <a:rPr lang="en-US" dirty="0" smtClean="0"/>
              <a:t>The Signals used in the SPI transfer are </a:t>
            </a:r>
          </a:p>
          <a:p>
            <a:pPr lvl="1"/>
            <a:r>
              <a:rPr lang="en-US" dirty="0" smtClean="0"/>
              <a:t>DRDY signal </a:t>
            </a:r>
          </a:p>
          <a:p>
            <a:pPr lvl="1"/>
            <a:r>
              <a:rPr lang="en-US" dirty="0" smtClean="0"/>
              <a:t>/CS signal </a:t>
            </a:r>
          </a:p>
          <a:p>
            <a:pPr lvl="1"/>
            <a:r>
              <a:rPr lang="en-US" dirty="0" err="1" smtClean="0"/>
              <a:t>sclk</a:t>
            </a:r>
            <a:endParaRPr lang="en-US" dirty="0" smtClean="0"/>
          </a:p>
          <a:p>
            <a:pPr lvl="1"/>
            <a:r>
              <a:rPr lang="en-US" dirty="0" smtClean="0"/>
              <a:t>SI</a:t>
            </a:r>
          </a:p>
          <a:p>
            <a:pPr lvl="1"/>
            <a:r>
              <a:rPr lang="en-US" dirty="0" smtClean="0"/>
              <a:t>SO </a:t>
            </a:r>
          </a:p>
          <a:p>
            <a:pPr marL="571500" lvl="1" indent="0">
              <a:buNone/>
            </a:pPr>
            <a:endParaRPr lang="en-US" dirty="0" smtClean="0"/>
          </a:p>
          <a:p>
            <a:pPr lvl="1"/>
            <a:endParaRPr lang="en-US" dirty="0"/>
          </a:p>
        </p:txBody>
      </p:sp>
    </p:spTree>
    <p:extLst>
      <p:ext uri="{BB962C8B-B14F-4D97-AF65-F5344CB8AC3E}">
        <p14:creationId xmlns:p14="http://schemas.microsoft.com/office/powerpoint/2010/main" val="112045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Pin Mapping for SPI control</a:t>
            </a:r>
            <a:endParaRPr lang="en-IN" dirty="0"/>
          </a:p>
        </p:txBody>
      </p:sp>
      <p:sp>
        <p:nvSpPr>
          <p:cNvPr id="6" name="Text Placeholder 5"/>
          <p:cNvSpPr>
            <a:spLocks noGrp="1"/>
          </p:cNvSpPr>
          <p:nvPr>
            <p:ph type="body" idx="1"/>
          </p:nvPr>
        </p:nvSpPr>
        <p:spPr/>
        <p:txBody>
          <a:bodyPr/>
          <a:lstStyle/>
          <a:p>
            <a:r>
              <a:rPr lang="en-US" dirty="0" smtClean="0"/>
              <a:t>DRDY signal</a:t>
            </a:r>
          </a:p>
          <a:p>
            <a:r>
              <a:rPr lang="en-US" dirty="0" err="1" smtClean="0"/>
              <a:t>SSn</a:t>
            </a:r>
            <a:r>
              <a:rPr lang="en-US" dirty="0" smtClean="0"/>
              <a:t> Pin </a:t>
            </a:r>
          </a:p>
          <a:p>
            <a:r>
              <a:rPr lang="en-US" dirty="0" err="1" smtClean="0"/>
              <a:t>sclk</a:t>
            </a:r>
            <a:r>
              <a:rPr lang="en-US" dirty="0" smtClean="0"/>
              <a:t> generation</a:t>
            </a:r>
            <a:endParaRPr lang="en-IN" dirty="0"/>
          </a:p>
        </p:txBody>
      </p:sp>
    </p:spTree>
    <p:extLst>
      <p:ext uri="{BB962C8B-B14F-4D97-AF65-F5344CB8AC3E}">
        <p14:creationId xmlns:p14="http://schemas.microsoft.com/office/powerpoint/2010/main" val="395417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lstStyle/>
          <a:p>
            <a:r>
              <a:rPr lang="en-US" dirty="0" smtClean="0"/>
              <a:t>DRDY identification</a:t>
            </a:r>
          </a:p>
          <a:p>
            <a:endParaRPr lang="en-IN" dirty="0"/>
          </a:p>
        </p:txBody>
      </p:sp>
    </p:spTree>
    <p:extLst>
      <p:ext uri="{BB962C8B-B14F-4D97-AF65-F5344CB8AC3E}">
        <p14:creationId xmlns:p14="http://schemas.microsoft.com/office/powerpoint/2010/main" val="51932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ab1cf95139_0_0"/>
          <p:cNvSpPr txBox="1"/>
          <p:nvPr/>
        </p:nvSpPr>
        <p:spPr>
          <a:xfrm>
            <a:off x="481264" y="192505"/>
            <a:ext cx="5948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References</a:t>
            </a:r>
            <a:endParaRPr sz="4000">
              <a:solidFill>
                <a:schemeClr val="dk1"/>
              </a:solidFill>
              <a:latin typeface="Calibri"/>
              <a:ea typeface="Calibri"/>
              <a:cs typeface="Calibri"/>
              <a:sym typeface="Calibri"/>
            </a:endParaRPr>
          </a:p>
        </p:txBody>
      </p:sp>
      <p:sp>
        <p:nvSpPr>
          <p:cNvPr id="286" name="Google Shape;286;g2ab1cf95139_0_0"/>
          <p:cNvSpPr txBox="1"/>
          <p:nvPr/>
        </p:nvSpPr>
        <p:spPr>
          <a:xfrm>
            <a:off x="928200" y="1415525"/>
            <a:ext cx="7331100" cy="3454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740-xxxxx Analog Filter Board.docx</a:t>
            </a:r>
            <a:endParaRPr sz="220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QF4A512revD6.pdf</a:t>
            </a:r>
            <a:endParaRPr sz="220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QFAN001-Interfacing to the QF4A512 Digital SPI port.pdf</a:t>
            </a:r>
            <a:endParaRPr sz="220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n-US" sz="2200" u="sng">
                <a:solidFill>
                  <a:schemeClr val="hlink"/>
                </a:solidFill>
                <a:latin typeface="Calibri"/>
                <a:ea typeface="Calibri"/>
                <a:cs typeface="Calibri"/>
                <a:sym typeface="Calibri"/>
                <a:hlinkClick r:id="rId3"/>
              </a:rPr>
              <a:t>https://www.ti.com/video/6301516529001</a:t>
            </a:r>
            <a:endParaRPr sz="220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468</Words>
  <Application>Microsoft Office PowerPoint</Application>
  <PresentationFormat>Widescreen</PresentationFormat>
  <Paragraphs>81</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 Understanding the Input Sources cont… </vt:lpstr>
      <vt:lpstr>Understanding ADC </vt:lpstr>
      <vt:lpstr>Proposed Block Diagram </vt:lpstr>
      <vt:lpstr>Existing Quick Filter SPI design:</vt:lpstr>
      <vt:lpstr>Pin Mapping for SPI control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MVE14</dc:creator>
  <cp:lastModifiedBy>MVE-21</cp:lastModifiedBy>
  <cp:revision>25</cp:revision>
  <dcterms:created xsi:type="dcterms:W3CDTF">2023-12-31T14:53:08Z</dcterms:created>
  <dcterms:modified xsi:type="dcterms:W3CDTF">2024-01-22T10:27:39Z</dcterms:modified>
</cp:coreProperties>
</file>