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T Octosquares Compressed" charset="1" panose="02010001040000080307"/>
      <p:regular r:id="rId14"/>
    </p:embeddedFont>
    <p:embeddedFont>
      <p:font typeface="Open Sans" charset="1" panose="00000000000000000000"/>
      <p:regular r:id="rId15"/>
    </p:embeddedFont>
    <p:embeddedFont>
      <p:font typeface="Open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 Id="rId7" Target="../media/image10.pn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jpeg" Type="http://schemas.openxmlformats.org/officeDocument/2006/relationships/image"/><Relationship Id="rId6" Target="../media/image12.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061681" y="3465520"/>
            <a:ext cx="9976516" cy="5716208"/>
          </a:xfrm>
          <a:prstGeom prst="rect">
            <a:avLst/>
          </a:prstGeom>
        </p:spPr>
        <p:txBody>
          <a:bodyPr anchor="t" rtlCol="false" tIns="0" lIns="0" bIns="0" rIns="0">
            <a:spAutoFit/>
          </a:bodyPr>
          <a:lstStyle/>
          <a:p>
            <a:pPr algn="ctr">
              <a:lnSpc>
                <a:spcPts val="22997"/>
              </a:lnSpc>
              <a:spcBef>
                <a:spcPct val="0"/>
              </a:spcBef>
            </a:pPr>
            <a:r>
              <a:rPr lang="en-US" sz="16427">
                <a:solidFill>
                  <a:srgbClr val="FFFFFF"/>
                </a:solidFill>
                <a:latin typeface="TT Octosquares Compressed"/>
                <a:ea typeface="TT Octosquares Compressed"/>
                <a:cs typeface="TT Octosquares Compressed"/>
                <a:sym typeface="TT Octosquares Compressed"/>
              </a:rPr>
              <a:t>MVE_EYE_LORA_MESH</a:t>
            </a:r>
          </a:p>
        </p:txBody>
      </p:sp>
      <p:sp>
        <p:nvSpPr>
          <p:cNvPr name="Freeform 9" id="9"/>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517674"/>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286140" y="5369868"/>
            <a:ext cx="3310410" cy="4917132"/>
            <a:chOff x="0" y="0"/>
            <a:chExt cx="4275074" cy="6350000"/>
          </a:xfrm>
        </p:grpSpPr>
        <p:sp>
          <p:nvSpPr>
            <p:cNvPr name="Freeform 8" id="8"/>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9" id="9"/>
          <p:cNvGrpSpPr/>
          <p:nvPr/>
        </p:nvGrpSpPr>
        <p:grpSpPr>
          <a:xfrm rot="0">
            <a:off x="5655741" y="0"/>
            <a:ext cx="3310410" cy="4917132"/>
            <a:chOff x="0" y="0"/>
            <a:chExt cx="4275074" cy="6350000"/>
          </a:xfrm>
        </p:grpSpPr>
        <p:sp>
          <p:nvSpPr>
            <p:cNvPr name="Freeform 10" id="10"/>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1" id="11"/>
          <p:cNvGrpSpPr/>
          <p:nvPr/>
        </p:nvGrpSpPr>
        <p:grpSpPr>
          <a:xfrm rot="0">
            <a:off x="0" y="0"/>
            <a:ext cx="10900697" cy="10287000"/>
            <a:chOff x="0" y="0"/>
            <a:chExt cx="6728825" cy="6350000"/>
          </a:xfrm>
        </p:grpSpPr>
        <p:sp>
          <p:nvSpPr>
            <p:cNvPr name="Freeform 12" id="12"/>
            <p:cNvSpPr/>
            <p:nvPr/>
          </p:nvSpPr>
          <p:spPr>
            <a:xfrm flipH="false" flipV="false" rot="-360000">
              <a:off x="-313447" y="-84134"/>
              <a:ext cx="7355720" cy="6515322"/>
            </a:xfrm>
            <a:custGeom>
              <a:avLst/>
              <a:gdLst/>
              <a:ahLst/>
              <a:cxnLst/>
              <a:rect r="r" b="b" t="t" l="l"/>
              <a:pathLst>
                <a:path h="6515322" w="7355720">
                  <a:moveTo>
                    <a:pt x="7355720" y="453204"/>
                  </a:moveTo>
                  <a:lnTo>
                    <a:pt x="4283915" y="6515322"/>
                  </a:lnTo>
                  <a:lnTo>
                    <a:pt x="0" y="6065064"/>
                  </a:lnTo>
                  <a:lnTo>
                    <a:pt x="3043774" y="0"/>
                  </a:lnTo>
                  <a:lnTo>
                    <a:pt x="7355720" y="453204"/>
                  </a:lnTo>
                  <a:close/>
                </a:path>
              </a:pathLst>
            </a:custGeom>
            <a:blipFill>
              <a:blip r:embed="rId5"/>
              <a:stretch>
                <a:fillRect l="-36964" t="-13094" r="-36964" b="-13139"/>
              </a:stretch>
            </a:blipFill>
          </p:spPr>
        </p:sp>
      </p:grpSp>
      <p:sp>
        <p:nvSpPr>
          <p:cNvPr name="TextBox 13" id="13"/>
          <p:cNvSpPr txBox="true"/>
          <p:nvPr/>
        </p:nvSpPr>
        <p:spPr>
          <a:xfrm rot="0">
            <a:off x="10900697" y="2632193"/>
            <a:ext cx="4770406"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ABOUT US</a:t>
            </a:r>
          </a:p>
        </p:txBody>
      </p:sp>
      <p:sp>
        <p:nvSpPr>
          <p:cNvPr name="Freeform 14" id="14"/>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014997" y="4763551"/>
            <a:ext cx="5528496" cy="3130835"/>
          </a:xfrm>
          <a:prstGeom prst="rect">
            <a:avLst/>
          </a:prstGeom>
        </p:spPr>
        <p:txBody>
          <a:bodyPr anchor="t" rtlCol="false" tIns="0" lIns="0" bIns="0" rIns="0">
            <a:spAutoFit/>
          </a:bodyPr>
          <a:lstStyle/>
          <a:p>
            <a:pPr algn="l">
              <a:lnSpc>
                <a:spcPts val="2259"/>
              </a:lnSpc>
            </a:pPr>
            <a:r>
              <a:rPr lang="en-US" sz="1613">
                <a:solidFill>
                  <a:srgbClr val="FFFFFF"/>
                </a:solidFill>
                <a:latin typeface="Open Sans"/>
                <a:ea typeface="Open Sans"/>
                <a:cs typeface="Open Sans"/>
                <a:sym typeface="Open Sans"/>
              </a:rPr>
              <a:t>At Microvision Embedded Pvt Ltd, we specialize in developing innovative embedded systems that power a wide range of applications across industries. Our team of experts designs and implements hardware and software solutions tailored to meet the specific needs of our clients, ensuring high performance, efficiency, and reliability. From IoT devices to complex industrial automation systems, we are committed to delivering cutting-edge technology that drives progress and solves real-world challenges.</a:t>
            </a:r>
          </a:p>
          <a:p>
            <a:pPr algn="l">
              <a:lnSpc>
                <a:spcPts val="2259"/>
              </a:lnSpc>
              <a:spcBef>
                <a:spcPct val="0"/>
              </a:spcBef>
            </a:pPr>
          </a:p>
        </p:txBody>
      </p:sp>
      <p:sp>
        <p:nvSpPr>
          <p:cNvPr name="TextBox 18" id="18"/>
          <p:cNvSpPr txBox="true"/>
          <p:nvPr/>
        </p:nvSpPr>
        <p:spPr>
          <a:xfrm rot="0">
            <a:off x="1028700" y="508459"/>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7362339" y="2914524"/>
            <a:ext cx="6509860" cy="2228976"/>
            <a:chOff x="0" y="0"/>
            <a:chExt cx="6350000" cy="2174240"/>
          </a:xfrm>
        </p:grpSpPr>
        <p:sp>
          <p:nvSpPr>
            <p:cNvPr name="Freeform 8" id="8"/>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9" id="9"/>
          <p:cNvGrpSpPr/>
          <p:nvPr/>
        </p:nvGrpSpPr>
        <p:grpSpPr>
          <a:xfrm rot="0">
            <a:off x="7189484" y="1028700"/>
            <a:ext cx="11098516" cy="3800132"/>
            <a:chOff x="0" y="0"/>
            <a:chExt cx="6350000" cy="2174240"/>
          </a:xfrm>
        </p:grpSpPr>
        <p:sp>
          <p:nvSpPr>
            <p:cNvPr name="Freeform 10" id="10"/>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5"/>
              <a:stretch>
                <a:fillRect l="0" t="-26782" r="0" b="-26782"/>
              </a:stretch>
            </a:blipFill>
          </p:spPr>
        </p:sp>
      </p:grpSp>
      <p:sp>
        <p:nvSpPr>
          <p:cNvPr name="Freeform 11" id="11"/>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850798" y="675102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7085906" y="6751024"/>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20" id="20"/>
          <p:cNvGrpSpPr/>
          <p:nvPr/>
        </p:nvGrpSpPr>
        <p:grpSpPr>
          <a:xfrm rot="0">
            <a:off x="12321014" y="6751024"/>
            <a:ext cx="677751" cy="6777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3" id="23"/>
          <p:cNvSpPr txBox="true"/>
          <p:nvPr/>
        </p:nvSpPr>
        <p:spPr>
          <a:xfrm rot="0">
            <a:off x="1850798" y="3079456"/>
            <a:ext cx="4770406" cy="2289856"/>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ABOUT TECHNOLOGY</a:t>
            </a:r>
          </a:p>
        </p:txBody>
      </p:sp>
      <p:sp>
        <p:nvSpPr>
          <p:cNvPr name="TextBox 24" id="24"/>
          <p:cNvSpPr txBox="true"/>
          <p:nvPr/>
        </p:nvSpPr>
        <p:spPr>
          <a:xfrm rot="0">
            <a:off x="2924118" y="6712924"/>
            <a:ext cx="2980687" cy="25196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LoRa (Long Range) is a wireless communication technology designed for long-distance data transmission with low power consumption. It operates on unlicensed radio frequencies, typically in the sub-GHz range, allowing devices to communicate over distances of several kilometers, even in challenging environments like urban areas or remote locations.</a:t>
            </a:r>
          </a:p>
        </p:txBody>
      </p:sp>
      <p:sp>
        <p:nvSpPr>
          <p:cNvPr name="TextBox 25" id="25"/>
          <p:cNvSpPr txBox="true"/>
          <p:nvPr/>
        </p:nvSpPr>
        <p:spPr>
          <a:xfrm rot="0">
            <a:off x="1941618" y="69270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6" id="26"/>
          <p:cNvSpPr txBox="true"/>
          <p:nvPr/>
        </p:nvSpPr>
        <p:spPr>
          <a:xfrm rot="0">
            <a:off x="8159226" y="6712924"/>
            <a:ext cx="2976099" cy="25196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LoRa is widely used in IoT (Internet of Things) applications because it enables devices like sensors, meters, and trackers to send small amounts of data over long distances with minimal energy usage, making it ideal for battery-powered devices. Its key features include long range, low power consumption, and support for a large number of devices within a network.</a:t>
            </a:r>
          </a:p>
        </p:txBody>
      </p:sp>
      <p:sp>
        <p:nvSpPr>
          <p:cNvPr name="TextBox 27" id="27"/>
          <p:cNvSpPr txBox="true"/>
          <p:nvPr/>
        </p:nvSpPr>
        <p:spPr>
          <a:xfrm rot="0">
            <a:off x="7176726" y="69270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28" id="28"/>
          <p:cNvSpPr txBox="true"/>
          <p:nvPr/>
        </p:nvSpPr>
        <p:spPr>
          <a:xfrm rot="0">
            <a:off x="13394334" y="6712924"/>
            <a:ext cx="2905621" cy="20624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LoRa networks often use a star topology, where all devices communicate with a central gateway, which then forwards the data to a cloud or server for further processing. This technology is commonly applied in smart cities, agriculture, industrial automation, and environmental monitoring.</a:t>
            </a:r>
          </a:p>
        </p:txBody>
      </p:sp>
      <p:sp>
        <p:nvSpPr>
          <p:cNvPr name="TextBox 29" id="29"/>
          <p:cNvSpPr txBox="true"/>
          <p:nvPr/>
        </p:nvSpPr>
        <p:spPr>
          <a:xfrm rot="0">
            <a:off x="12411834" y="69270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03</a:t>
            </a:r>
          </a:p>
        </p:txBody>
      </p:sp>
      <p:sp>
        <p:nvSpPr>
          <p:cNvPr name="TextBox 30" id="30"/>
          <p:cNvSpPr txBox="true"/>
          <p:nvPr/>
        </p:nvSpPr>
        <p:spPr>
          <a:xfrm rot="0">
            <a:off x="1028700" y="517674"/>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5404625"/>
            <a:ext cx="5780482" cy="4882375"/>
            <a:chOff x="0" y="0"/>
            <a:chExt cx="7128638" cy="6021070"/>
          </a:xfrm>
        </p:grpSpPr>
        <p:sp>
          <p:nvSpPr>
            <p:cNvPr name="Freeform 5" id="5"/>
            <p:cNvSpPr/>
            <p:nvPr/>
          </p:nvSpPr>
          <p:spPr>
            <a:xfrm flipH="false" flipV="false" rot="0">
              <a:off x="0" y="0"/>
              <a:ext cx="7128639" cy="6021070"/>
            </a:xfrm>
            <a:custGeom>
              <a:avLst/>
              <a:gdLst/>
              <a:ahLst/>
              <a:cxnLst/>
              <a:rect r="r" b="b" t="t" l="l"/>
              <a:pathLst>
                <a:path h="6021070" w="7128639">
                  <a:moveTo>
                    <a:pt x="0" y="6021070"/>
                  </a:moveTo>
                  <a:lnTo>
                    <a:pt x="828381" y="0"/>
                  </a:lnTo>
                  <a:lnTo>
                    <a:pt x="7128639" y="0"/>
                  </a:lnTo>
                  <a:lnTo>
                    <a:pt x="6300257" y="6021070"/>
                  </a:lnTo>
                  <a:close/>
                </a:path>
              </a:pathLst>
            </a:custGeom>
            <a:blipFill>
              <a:blip r:embed="rId5"/>
              <a:stretch>
                <a:fillRect l="-25413" t="0" r="-25413" b="0"/>
              </a:stretch>
            </a:blipFill>
          </p:spPr>
        </p:sp>
      </p:grpSp>
      <p:grpSp>
        <p:nvGrpSpPr>
          <p:cNvPr name="Group 6" id="6"/>
          <p:cNvGrpSpPr/>
          <p:nvPr/>
        </p:nvGrpSpPr>
        <p:grpSpPr>
          <a:xfrm rot="0">
            <a:off x="5780482" y="5404625"/>
            <a:ext cx="5772819" cy="4882375"/>
            <a:chOff x="0" y="0"/>
            <a:chExt cx="7119189" cy="6021070"/>
          </a:xfrm>
        </p:grpSpPr>
        <p:sp>
          <p:nvSpPr>
            <p:cNvPr name="Freeform 7" id="7"/>
            <p:cNvSpPr/>
            <p:nvPr/>
          </p:nvSpPr>
          <p:spPr>
            <a:xfrm flipH="false" flipV="false" rot="0">
              <a:off x="0" y="0"/>
              <a:ext cx="7119189" cy="6021070"/>
            </a:xfrm>
            <a:custGeom>
              <a:avLst/>
              <a:gdLst/>
              <a:ahLst/>
              <a:cxnLst/>
              <a:rect r="r" b="b" t="t" l="l"/>
              <a:pathLst>
                <a:path h="6021070" w="7119189">
                  <a:moveTo>
                    <a:pt x="0" y="6021070"/>
                  </a:moveTo>
                  <a:lnTo>
                    <a:pt x="827283" y="0"/>
                  </a:lnTo>
                  <a:lnTo>
                    <a:pt x="7119189" y="0"/>
                  </a:lnTo>
                  <a:lnTo>
                    <a:pt x="6291905" y="6021070"/>
                  </a:lnTo>
                  <a:close/>
                </a:path>
              </a:pathLst>
            </a:custGeom>
            <a:blipFill>
              <a:blip r:embed="rId6"/>
              <a:stretch>
                <a:fillRect l="-7704" t="0" r="-7704" b="0"/>
              </a:stretch>
            </a:blipFill>
          </p:spPr>
        </p:sp>
      </p:grpSp>
      <p:grpSp>
        <p:nvGrpSpPr>
          <p:cNvPr name="Group 8" id="8"/>
          <p:cNvGrpSpPr/>
          <p:nvPr/>
        </p:nvGrpSpPr>
        <p:grpSpPr>
          <a:xfrm rot="0">
            <a:off x="11553300" y="5404625"/>
            <a:ext cx="6616777" cy="4882375"/>
            <a:chOff x="0" y="0"/>
            <a:chExt cx="8159980" cy="6021070"/>
          </a:xfrm>
        </p:grpSpPr>
        <p:sp>
          <p:nvSpPr>
            <p:cNvPr name="Freeform 9" id="9"/>
            <p:cNvSpPr/>
            <p:nvPr/>
          </p:nvSpPr>
          <p:spPr>
            <a:xfrm flipH="false" flipV="false" rot="0">
              <a:off x="0" y="0"/>
              <a:ext cx="8159980" cy="6021070"/>
            </a:xfrm>
            <a:custGeom>
              <a:avLst/>
              <a:gdLst/>
              <a:ahLst/>
              <a:cxnLst/>
              <a:rect r="r" b="b" t="t" l="l"/>
              <a:pathLst>
                <a:path h="6021070" w="8159980">
                  <a:moveTo>
                    <a:pt x="0" y="6021070"/>
                  </a:moveTo>
                  <a:lnTo>
                    <a:pt x="948228" y="0"/>
                  </a:lnTo>
                  <a:lnTo>
                    <a:pt x="8159980" y="0"/>
                  </a:lnTo>
                  <a:lnTo>
                    <a:pt x="7211752" y="6021070"/>
                  </a:lnTo>
                  <a:close/>
                </a:path>
              </a:pathLst>
            </a:custGeom>
            <a:blipFill>
              <a:blip r:embed="rId7"/>
              <a:stretch>
                <a:fillRect l="-12848" t="0" r="-12848" b="0"/>
              </a:stretch>
            </a:blipFill>
          </p:spPr>
        </p:sp>
      </p:grpSp>
      <p:grpSp>
        <p:nvGrpSpPr>
          <p:cNvPr name="Group 10" id="10"/>
          <p:cNvGrpSpPr/>
          <p:nvPr/>
        </p:nvGrpSpPr>
        <p:grpSpPr>
          <a:xfrm rot="-5400000">
            <a:off x="17631481" y="8597471"/>
            <a:ext cx="924223" cy="397435"/>
            <a:chOff x="0" y="0"/>
            <a:chExt cx="1347239" cy="579341"/>
          </a:xfrm>
        </p:grpSpPr>
        <p:sp>
          <p:nvSpPr>
            <p:cNvPr name="Freeform 11" id="11"/>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2" id="12"/>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055675" y="2502410"/>
            <a:ext cx="5630748" cy="1471759"/>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OUR PROJECT</a:t>
            </a:r>
          </a:p>
        </p:txBody>
      </p:sp>
      <p:sp>
        <p:nvSpPr>
          <p:cNvPr name="Freeform 14" id="14"/>
          <p:cNvSpPr/>
          <p:nvPr/>
        </p:nvSpPr>
        <p:spPr>
          <a:xfrm flipH="false" flipV="false" rot="0">
            <a:off x="2055675"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2520796" y="211752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2985916"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8787526" y="2357593"/>
            <a:ext cx="7301768" cy="2291080"/>
          </a:xfrm>
          <a:prstGeom prst="rect">
            <a:avLst/>
          </a:prstGeom>
        </p:spPr>
        <p:txBody>
          <a:bodyPr anchor="t" rtlCol="false" tIns="0" lIns="0" bIns="0" rIns="0">
            <a:spAutoFit/>
          </a:bodyPr>
          <a:lstStyle/>
          <a:p>
            <a:pPr algn="l">
              <a:lnSpc>
                <a:spcPts val="1820"/>
              </a:lnSpc>
            </a:pPr>
            <a:r>
              <a:rPr lang="en-US" sz="1300">
                <a:solidFill>
                  <a:srgbClr val="FFFFFF"/>
                </a:solidFill>
                <a:latin typeface="Open Sans"/>
                <a:ea typeface="Open Sans"/>
                <a:cs typeface="Open Sans"/>
                <a:sym typeface="Open Sans"/>
              </a:rPr>
              <a:t>In this project, we're creating a LoRa mesh network, where group of devices creates the mesh network can communicate wirelessly over long distances. Each device will store key information, like signal strength (RSSI) and device IDs, using a linked list structure. This allows all nodes to share network information dynamically.</a:t>
            </a:r>
          </a:p>
          <a:p>
            <a:pPr algn="l">
              <a:lnSpc>
                <a:spcPts val="1820"/>
              </a:lnSpc>
            </a:pPr>
          </a:p>
          <a:p>
            <a:pPr algn="l">
              <a:lnSpc>
                <a:spcPts val="1820"/>
              </a:lnSpc>
              <a:spcBef>
                <a:spcPct val="0"/>
              </a:spcBef>
            </a:pPr>
            <a:r>
              <a:rPr lang="en-US" sz="1300">
                <a:solidFill>
                  <a:srgbClr val="FFFFFF"/>
                </a:solidFill>
                <a:latin typeface="Open Sans"/>
                <a:ea typeface="Open Sans"/>
                <a:cs typeface="Open Sans"/>
                <a:sym typeface="Open Sans"/>
              </a:rPr>
              <a:t>Even if a device is out of range, the mesh network enables communication by relaying messages through other nodes. When powered on, the network automatically selects a master node, and all devices maintain awareness of the full network topology. Additionally, we integrate MQTT to transmit LoRa-received messages, ensuring seamless and efficient data transfer across long-range, low-power networks.</a:t>
            </a:r>
          </a:p>
        </p:txBody>
      </p:sp>
      <p:sp>
        <p:nvSpPr>
          <p:cNvPr name="TextBox 18" id="18"/>
          <p:cNvSpPr txBox="true"/>
          <p:nvPr/>
        </p:nvSpPr>
        <p:spPr>
          <a:xfrm rot="0">
            <a:off x="1028700" y="508459"/>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1028700"/>
            <a:ext cx="3953331" cy="9258300"/>
            <a:chOff x="0" y="0"/>
            <a:chExt cx="2711475" cy="6350000"/>
          </a:xfrm>
        </p:grpSpPr>
        <p:sp>
          <p:nvSpPr>
            <p:cNvPr name="Freeform 8" id="8"/>
            <p:cNvSpPr/>
            <p:nvPr/>
          </p:nvSpPr>
          <p:spPr>
            <a:xfrm flipH="false" flipV="false" rot="0">
              <a:off x="0" y="0"/>
              <a:ext cx="2711475" cy="6350000"/>
            </a:xfrm>
            <a:custGeom>
              <a:avLst/>
              <a:gdLst/>
              <a:ahLst/>
              <a:cxnLst/>
              <a:rect r="r" b="b" t="t" l="l"/>
              <a:pathLst>
                <a:path h="6350000" w="2711475">
                  <a:moveTo>
                    <a:pt x="2711475" y="1169060"/>
                  </a:moveTo>
                  <a:cubicBezTo>
                    <a:pt x="2711475" y="3034449"/>
                    <a:pt x="2711475" y="4484599"/>
                    <a:pt x="2711475" y="6350000"/>
                  </a:cubicBezTo>
                  <a:lnTo>
                    <a:pt x="0" y="6350000"/>
                  </a:lnTo>
                  <a:lnTo>
                    <a:pt x="0" y="1533195"/>
                  </a:lnTo>
                  <a:cubicBezTo>
                    <a:pt x="0" y="1022134"/>
                    <a:pt x="0" y="511061"/>
                    <a:pt x="0" y="0"/>
                  </a:cubicBezTo>
                  <a:lnTo>
                    <a:pt x="1146746" y="0"/>
                  </a:lnTo>
                  <a:cubicBezTo>
                    <a:pt x="1668323" y="389687"/>
                    <a:pt x="2189899" y="779374"/>
                    <a:pt x="2711475" y="1169060"/>
                  </a:cubicBezTo>
                  <a:close/>
                </a:path>
              </a:pathLst>
            </a:custGeom>
            <a:blipFill>
              <a:blip r:embed="rId5"/>
              <a:stretch>
                <a:fillRect l="-14744" t="0" r="-41284" b="0"/>
              </a:stretch>
            </a:blipFill>
          </p:spPr>
        </p:sp>
      </p:grpSp>
      <p:grpSp>
        <p:nvGrpSpPr>
          <p:cNvPr name="Group 9" id="9"/>
          <p:cNvGrpSpPr/>
          <p:nvPr/>
        </p:nvGrpSpPr>
        <p:grpSpPr>
          <a:xfrm rot="0">
            <a:off x="6474477" y="6487174"/>
            <a:ext cx="2669523" cy="3799826"/>
            <a:chOff x="0" y="0"/>
            <a:chExt cx="703084" cy="1000777"/>
          </a:xfrm>
        </p:grpSpPr>
        <p:sp>
          <p:nvSpPr>
            <p:cNvPr name="Freeform 10" id="10"/>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1" id="11"/>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140213" y="2687348"/>
            <a:ext cx="4668528" cy="7599652"/>
            <a:chOff x="0" y="0"/>
            <a:chExt cx="3202008" cy="5212381"/>
          </a:xfrm>
        </p:grpSpPr>
        <p:sp>
          <p:nvSpPr>
            <p:cNvPr name="Freeform 13" id="13"/>
            <p:cNvSpPr/>
            <p:nvPr/>
          </p:nvSpPr>
          <p:spPr>
            <a:xfrm flipH="false" flipV="false" rot="0">
              <a:off x="0" y="0"/>
              <a:ext cx="3202008" cy="5212381"/>
            </a:xfrm>
            <a:custGeom>
              <a:avLst/>
              <a:gdLst/>
              <a:ahLst/>
              <a:cxnLst/>
              <a:rect r="r" b="b" t="t" l="l"/>
              <a:pathLst>
                <a:path h="5212381" w="3202008">
                  <a:moveTo>
                    <a:pt x="3202008" y="959620"/>
                  </a:moveTo>
                  <a:cubicBezTo>
                    <a:pt x="3202008" y="2490820"/>
                    <a:pt x="3202008" y="3681171"/>
                    <a:pt x="3202008" y="5212381"/>
                  </a:cubicBezTo>
                  <a:lnTo>
                    <a:pt x="0" y="5212381"/>
                  </a:lnTo>
                  <a:lnTo>
                    <a:pt x="0" y="1258519"/>
                  </a:lnTo>
                  <a:cubicBezTo>
                    <a:pt x="0" y="839016"/>
                    <a:pt x="0" y="419503"/>
                    <a:pt x="0" y="0"/>
                  </a:cubicBezTo>
                  <a:lnTo>
                    <a:pt x="1354204" y="0"/>
                  </a:lnTo>
                  <a:cubicBezTo>
                    <a:pt x="1970139" y="319873"/>
                    <a:pt x="2586074" y="639747"/>
                    <a:pt x="3202008" y="959620"/>
                  </a:cubicBezTo>
                  <a:close/>
                </a:path>
              </a:pathLst>
            </a:custGeom>
            <a:blipFill>
              <a:blip r:embed="rId6"/>
              <a:stretch>
                <a:fillRect l="-5393" t="0" r="-3061" b="0"/>
              </a:stretch>
            </a:blipFill>
          </p:spPr>
        </p:sp>
      </p:grpSp>
      <p:sp>
        <p:nvSpPr>
          <p:cNvPr name="TextBox 14" id="14"/>
          <p:cNvSpPr txBox="true"/>
          <p:nvPr/>
        </p:nvSpPr>
        <p:spPr>
          <a:xfrm rot="0">
            <a:off x="10668341" y="2694503"/>
            <a:ext cx="5630748" cy="1471759"/>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OUR VISION</a:t>
            </a:r>
          </a:p>
        </p:txBody>
      </p:sp>
      <p:sp>
        <p:nvSpPr>
          <p:cNvPr name="Freeform 15" id="15"/>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668341" y="4808941"/>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11741662" y="4718468"/>
            <a:ext cx="4557428" cy="16052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Our vision is to pioneer the future of wireless communication by developing a robust LoRa mesh network where multiple nodes work together seamlessly. As the demand for long-range, low-power communication grows, especially in IoT, smart cities, agriculture, and industrial automation, traditional communication systems face limitations in scalability and range.</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grpSp>
        <p:nvGrpSpPr>
          <p:cNvPr name="Group 23" id="23"/>
          <p:cNvGrpSpPr/>
          <p:nvPr/>
        </p:nvGrpSpPr>
        <p:grpSpPr>
          <a:xfrm rot="0">
            <a:off x="10668341" y="6803827"/>
            <a:ext cx="677751" cy="6777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6" id="26"/>
          <p:cNvSpPr txBox="true"/>
          <p:nvPr/>
        </p:nvSpPr>
        <p:spPr>
          <a:xfrm rot="0">
            <a:off x="11741662" y="6713355"/>
            <a:ext cx="4557428" cy="20624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By creating a decentralized LoRa mesh network, we’re enabling devices to communicate reliably over vast distances, even in challenging environments. This approach eliminates the need for constant infrastructure upgrades, offering a scalable, energy-efficient solution. In the future, this technology will be at the heart of wireless communication, powering autonomous systems, remote monitoring, and smart networks with minimal energy consumption and maximum coverage.</a:t>
            </a:r>
          </a:p>
        </p:txBody>
      </p:sp>
      <p:sp>
        <p:nvSpPr>
          <p:cNvPr name="TextBox 27" id="27"/>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28" id="28"/>
          <p:cNvSpPr txBox="true"/>
          <p:nvPr/>
        </p:nvSpPr>
        <p:spPr>
          <a:xfrm rot="0">
            <a:off x="1028700" y="517674"/>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420735" y="4902831"/>
            <a:ext cx="4700562" cy="470056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6350000" y="0"/>
                  </a:moveTo>
                  <a:lnTo>
                    <a:pt x="6350000" y="6350000"/>
                  </a:lnTo>
                  <a:lnTo>
                    <a:pt x="1224280" y="6350000"/>
                  </a:lnTo>
                  <a:lnTo>
                    <a:pt x="0" y="0"/>
                  </a:lnTo>
                  <a:close/>
                </a:path>
              </a:pathLst>
            </a:custGeom>
            <a:solidFill>
              <a:srgbClr val="12F1FF"/>
            </a:solidFill>
            <a:ln w="12700">
              <a:solidFill>
                <a:srgbClr val="000000"/>
              </a:solidFill>
            </a:ln>
          </p:spPr>
        </p:sp>
      </p:grpSp>
      <p:grpSp>
        <p:nvGrpSpPr>
          <p:cNvPr name="Group 6" id="6"/>
          <p:cNvGrpSpPr/>
          <p:nvPr/>
        </p:nvGrpSpPr>
        <p:grpSpPr>
          <a:xfrm rot="0">
            <a:off x="10062710" y="1028700"/>
            <a:ext cx="8229600" cy="82296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6350000" y="0"/>
                  </a:moveTo>
                  <a:lnTo>
                    <a:pt x="6350000" y="6350000"/>
                  </a:lnTo>
                  <a:lnTo>
                    <a:pt x="1224280" y="6350000"/>
                  </a:lnTo>
                  <a:lnTo>
                    <a:pt x="0" y="0"/>
                  </a:lnTo>
                  <a:close/>
                </a:path>
              </a:pathLst>
            </a:custGeom>
            <a:blipFill>
              <a:blip r:embed="rId5"/>
              <a:stretch>
                <a:fillRect l="-19109" t="0" r="-19109" b="0"/>
              </a:stretch>
            </a:blipFill>
          </p:spPr>
        </p:sp>
      </p:grpSp>
      <p:grpSp>
        <p:nvGrpSpPr>
          <p:cNvPr name="Group 8" id="8"/>
          <p:cNvGrpSpPr/>
          <p:nvPr/>
        </p:nvGrpSpPr>
        <p:grpSpPr>
          <a:xfrm rot="-5400000">
            <a:off x="17631481" y="8597471"/>
            <a:ext cx="924223" cy="397435"/>
            <a:chOff x="0" y="0"/>
            <a:chExt cx="1347239" cy="579341"/>
          </a:xfrm>
        </p:grpSpPr>
        <p:sp>
          <p:nvSpPr>
            <p:cNvPr name="Freeform 9" id="9"/>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0" id="10"/>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110424" y="2513191"/>
            <a:ext cx="5630748" cy="1471759"/>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OUR MISSION</a:t>
            </a:r>
          </a:p>
        </p:txBody>
      </p:sp>
      <p:sp>
        <p:nvSpPr>
          <p:cNvPr name="Freeform 12" id="12"/>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57554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04066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2110424" y="4639542"/>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2110424" y="6896877"/>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3183744" y="4641456"/>
            <a:ext cx="5245590" cy="1605280"/>
          </a:xfrm>
          <a:prstGeom prst="rect">
            <a:avLst/>
          </a:prstGeom>
        </p:spPr>
        <p:txBody>
          <a:bodyPr anchor="t" rtlCol="false" tIns="0" lIns="0" bIns="0" rIns="0">
            <a:spAutoFit/>
          </a:bodyPr>
          <a:lstStyle/>
          <a:p>
            <a:pPr algn="l">
              <a:lnSpc>
                <a:spcPts val="1820"/>
              </a:lnSpc>
            </a:pPr>
            <a:r>
              <a:rPr lang="en-US" sz="1300">
                <a:solidFill>
                  <a:srgbClr val="FFFFFF"/>
                </a:solidFill>
                <a:latin typeface="Open Sans"/>
                <a:ea typeface="Open Sans"/>
                <a:cs typeface="Open Sans"/>
                <a:sym typeface="Open Sans"/>
              </a:rPr>
              <a:t>Our mission is to develop a cutting-edge wireless communication system that delivers long-range connectivity with minimal power consumption. By leveraging LoRa mesh networking technology, we aim to create seamless communication between multiple devices over vast distances, ensuring reliable data transmission in any environment.</a:t>
            </a:r>
          </a:p>
          <a:p>
            <a:pPr algn="l">
              <a:lnSpc>
                <a:spcPts val="1820"/>
              </a:lnSpc>
              <a:spcBef>
                <a:spcPct val="0"/>
              </a:spcBef>
            </a:pPr>
          </a:p>
        </p:txBody>
      </p:sp>
      <p:sp>
        <p:nvSpPr>
          <p:cNvPr name="TextBox 22" id="22"/>
          <p:cNvSpPr txBox="true"/>
          <p:nvPr/>
        </p:nvSpPr>
        <p:spPr>
          <a:xfrm rot="0">
            <a:off x="2201244" y="48155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3183744" y="6989792"/>
            <a:ext cx="5245590" cy="1376680"/>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Open Sans"/>
                <a:ea typeface="Open Sans"/>
                <a:cs typeface="Open Sans"/>
                <a:sym typeface="Open Sans"/>
              </a:rPr>
              <a:t>This project is focused on addressing the growing need for energy-efficient communication solutions, enabling IoT devices, sensors, and smart systems to operate for extended periods without frequent battery replacements. Through innovation and optimization, we are building a scalable, future-ready network that meets the challenges of modern wireless communication.</a:t>
            </a:r>
          </a:p>
        </p:txBody>
      </p:sp>
      <p:sp>
        <p:nvSpPr>
          <p:cNvPr name="TextBox 24" id="24"/>
          <p:cNvSpPr txBox="true"/>
          <p:nvPr/>
        </p:nvSpPr>
        <p:spPr>
          <a:xfrm rot="0">
            <a:off x="2217727" y="709975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
        <p:nvSpPr>
          <p:cNvPr name="TextBox 25" id="25"/>
          <p:cNvSpPr txBox="true"/>
          <p:nvPr/>
        </p:nvSpPr>
        <p:spPr>
          <a:xfrm rot="0">
            <a:off x="1157590" y="517674"/>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2133368" y="1219200"/>
            <a:ext cx="7238574" cy="10227524"/>
            <a:chOff x="0" y="0"/>
            <a:chExt cx="4462780" cy="6305550"/>
          </a:xfrm>
        </p:grpSpPr>
        <p:sp>
          <p:nvSpPr>
            <p:cNvPr name="Freeform 8" id="8"/>
            <p:cNvSpPr/>
            <p:nvPr/>
          </p:nvSpPr>
          <p:spPr>
            <a:xfrm flipH="false" flipV="false" rot="0">
              <a:off x="0" y="0"/>
              <a:ext cx="4462780" cy="6305550"/>
            </a:xfrm>
            <a:custGeom>
              <a:avLst/>
              <a:gdLst/>
              <a:ahLst/>
              <a:cxnLst/>
              <a:rect r="r" b="b" t="t" l="l"/>
              <a:pathLst>
                <a:path h="6305550" w="4462780">
                  <a:moveTo>
                    <a:pt x="0" y="0"/>
                  </a:moveTo>
                  <a:lnTo>
                    <a:pt x="4462780" y="594360"/>
                  </a:lnTo>
                  <a:lnTo>
                    <a:pt x="3385820" y="6305550"/>
                  </a:lnTo>
                  <a:lnTo>
                    <a:pt x="1062990" y="5552440"/>
                  </a:lnTo>
                  <a:lnTo>
                    <a:pt x="1076960" y="4930140"/>
                  </a:lnTo>
                  <a:lnTo>
                    <a:pt x="198120" y="4716780"/>
                  </a:lnTo>
                  <a:close/>
                </a:path>
              </a:pathLst>
            </a:custGeom>
            <a:solidFill>
              <a:srgbClr val="12F1FF"/>
            </a:solidFill>
            <a:ln w="12700">
              <a:solidFill>
                <a:srgbClr val="000000"/>
              </a:solidFill>
            </a:ln>
          </p:spPr>
        </p:sp>
      </p:grpSp>
      <p:grpSp>
        <p:nvGrpSpPr>
          <p:cNvPr name="Group 9" id="9"/>
          <p:cNvGrpSpPr/>
          <p:nvPr/>
        </p:nvGrpSpPr>
        <p:grpSpPr>
          <a:xfrm rot="0">
            <a:off x="1681488" y="1522689"/>
            <a:ext cx="7238574" cy="10227524"/>
            <a:chOff x="0" y="0"/>
            <a:chExt cx="4462780" cy="6305550"/>
          </a:xfrm>
        </p:grpSpPr>
        <p:sp>
          <p:nvSpPr>
            <p:cNvPr name="Freeform 10" id="10"/>
            <p:cNvSpPr/>
            <p:nvPr/>
          </p:nvSpPr>
          <p:spPr>
            <a:xfrm flipH="false" flipV="false" rot="0">
              <a:off x="0" y="0"/>
              <a:ext cx="4462780" cy="6305550"/>
            </a:xfrm>
            <a:custGeom>
              <a:avLst/>
              <a:gdLst/>
              <a:ahLst/>
              <a:cxnLst/>
              <a:rect r="r" b="b" t="t" l="l"/>
              <a:pathLst>
                <a:path h="6305550" w="4462780">
                  <a:moveTo>
                    <a:pt x="0" y="0"/>
                  </a:moveTo>
                  <a:lnTo>
                    <a:pt x="4462780" y="594360"/>
                  </a:lnTo>
                  <a:lnTo>
                    <a:pt x="3385820" y="6305550"/>
                  </a:lnTo>
                  <a:lnTo>
                    <a:pt x="1062990" y="5552440"/>
                  </a:lnTo>
                  <a:lnTo>
                    <a:pt x="1076960" y="4930140"/>
                  </a:lnTo>
                  <a:lnTo>
                    <a:pt x="198120" y="4716780"/>
                  </a:lnTo>
                  <a:close/>
                </a:path>
              </a:pathLst>
            </a:custGeom>
            <a:blipFill>
              <a:blip r:embed="rId5"/>
              <a:stretch>
                <a:fillRect l="0" t="-6229" r="0" b="0"/>
              </a:stretch>
            </a:blipFill>
          </p:spPr>
        </p:sp>
      </p:grpSp>
      <p:sp>
        <p:nvSpPr>
          <p:cNvPr name="TextBox 11" id="11"/>
          <p:cNvSpPr txBox="true"/>
          <p:nvPr/>
        </p:nvSpPr>
        <p:spPr>
          <a:xfrm rot="0">
            <a:off x="11209402" y="2785610"/>
            <a:ext cx="4623519" cy="1471759"/>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CONTACT US</a:t>
            </a:r>
          </a:p>
        </p:txBody>
      </p:sp>
      <p:sp>
        <p:nvSpPr>
          <p:cNvPr name="Freeform 12" id="12"/>
          <p:cNvSpPr/>
          <p:nvPr/>
        </p:nvSpPr>
        <p:spPr>
          <a:xfrm flipH="false" flipV="false" rot="0">
            <a:off x="1120940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67452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2139643"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209402" y="5023168"/>
            <a:ext cx="361046" cy="361046"/>
          </a:xfrm>
          <a:custGeom>
            <a:avLst/>
            <a:gdLst/>
            <a:ahLst/>
            <a:cxnLst/>
            <a:rect r="r" b="b" t="t" l="l"/>
            <a:pathLst>
              <a:path h="361046" w="361046">
                <a:moveTo>
                  <a:pt x="0" y="0"/>
                </a:moveTo>
                <a:lnTo>
                  <a:pt x="361046" y="0"/>
                </a:lnTo>
                <a:lnTo>
                  <a:pt x="361046" y="361047"/>
                </a:lnTo>
                <a:lnTo>
                  <a:pt x="0" y="3610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1209402" y="5859768"/>
            <a:ext cx="361046" cy="361046"/>
          </a:xfrm>
          <a:custGeom>
            <a:avLst/>
            <a:gdLst/>
            <a:ahLst/>
            <a:cxnLst/>
            <a:rect r="r" b="b" t="t" l="l"/>
            <a:pathLst>
              <a:path h="361046" w="361046">
                <a:moveTo>
                  <a:pt x="0" y="0"/>
                </a:moveTo>
                <a:lnTo>
                  <a:pt x="361046" y="0"/>
                </a:lnTo>
                <a:lnTo>
                  <a:pt x="361046" y="361047"/>
                </a:lnTo>
                <a:lnTo>
                  <a:pt x="0" y="3610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1864144" y="5857730"/>
            <a:ext cx="3729850"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www.microvisionembedded.com</a:t>
            </a:r>
          </a:p>
        </p:txBody>
      </p:sp>
      <p:sp>
        <p:nvSpPr>
          <p:cNvPr name="Freeform 18" id="18"/>
          <p:cNvSpPr/>
          <p:nvPr/>
        </p:nvSpPr>
        <p:spPr>
          <a:xfrm flipH="false" flipV="false" rot="0">
            <a:off x="11209402" y="6692499"/>
            <a:ext cx="361046" cy="361046"/>
          </a:xfrm>
          <a:custGeom>
            <a:avLst/>
            <a:gdLst/>
            <a:ahLst/>
            <a:cxnLst/>
            <a:rect r="r" b="b" t="t" l="l"/>
            <a:pathLst>
              <a:path h="361046" w="361046">
                <a:moveTo>
                  <a:pt x="0" y="0"/>
                </a:moveTo>
                <a:lnTo>
                  <a:pt x="361046" y="0"/>
                </a:lnTo>
                <a:lnTo>
                  <a:pt x="361046" y="361046"/>
                </a:lnTo>
                <a:lnTo>
                  <a:pt x="0" y="3610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9" id="19"/>
          <p:cNvSpPr txBox="true"/>
          <p:nvPr/>
        </p:nvSpPr>
        <p:spPr>
          <a:xfrm rot="0">
            <a:off x="11864144" y="6697351"/>
            <a:ext cx="3590268"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hr@microvisionembedded.com</a:t>
            </a:r>
          </a:p>
        </p:txBody>
      </p:sp>
      <p:sp>
        <p:nvSpPr>
          <p:cNvPr name="Freeform 20" id="20"/>
          <p:cNvSpPr/>
          <p:nvPr/>
        </p:nvSpPr>
        <p:spPr>
          <a:xfrm flipH="false" flipV="false" rot="0">
            <a:off x="11209402" y="7525229"/>
            <a:ext cx="361046" cy="361046"/>
          </a:xfrm>
          <a:custGeom>
            <a:avLst/>
            <a:gdLst/>
            <a:ahLst/>
            <a:cxnLst/>
            <a:rect r="r" b="b" t="t" l="l"/>
            <a:pathLst>
              <a:path h="361046" w="361046">
                <a:moveTo>
                  <a:pt x="0" y="0"/>
                </a:moveTo>
                <a:lnTo>
                  <a:pt x="361046" y="0"/>
                </a:lnTo>
                <a:lnTo>
                  <a:pt x="361046" y="361046"/>
                </a:lnTo>
                <a:lnTo>
                  <a:pt x="0" y="3610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1" id="21"/>
          <p:cNvSpPr txBox="true"/>
          <p:nvPr/>
        </p:nvSpPr>
        <p:spPr>
          <a:xfrm rot="0">
            <a:off x="11864144" y="7541447"/>
            <a:ext cx="4869498"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High Street,HSR Layout, Bengaluru</a:t>
            </a:r>
          </a:p>
        </p:txBody>
      </p:sp>
      <p:sp>
        <p:nvSpPr>
          <p:cNvPr name="TextBox 22" id="22"/>
          <p:cNvSpPr txBox="true"/>
          <p:nvPr/>
        </p:nvSpPr>
        <p:spPr>
          <a:xfrm rot="0">
            <a:off x="1028700" y="517674"/>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061681" y="3220694"/>
            <a:ext cx="10164638" cy="3464612"/>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name="Freeform 9" id="9"/>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508459"/>
            <a:ext cx="2261026"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Microvision Embedded Pvt Ltd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DAGQ5GKaffA</dc:identifier>
  <dcterms:modified xsi:type="dcterms:W3CDTF">2011-08-01T06:04:30Z</dcterms:modified>
  <cp:revision>1</cp:revision>
  <dc:title>Blue Futuristic Technology Presentation</dc:title>
</cp:coreProperties>
</file>