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1" r:id="rId4"/>
    <p:sldId id="268" r:id="rId5"/>
    <p:sldId id="269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152DB-1F6B-7E79-2D97-C744295FBED8}" v="135" dt="2025-06-16T12:30:02.295"/>
    <p1510:client id="{A40F6510-DABF-4C93-9033-AB5AC2187F28}" v="222" dt="2025-06-17T04:44:32.528"/>
    <p1510:client id="{C524B188-46D9-409D-B65F-411ED0AFE93F}" v="51" dt="2025-06-17T05:08:43.317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69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0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4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7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4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386" y="868940"/>
            <a:ext cx="9926126" cy="2783087"/>
          </a:xfrm>
        </p:spPr>
        <p:txBody>
          <a:bodyPr>
            <a:normAutofit/>
          </a:bodyPr>
          <a:lstStyle/>
          <a:p>
            <a:r>
              <a:rPr lang="en-US" sz="4400" b="0">
                <a:ea typeface="+mj-lt"/>
                <a:cs typeface="+mj-lt"/>
              </a:rPr>
              <a:t>Cybersecurity Threat Analysis Using Machine Learning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3995" y="593825"/>
            <a:ext cx="10653578" cy="542787"/>
          </a:xfrm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sz="2200" b="0">
                <a:ea typeface="+mj-lt"/>
                <a:cs typeface="+mj-lt"/>
              </a:rPr>
              <a:t>                                                            Problem Statement</a:t>
            </a:r>
          </a:p>
          <a:p>
            <a:pPr algn="ctr"/>
            <a:endParaRPr lang="en-US" b="0">
              <a:latin typeface="Neue Haas Grotesk Text Pro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022" y="1495250"/>
            <a:ext cx="9891579" cy="4421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b="1">
                <a:latin typeface="Neue Haas Grotesk Text Pro"/>
                <a:ea typeface="+mn-lt"/>
                <a:cs typeface="+mn-lt"/>
              </a:rPr>
              <a:t>▪ Analytical Focus:</a:t>
            </a:r>
            <a:br>
              <a:rPr lang="en-US" sz="1600" b="1">
                <a:latin typeface="Neue Haas Grotesk Text Pro"/>
                <a:ea typeface="+mn-lt"/>
                <a:cs typeface="+mn-lt"/>
              </a:rPr>
            </a:br>
            <a:r>
              <a:rPr lang="en-US" sz="1600" b="1">
                <a:latin typeface="Neue Haas Grotesk Text Pro"/>
                <a:ea typeface="+mn-lt"/>
                <a:cs typeface="+mn-lt"/>
              </a:rPr>
              <a:t> </a:t>
            </a:r>
            <a:r>
              <a:rPr lang="en-US" sz="1600">
                <a:latin typeface="Neue Haas Grotesk Text Pro"/>
                <a:ea typeface="+mn-lt"/>
                <a:cs typeface="+mn-lt"/>
              </a:rPr>
              <a:t>Examine the</a:t>
            </a:r>
            <a:r>
              <a:rPr lang="en-US" sz="1600" b="1">
                <a:latin typeface="Neue Haas Grotesk Text Pro"/>
                <a:ea typeface="+mn-lt"/>
                <a:cs typeface="+mn-lt"/>
              </a:rPr>
              <a:t> </a:t>
            </a:r>
            <a:r>
              <a:rPr lang="en-US" sz="1600" i="1">
                <a:latin typeface="Neue Haas Grotesk Text Pro"/>
                <a:ea typeface="+mn-lt"/>
                <a:cs typeface="+mn-lt"/>
              </a:rPr>
              <a:t>Global Cybersecurity Threats (2015–2024)</a:t>
            </a:r>
            <a:r>
              <a:rPr lang="en-US" sz="1600">
                <a:latin typeface="Neue Haas Grotesk Text Pro"/>
                <a:ea typeface="+mn-lt"/>
                <a:cs typeface="+mn-lt"/>
              </a:rPr>
              <a:t> dataset to uncover patterns and trends in cyber  attack vectors.</a:t>
            </a:r>
            <a:endParaRPr lang="en-US">
              <a:latin typeface="Neue Haas Grotesk Text Pro"/>
              <a:ea typeface="+mn-lt"/>
              <a:cs typeface="+mn-lt"/>
            </a:endParaRPr>
          </a:p>
          <a:p>
            <a:pPr>
              <a:buNone/>
            </a:pPr>
            <a:r>
              <a:rPr lang="en-US" sz="1600" b="1">
                <a:latin typeface="Neue Haas Grotesk Text Pro"/>
                <a:ea typeface="+mn-lt"/>
                <a:cs typeface="+mn-lt"/>
              </a:rPr>
              <a:t>▪ Strategic Intent:</a:t>
            </a:r>
            <a:br>
              <a:rPr lang="en-US" sz="1600" b="1">
                <a:latin typeface="Neue Haas Grotesk Text Pro"/>
                <a:ea typeface="+mn-lt"/>
                <a:cs typeface="+mn-lt"/>
              </a:rPr>
            </a:br>
            <a:r>
              <a:rPr lang="en-US" sz="1600" b="1">
                <a:latin typeface="Neue Haas Grotesk Text Pro"/>
                <a:ea typeface="+mn-lt"/>
                <a:cs typeface="+mn-lt"/>
              </a:rPr>
              <a:t> </a:t>
            </a:r>
            <a:r>
              <a:rPr lang="en-US" sz="1600">
                <a:latin typeface="Neue Haas Grotesk Text Pro"/>
                <a:ea typeface="+mn-lt"/>
                <a:cs typeface="+mn-lt"/>
              </a:rPr>
              <a:t>Detect dominant attack types, assess their frequency distribution, and forecast the most probable future threat to support proactive defense planning.</a:t>
            </a:r>
            <a:endParaRPr lang="en-US">
              <a:latin typeface="Neue Haas Grotesk Text Pro"/>
              <a:ea typeface="+mn-lt"/>
              <a:cs typeface="+mn-lt"/>
            </a:endParaRPr>
          </a:p>
          <a:p>
            <a:pPr>
              <a:buNone/>
            </a:pPr>
            <a:r>
              <a:rPr lang="en-US" sz="1600" b="1">
                <a:latin typeface="Neue Haas Grotesk Text Pro"/>
                <a:ea typeface="+mn-lt"/>
                <a:cs typeface="+mn-lt"/>
              </a:rPr>
              <a:t>▪ Operational Significance:</a:t>
            </a:r>
            <a:br>
              <a:rPr lang="en-US" sz="1600" b="1">
                <a:latin typeface="Neue Haas Grotesk Text Pro"/>
                <a:ea typeface="+mn-lt"/>
                <a:cs typeface="+mn-lt"/>
              </a:rPr>
            </a:br>
            <a:r>
              <a:rPr lang="en-US" sz="1600">
                <a:latin typeface="Neue Haas Grotesk Text Pro"/>
                <a:ea typeface="+mn-lt"/>
                <a:cs typeface="+mn-lt"/>
              </a:rPr>
              <a:t> Leveraging historical threat data enhances an organization’s ability to allocate security resources, mitigate risks, and strengthen defenses against both existing and evolving cyber threats.</a:t>
            </a:r>
            <a:endParaRPr lang="en-US">
              <a:latin typeface="Neue Haas Grotesk Text Pro"/>
              <a:ea typeface="Calibri"/>
              <a:cs typeface="Calibri"/>
            </a:endParaRPr>
          </a:p>
          <a:p>
            <a:pPr>
              <a:buNone/>
            </a:pPr>
            <a:endParaRPr lang="en-US" sz="1600">
              <a:latin typeface="Neue Haas Grotesk Tex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583A-445F-2CB0-E188-51F32CDE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60805A-688B-4376-BA00-725953007F3D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6/16/2025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FC53A-FAE0-2A72-2326-ECF59E21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0453-6A59-8491-5AE2-F943FD30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B7A025E-DC5D-3060-CFE5-B16387D02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345" t="42455" r="28057" b="-1699"/>
          <a:stretch>
            <a:fillRect/>
          </a:stretch>
        </p:blipFill>
        <p:spPr>
          <a:xfrm>
            <a:off x="610291" y="1203670"/>
            <a:ext cx="5487862" cy="5332303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5AED1-18BF-D4B5-631C-6665EB2E44A4}"/>
              </a:ext>
            </a:extLst>
          </p:cNvPr>
          <p:cNvSpPr txBox="1"/>
          <p:nvPr/>
        </p:nvSpPr>
        <p:spPr>
          <a:xfrm>
            <a:off x="2427273" y="313489"/>
            <a:ext cx="7042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Total Number of Cyber Attacks by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C3C8C-5283-B8DB-975D-0FFFB091F71A}"/>
              </a:ext>
            </a:extLst>
          </p:cNvPr>
          <p:cNvSpPr txBox="1"/>
          <p:nvPr/>
        </p:nvSpPr>
        <p:spPr>
          <a:xfrm>
            <a:off x="6126319" y="960782"/>
            <a:ext cx="46410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Phishing and Insider Threats had the     highest frequency (&gt;520 incidents each).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SQL Injection and DDoS followed closely with ~500 incidents.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Malware (485) and Ransomware (459) were slightly lower but still significant.</a:t>
            </a:r>
            <a:endParaRPr lang="en-US"/>
          </a:p>
          <a:p>
            <a:pPr algn="l"/>
            <a:endParaRPr lang="en-US"/>
          </a:p>
        </p:txBody>
      </p:sp>
      <p:pic>
        <p:nvPicPr>
          <p:cNvPr id="11" name="Picture 10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A2A43E78-B549-563F-449E-408CF247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87" t="23642" r="25693" b="6719"/>
          <a:stretch>
            <a:fillRect/>
          </a:stretch>
        </p:blipFill>
        <p:spPr>
          <a:xfrm>
            <a:off x="6778064" y="3440348"/>
            <a:ext cx="4626051" cy="25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5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CE5B-3044-4FEE-F054-94A67F2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934" y="400385"/>
            <a:ext cx="5637226" cy="5501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/>
              <a:t>Attack Type Distribution</a:t>
            </a:r>
          </a:p>
          <a:p>
            <a:pPr>
              <a:buNone/>
            </a:pPr>
            <a:r>
              <a:rPr lang="en-US" sz="1600" b="1">
                <a:ea typeface="+mn-lt"/>
                <a:cs typeface="+mn-lt"/>
              </a:rPr>
              <a:t>Purpose</a:t>
            </a:r>
            <a:r>
              <a:rPr lang="en-US" sz="1600">
                <a:ea typeface="+mn-lt"/>
                <a:cs typeface="+mn-lt"/>
              </a:rPr>
              <a:t>: Present the distribution of cyber attack types from the dataset. </a:t>
            </a:r>
            <a:r>
              <a:rPr lang="en-US" sz="1600" b="1">
                <a:ea typeface="+mn-lt"/>
                <a:cs typeface="+mn-lt"/>
              </a:rPr>
              <a:t>Content</a:t>
            </a:r>
            <a:r>
              <a:rPr lang="en-US" sz="1600">
                <a:ea typeface="+mn-lt"/>
                <a:cs typeface="+mn-lt"/>
              </a:rPr>
              <a:t>: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Analysis</a:t>
            </a:r>
            <a:r>
              <a:rPr lang="en-US" sz="1600">
                <a:ea typeface="+mn-lt"/>
                <a:cs typeface="+mn-lt"/>
              </a:rPr>
              <a:t>: Distribution of cyber attack types from 2015 to 2024.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Key Findings</a:t>
            </a:r>
            <a:r>
              <a:rPr lang="en-US" sz="1600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DDoS: 531 incidents</a:t>
            </a:r>
            <a:endParaRPr lang="en-US"/>
          </a:p>
          <a:p>
            <a:pPr marL="742950" lvl="1" indent="-285750">
              <a:buFont typeface="Arial"/>
            </a:pPr>
            <a:r>
              <a:rPr lang="en-US" sz="1600">
                <a:ea typeface="+mn-lt"/>
                <a:cs typeface="+mn-lt"/>
              </a:rPr>
              <a:t>Phishing: 529 incidents</a:t>
            </a:r>
            <a:endParaRPr lang="en-US"/>
          </a:p>
          <a:p>
            <a:pPr marL="742950" lvl="1" indent="-285750">
              <a:buFont typeface="Arial"/>
            </a:pPr>
            <a:r>
              <a:rPr lang="en-US" sz="1600">
                <a:ea typeface="+mn-lt"/>
                <a:cs typeface="+mn-lt"/>
              </a:rPr>
              <a:t>SQL Injection: 503 incidents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Ransomware: 493 incidents</a:t>
            </a:r>
            <a:endParaRPr lang="en-US"/>
          </a:p>
          <a:p>
            <a:pPr marL="742950" lvl="1" indent="-285750">
              <a:buFont typeface="Arial"/>
            </a:pPr>
            <a:r>
              <a:rPr lang="en-US" sz="1600">
                <a:ea typeface="+mn-lt"/>
                <a:cs typeface="+mn-lt"/>
              </a:rPr>
              <a:t>Malware: 485 incidents</a:t>
            </a:r>
            <a:endParaRPr lang="en-US"/>
          </a:p>
          <a:p>
            <a:pPr marL="742950" lvl="1" indent="-285750">
              <a:buFont typeface="Arial"/>
            </a:pPr>
            <a:r>
              <a:rPr lang="en-US" sz="1600">
                <a:ea typeface="+mn-lt"/>
                <a:cs typeface="+mn-lt"/>
              </a:rPr>
              <a:t>Man-in-the-Middle: 459 incidents</a:t>
            </a:r>
            <a:endParaRPr lang="en-US"/>
          </a:p>
          <a:p>
            <a:pPr>
              <a:buFont typeface="Arial"/>
            </a:pPr>
            <a:r>
              <a:rPr lang="en-US" sz="1600" b="1">
                <a:ea typeface="+mn-lt"/>
                <a:cs typeface="+mn-lt"/>
              </a:rPr>
              <a:t>Insight</a:t>
            </a:r>
            <a:r>
              <a:rPr lang="en-US" sz="1600">
                <a:ea typeface="+mn-lt"/>
                <a:cs typeface="+mn-lt"/>
              </a:rPr>
              <a:t>: DDoS and Phishing are the most frequent attack types, indicating a need for robust defenses against these threats.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 sz="16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AB67F-BB98-1B50-E155-1843AE45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889EA-33C3-4A90-8B3B-FD776270B9E3}" type="datetime1"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87C8B-D795-1E67-68F0-434D8F1C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ED2C8-0C1E-6579-AB58-FCD87D77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4</a:t>
            </a:fld>
            <a:endParaRPr lang="en-US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84D7B73-0218-10F4-F639-C5A6B4552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06" t="25522" r="40252" b="5181"/>
          <a:stretch>
            <a:fillRect/>
          </a:stretch>
        </p:blipFill>
        <p:spPr>
          <a:xfrm>
            <a:off x="5901048" y="407120"/>
            <a:ext cx="6117416" cy="580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89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4473-FE63-24E9-2C00-C4F2675D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04" y="356599"/>
            <a:ext cx="8081341" cy="7296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>
                <a:ea typeface="+mj-lt"/>
                <a:cs typeface="+mj-lt"/>
              </a:rPr>
              <a:t>Cybersecurity Threat Analysis – Algorithm and Performance</a:t>
            </a:r>
            <a:endParaRPr lang="en-US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endParaRPr lang="en-US" sz="19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AA7B4-D37C-A35B-405A-BD555E38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2ABE0-7EDB-458C-9E3E-7604CDD13D92}" type="datetime1">
              <a:rPr lang="en-US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220FA-8F6F-57E8-A0BF-F948B19C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EE367-45A3-2722-EA93-6B681B17C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FB158F-A8AF-1AEC-A89F-7DB32A168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068" y="1394305"/>
            <a:ext cx="8660920" cy="4459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600" b="1"/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Algorithm Used</a:t>
            </a:r>
            <a:r>
              <a:rPr lang="en-US" sz="1600">
                <a:ea typeface="+mn-lt"/>
                <a:cs typeface="+mn-lt"/>
              </a:rPr>
              <a:t>: Isolation Forest 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Anomaly detection algorithm for classifying cyber attack types.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How It Worked</a:t>
            </a:r>
            <a:r>
              <a:rPr lang="en-US" sz="1600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Isolated attack types by recursively partitioning data.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Encoded categorical features (e.g., Attack Type) and scaled numerical features.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Trained on Global Cybersecurity Threats (2015-2024) dataset to predict attack types..</a:t>
            </a:r>
            <a:endParaRPr lang="en-US"/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Performance</a:t>
            </a:r>
            <a:r>
              <a:rPr lang="en-US" sz="1600">
                <a:ea typeface="+mn-lt"/>
                <a:cs typeface="+mn-lt"/>
              </a:rPr>
              <a:t>: 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Achieved 95.6% accuracy in classifying attack types.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Predicted three dominant attack types: Attack Type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6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0959-CCB9-7A1D-C66B-D8FC7ED4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188422"/>
            <a:ext cx="10893552" cy="9244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800">
                <a:ea typeface="+mj-lt"/>
                <a:cs typeface="+mj-lt"/>
              </a:rPr>
              <a:t>Prediction Performance</a:t>
            </a:r>
            <a:endParaRPr lang="en-US" sz="2000" b="0"/>
          </a:p>
          <a:p>
            <a:endParaRPr lang="en-US" sz="1800" b="0"/>
          </a:p>
          <a:p>
            <a:endParaRPr lang="en-US" sz="1800" b="0">
              <a:ea typeface="+mj-lt"/>
              <a:cs typeface="+mj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53103-4E1B-5B7A-A242-DA5C7C9C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DBA0D-0864-478F-8495-600405F9B4EE}" type="datetime1"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B63BC-BC70-2B6C-30EA-4102C673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D1ECC-EEAE-849D-8257-80B7186D0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/>
          </a:p>
        </p:txBody>
      </p:sp>
      <p:pic>
        <p:nvPicPr>
          <p:cNvPr id="26" name="Content Placeholder 2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CB2740B-8879-9C98-1230-0A64A1E033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8475" t="21347" r="12981" b="173"/>
          <a:stretch>
            <a:fillRect/>
          </a:stretch>
        </p:blipFill>
        <p:spPr>
          <a:xfrm>
            <a:off x="4518805" y="301904"/>
            <a:ext cx="7045836" cy="5096378"/>
          </a:xfrm>
        </p:spPr>
      </p:pic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075F75A5-CB6C-CD5C-CF42-5F41F18E7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497" y="1034870"/>
            <a:ext cx="334129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Neue Haas Grotesk Text Pro"/>
              </a:rPr>
              <a:t>Predicted Future Attack Type: 0</a:t>
            </a:r>
            <a:endParaRPr lang="en-US" b="1"/>
          </a:p>
          <a:p>
            <a:pPr marL="0" indent="0">
              <a:buNone/>
            </a:pPr>
            <a:endParaRPr lang="en-US">
              <a:latin typeface="Neue Haas Grotesk Text Pro"/>
            </a:endParaRPr>
          </a:p>
          <a:p>
            <a:pPr marL="0" indent="0">
              <a:buNone/>
            </a:pPr>
            <a:br>
              <a:rPr lang="en-US">
                <a:latin typeface="Neue Haas Grotesk Text Pro"/>
              </a:rPr>
            </a:br>
            <a:r>
              <a:rPr lang="en-US" sz="1600">
                <a:ea typeface="+mn-lt"/>
                <a:cs typeface="+mn-lt"/>
              </a:rPr>
              <a:t>0.Phishing,</a:t>
            </a:r>
            <a:endParaRPr lang="en-US"/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1. Malware,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2: Ransomware,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3: Insider Threat,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 4: DDoS, </a:t>
            </a: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5: SQL Injection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>
              <a:latin typeface="Neue Haas Grotesk Text Pro"/>
            </a:endParaRPr>
          </a:p>
          <a:p>
            <a:pPr marL="0" indent="0">
              <a:buNone/>
            </a:pPr>
            <a:endParaRPr lang="en-US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70055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10E3-8744-23A2-588C-F0A6D6BDD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5531729"/>
          </a:xfrm>
        </p:spPr>
        <p:txBody>
          <a:bodyPr>
            <a:normAutofit/>
          </a:bodyPr>
          <a:lstStyle/>
          <a:p>
            <a:r>
              <a:rPr lang="en-US" sz="1800" dirty="0">
                <a:ea typeface="+mj-lt"/>
                <a:cs typeface="+mj-lt"/>
              </a:rPr>
              <a:t>Conclusion</a:t>
            </a:r>
            <a:endParaRPr lang="en-US"/>
          </a:p>
          <a:p>
            <a:pPr marL="228600" indent="-228600" algn="just">
              <a:lnSpc>
                <a:spcPct val="120000"/>
              </a:lnSpc>
              <a:spcBef>
                <a:spcPts val="1000"/>
              </a:spcBef>
            </a:pPr>
            <a:r>
              <a:rPr lang="en-US" sz="1400" b="0" dirty="0"/>
              <a:t>               The cyber threat analysis, leveraging machine learning, indicates a transition from a diverse historical attack profile to a future scenario where a single attack vector—likely Insider Threat or Phishing—dominates, with a prediction probability approaching 1.0. This convergence suggests the model has detected critical patterns, such as recurring vulnerabilities or behavioral anomalies, enabling a focused defensive strategy.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</a:pPr>
            <a:r>
              <a:rPr lang="en-US" sz="1800" dirty="0"/>
              <a:t>Insights</a:t>
            </a:r>
            <a:endParaRPr lang="en-US" sz="1800" b="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400" b="0" dirty="0"/>
              <a:t>Prioritized Defense: The prediction enables focused mitigation, such as strengthening access controls for Insider Threats or enhancing phishing detection with AI-based tools.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400" b="0" dirty="0"/>
              <a:t>Risk of Oversight: Focusing on one threat may leave gaps for others like ransomware or SQL injection, which remain significant in 2025’s evolving landscape with AI-driven attacks.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400" b="0" dirty="0"/>
              <a:t>Model Validation: Validate the prediction with real-world data to avoid overfitting and ensure comprehensive monitoring of all threats.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400" b="0" dirty="0"/>
              <a:t>Feature Analysis: Investigate the features driving this prediction (e.g., user behavior, system vulnerabilities) to address root causes effectively.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n-US" sz="1400" b="0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5A0E9-B13C-1569-CF13-32567395A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A9FD-71D0-4543-A0C2-8F7BB7B06343}" type="datetime1"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5B377-26D4-0689-752C-80118EB1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26CD9-4DBF-0E67-E2DD-E8849BAF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9511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VanillaVTI</vt:lpstr>
      <vt:lpstr>Cybersecurity Threat Analysis Using Machine Learning</vt:lpstr>
      <vt:lpstr>                                                            Problem Statement </vt:lpstr>
      <vt:lpstr>PowerPoint Presentation</vt:lpstr>
      <vt:lpstr>PowerPoint Presentation</vt:lpstr>
      <vt:lpstr>Cybersecurity Threat Analysis – Algorithm and Performance </vt:lpstr>
      <vt:lpstr>Prediction Performance  </vt:lpstr>
      <vt:lpstr>Conclusion                The cyber threat analysis, leveraging machine learning, indicates a transition from a diverse historical attack profile to a future scenario where a single attack vector—likely Insider Threat or Phishing—dominates, with a prediction probability approaching 1.0. This convergence suggests the model has detected critical patterns, such as recurring vulnerabilities or behavioral anomalies, enabling a focused defensive strategy. Insights Prioritized Defense: The prediction enables focused mitigation, such as strengthening access controls for Insider Threats or enhancing phishing detection with AI-based tools. Risk of Oversight: Focusing on one threat may leave gaps for others like ransomware or SQL injection, which remain significant in 2025’s evolving landscape with AI-driven attacks. Model Validation: Validate the prediction with real-world data to avoid overfitting and ensure comprehensive monitoring of all threats. Feature Analysis: Investigate the features driving this prediction (e.g., user behavior, system vulnerabilities) to address root causes effectively.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34</cp:revision>
  <dcterms:created xsi:type="dcterms:W3CDTF">2025-02-27T09:28:41Z</dcterms:created>
  <dcterms:modified xsi:type="dcterms:W3CDTF">2025-06-17T05:13:15Z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