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5b9f20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5b9f2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05b9f20e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05b9f20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05b9f20e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05b9f20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05b9f20e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05b9f20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628650" y="451381"/>
            <a:ext cx="7884414" cy="4066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700">
                <a:latin typeface="Calibri"/>
                <a:ea typeface="Calibri"/>
                <a:cs typeface="Calibri"/>
                <a:sym typeface="Calibri"/>
              </a:rPr>
              <a:t>Customer Segmentation</a:t>
            </a:r>
            <a:endParaRPr sz="57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28649" y="4983276"/>
            <a:ext cx="7884414" cy="112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Using K-Means Clustering in Python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28650" y="4718595"/>
            <a:ext cx="4057650" cy="18288"/>
          </a:xfrm>
          <a:custGeom>
            <a:rect b="b" l="l" r="r" t="t"/>
            <a:pathLst>
              <a:path extrusionOk="0" fill="none" h="18288" w="405765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extrusionOk="0" h="18288" w="405765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Tools/Resources Used</a:t>
            </a:r>
            <a:endParaRPr sz="3500">
              <a:solidFill>
                <a:srgbClr val="FFFFFF"/>
              </a:solidFill>
            </a:endParaRPr>
          </a:p>
        </p:txBody>
      </p:sp>
      <p:grpSp>
        <p:nvGrpSpPr>
          <p:cNvPr id="216" name="Google Shape;216;p22"/>
          <p:cNvGrpSpPr/>
          <p:nvPr/>
        </p:nvGrpSpPr>
        <p:grpSpPr>
          <a:xfrm>
            <a:off x="508477" y="3308861"/>
            <a:ext cx="8145000" cy="1800240"/>
            <a:chOff x="25435" y="1196282"/>
            <a:chExt cx="8145000" cy="1800240"/>
          </a:xfrm>
        </p:grpSpPr>
        <p:sp>
          <p:nvSpPr>
            <p:cNvPr id="217" name="Google Shape;217;p22"/>
            <p:cNvSpPr/>
            <p:nvPr/>
          </p:nvSpPr>
          <p:spPr>
            <a:xfrm>
              <a:off x="520435" y="1196282"/>
              <a:ext cx="810000" cy="81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5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25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Jupyter Notebook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2635435" y="1196282"/>
              <a:ext cx="810000" cy="81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140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2140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pandas, matplotlib, seaborn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4750435" y="1196282"/>
              <a:ext cx="810000" cy="81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255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 txBox="1"/>
            <p:nvPr/>
          </p:nvSpPr>
          <p:spPr>
            <a:xfrm>
              <a:off x="4255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scikit-learn, plotly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865435" y="1196282"/>
              <a:ext cx="810000" cy="81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6370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 txBox="1"/>
            <p:nvPr/>
          </p:nvSpPr>
          <p:spPr>
            <a:xfrm>
              <a:off x="6370435" y="227652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Synthetic Dataset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rt on a dartboard" id="92" name="Google Shape;92;p14"/>
          <p:cNvPicPr preferRelativeResize="0"/>
          <p:nvPr/>
        </p:nvPicPr>
        <p:blipFill rotWithShape="1">
          <a:blip r:embed="rId3">
            <a:alphaModFix/>
          </a:blip>
          <a:srcRect b="-1" l="11380" r="-1" t="0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rot="-5400000">
            <a:off x="2539219" y="271092"/>
            <a:ext cx="4065561" cy="9144000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17000">
                <a:srgbClr val="000000">
                  <a:alpha val="5882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rgbClr val="C0504D">
                  <a:alpha val="0"/>
                </a:srgbClr>
              </a:gs>
              <a:gs pos="100000">
                <a:srgbClr val="C0504D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 flipH="1" rot="10800000">
            <a:off x="-7794" y="4172881"/>
            <a:ext cx="5366057" cy="2702991"/>
          </a:xfrm>
          <a:prstGeom prst="rect">
            <a:avLst/>
          </a:prstGeom>
          <a:gradFill>
            <a:gsLst>
              <a:gs pos="0">
                <a:schemeClr val="accent5"/>
              </a:gs>
              <a:gs pos="52000">
                <a:srgbClr val="C0504D">
                  <a:alpha val="0"/>
                </a:srgbClr>
              </a:gs>
              <a:gs pos="100000">
                <a:srgbClr val="C0504D">
                  <a:alpha val="0"/>
                </a:srgbClr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644271" y="1936866"/>
            <a:ext cx="3636783" cy="28392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Goal/Objective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44271" y="4873600"/>
            <a:ext cx="3636783" cy="1183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customers based on Age, Income, and Spending Score.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8405052" y="-7619"/>
            <a:ext cx="746740" cy="6918113"/>
          </a:xfrm>
          <a:prstGeom prst="rect">
            <a:avLst/>
          </a:prstGeom>
          <a:gradFill>
            <a:gsLst>
              <a:gs pos="0">
                <a:srgbClr val="4BACC6">
                  <a:alpha val="67843"/>
                </a:srgbClr>
              </a:gs>
              <a:gs pos="37000">
                <a:srgbClr val="4BACC6">
                  <a:alpha val="0"/>
                </a:srgbClr>
              </a:gs>
              <a:gs pos="100000">
                <a:srgbClr val="4BACC6">
                  <a:alpha val="0"/>
                </a:srgbClr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Steps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463414" y="2600103"/>
            <a:ext cx="8095853" cy="2526156"/>
            <a:chOff x="6214" y="999903"/>
            <a:chExt cx="8095853" cy="2526156"/>
          </a:xfrm>
        </p:grpSpPr>
        <p:sp>
          <p:nvSpPr>
            <p:cNvPr id="105" name="Google Shape;105;p15"/>
            <p:cNvSpPr/>
            <p:nvPr/>
          </p:nvSpPr>
          <p:spPr>
            <a:xfrm>
              <a:off x="589881" y="1197262"/>
              <a:ext cx="466933" cy="71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84830" y="1158076"/>
              <a:ext cx="53697" cy="100815"/>
            </a:xfrm>
            <a:prstGeom prst="chevron">
              <a:avLst>
                <a:gd fmla="val 90000" name="adj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34119" y="999903"/>
              <a:ext cx="394789" cy="39478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391935" y="1057719"/>
              <a:ext cx="279157" cy="279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00" lIns="15300" spcFirstLastPara="1" rIns="15300" wrap="square" tIns="15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214" y="1560223"/>
              <a:ext cx="105060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14" y="1770343"/>
              <a:ext cx="1050600" cy="175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82850" spcFirstLastPara="1" rIns="828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Import Libraries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73547" y="1197345"/>
              <a:ext cx="1050600" cy="7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252163" y="1158142"/>
              <a:ext cx="53697" cy="100900"/>
            </a:xfrm>
            <a:prstGeom prst="chevron">
              <a:avLst>
                <a:gd fmla="val 90000" name="adj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501452" y="999986"/>
              <a:ext cx="394789" cy="39478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1559268" y="1057802"/>
              <a:ext cx="279157" cy="279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00" lIns="15300" spcFirstLastPara="1" rIns="15300" wrap="square" tIns="15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173547" y="1560459"/>
              <a:ext cx="105060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1173547" y="1770579"/>
              <a:ext cx="1050600" cy="175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82850" spcFirstLastPara="1" rIns="828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Load and Explore Dataset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340881" y="1197345"/>
              <a:ext cx="1050600" cy="7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419497" y="1158142"/>
              <a:ext cx="53697" cy="100900"/>
            </a:xfrm>
            <a:prstGeom prst="chevron">
              <a:avLst>
                <a:gd fmla="val 90000" name="adj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668786" y="999986"/>
              <a:ext cx="394789" cy="39478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2726602" y="1057802"/>
              <a:ext cx="279157" cy="279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00" lIns="15300" spcFirstLastPara="1" rIns="15300" wrap="square" tIns="15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340881" y="1560459"/>
              <a:ext cx="105060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2340881" y="1770579"/>
              <a:ext cx="1050600" cy="175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82850" spcFirstLastPara="1" rIns="828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Preprocess Data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08214" y="1197345"/>
              <a:ext cx="1050600" cy="7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586830" y="1158142"/>
              <a:ext cx="53697" cy="100900"/>
            </a:xfrm>
            <a:prstGeom prst="chevron">
              <a:avLst>
                <a:gd fmla="val 90000" name="adj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836119" y="999986"/>
              <a:ext cx="394789" cy="39478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3893935" y="1057802"/>
              <a:ext cx="279157" cy="279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00" lIns="15300" spcFirstLastPara="1" rIns="15300" wrap="square" tIns="15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508214" y="1560459"/>
              <a:ext cx="105060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508214" y="1770579"/>
              <a:ext cx="1050600" cy="175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82850" spcFirstLastPara="1" rIns="828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Elbow Method for k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675547" y="1197345"/>
              <a:ext cx="1050600" cy="7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754163" y="1158142"/>
              <a:ext cx="53697" cy="100900"/>
            </a:xfrm>
            <a:prstGeom prst="chevron">
              <a:avLst>
                <a:gd fmla="val 90000" name="adj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5003453" y="999986"/>
              <a:ext cx="394789" cy="39478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5061269" y="1057802"/>
              <a:ext cx="279157" cy="279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00" lIns="15300" spcFirstLastPara="1" rIns="15300" wrap="square" tIns="15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675547" y="1560459"/>
              <a:ext cx="105060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4675547" y="1770579"/>
              <a:ext cx="1050600" cy="175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82850" spcFirstLastPara="1" rIns="828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5. Apply KMeans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842881" y="1197345"/>
              <a:ext cx="1050600" cy="7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921497" y="1158142"/>
              <a:ext cx="53697" cy="100900"/>
            </a:xfrm>
            <a:prstGeom prst="chevron">
              <a:avLst>
                <a:gd fmla="val 90000" name="adj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170786" y="999986"/>
              <a:ext cx="394789" cy="39478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6228602" y="1057802"/>
              <a:ext cx="279157" cy="279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00" lIns="15300" spcFirstLastPara="1" rIns="15300" wrap="square" tIns="15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842881" y="1560459"/>
              <a:ext cx="105060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5842881" y="1770579"/>
              <a:ext cx="1050600" cy="1755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82850" spcFirstLastPara="1" rIns="828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6. Visualize Clusters (2D &amp; 3D)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010214" y="1197345"/>
              <a:ext cx="525300" cy="7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7338119" y="999986"/>
              <a:ext cx="394789" cy="39478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7395935" y="1057802"/>
              <a:ext cx="279157" cy="279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00" lIns="15300" spcFirstLastPara="1" rIns="15300" wrap="square" tIns="15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010214" y="1560459"/>
              <a:ext cx="1091853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7010214" y="1778830"/>
              <a:ext cx="1091853" cy="1747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86125" spcFirstLastPara="1" rIns="8612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7. Interpret Results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 title="Screenshot (51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 title="Screenshot (5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 title="Screenshot (5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 title="Screenshot (5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41299" y="321733"/>
            <a:ext cx="8660121" cy="6214534"/>
          </a:xfrm>
          <a:custGeom>
            <a:rect b="b" l="l" r="r" t="t"/>
            <a:pathLst>
              <a:path extrusionOk="0" h="6214534" w="11546828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755175" y="1188637"/>
            <a:ext cx="2356072" cy="448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Insights &amp; Clusters</a:t>
            </a:r>
            <a:endParaRPr sz="4800"/>
          </a:p>
        </p:txBody>
      </p:sp>
      <p:cxnSp>
        <p:nvCxnSpPr>
          <p:cNvPr id="183" name="Google Shape;183;p20"/>
          <p:cNvCxnSpPr/>
          <p:nvPr/>
        </p:nvCxnSpPr>
        <p:spPr>
          <a:xfrm>
            <a:off x="3490722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854196" y="1338729"/>
            <a:ext cx="3596688" cy="4180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Cluster 0: High income, low spending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Cluster 1: Moderate all-around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Cluster 2: High income, high spending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Cluster 3: Low income, low spending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Cluster 4: Low income, high spending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endParaRPr sz="3500">
              <a:solidFill>
                <a:srgbClr val="FFFFFF"/>
              </a:solidFill>
            </a:endParaRPr>
          </a:p>
        </p:txBody>
      </p:sp>
      <p:grpSp>
        <p:nvGrpSpPr>
          <p:cNvPr id="194" name="Google Shape;194;p21"/>
          <p:cNvGrpSpPr/>
          <p:nvPr/>
        </p:nvGrpSpPr>
        <p:grpSpPr>
          <a:xfrm>
            <a:off x="529571" y="2881481"/>
            <a:ext cx="8102812" cy="2655000"/>
            <a:chOff x="46529" y="768902"/>
            <a:chExt cx="8102812" cy="2655000"/>
          </a:xfrm>
        </p:grpSpPr>
        <p:sp>
          <p:nvSpPr>
            <p:cNvPr id="195" name="Google Shape;195;p21"/>
            <p:cNvSpPr/>
            <p:nvPr/>
          </p:nvSpPr>
          <p:spPr>
            <a:xfrm>
              <a:off x="518185" y="768902"/>
              <a:ext cx="1475437" cy="1475437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832623" y="1083340"/>
              <a:ext cx="846562" cy="8465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6529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46529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IDENTIFY CUSTOMER SEGMENTS FOR PERSONALIZED MARKETING.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360216" y="768902"/>
              <a:ext cx="1475437" cy="14754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3674654" y="1083340"/>
              <a:ext cx="846562" cy="846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888560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2888560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 BUSINESS DECISIONS USING UNSUPERVISED ML.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202248" y="768902"/>
              <a:ext cx="1475437" cy="147543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6516685" y="1083340"/>
              <a:ext cx="846562" cy="846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5730591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5730591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ENHANCE CUSTOMER SATISFACTION AND INCREASE REVENUE.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