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ONLINE COURSE </a:t>
            </a:r>
            <a:br>
              <a:rPr lang="en-US"/>
            </a:br>
            <a:r>
              <a:rPr lang="en-US"/>
              <a:t>RECOMENDATION SYSTEM</a:t>
            </a:r>
            <a:endParaRPr lang="en-US"/>
          </a:p>
        </p:txBody>
      </p:sp>
      <p:sp>
        <p:nvSpPr>
          <p:cNvPr id="3" name="Subtitle 2"/>
          <p:cNvSpPr>
            <a:spLocks noGrp="1"/>
          </p:cNvSpPr>
          <p:nvPr>
            <p:ph type="subTitle" idx="1"/>
          </p:nvPr>
        </p:nvSpPr>
        <p:spPr/>
        <p:txBody>
          <a:bodyPr/>
          <a:p>
            <a:r>
              <a:rPr lang="en-US"/>
              <a:t>PYSPARK</a:t>
            </a:r>
            <a:endParaRPr lang="en-US"/>
          </a:p>
        </p:txBody>
      </p:sp>
      <p:sp>
        <p:nvSpPr>
          <p:cNvPr id="4" name="Text Box 3"/>
          <p:cNvSpPr txBox="1"/>
          <p:nvPr/>
        </p:nvSpPr>
        <p:spPr>
          <a:xfrm>
            <a:off x="6647815" y="5673090"/>
            <a:ext cx="4758055" cy="645160"/>
          </a:xfrm>
          <a:prstGeom prst="rect">
            <a:avLst/>
          </a:prstGeom>
          <a:noFill/>
        </p:spPr>
        <p:txBody>
          <a:bodyPr wrap="square" rtlCol="0">
            <a:spAutoFit/>
          </a:bodyPr>
          <a:p>
            <a:r>
              <a:rPr lang="en-US"/>
              <a:t>KARNASSAGAR S (9517202109026)</a:t>
            </a:r>
            <a:endParaRPr lang="en-US"/>
          </a:p>
          <a:p>
            <a:r>
              <a:rPr lang="en-US"/>
              <a:t>CHANDRA PRAKASH C (9517202109251)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Distribution of subscribers per course</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09600" y="1073785"/>
            <a:ext cx="8201660" cy="4476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Plotting Price vs number of subscribers</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09600" y="1190625"/>
            <a:ext cx="8506460" cy="4476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Average course duration by level</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09600" y="1412240"/>
            <a:ext cx="8168005" cy="4476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 Of courses published per month</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554990" y="1228090"/>
            <a:ext cx="819531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Heatmap correlation</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09600" y="1174750"/>
            <a:ext cx="8355965"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961390" y="1430655"/>
            <a:ext cx="10267950" cy="3718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 This project successfully developed and implemented a course recommendation system using the Alternating Least Squares (ALS) collaborative filtering algorithm in PySpark. The system was built upon a dataset of Udemy courses, which was extensively explored and analyzed through various visualizations and statistical insights. Key metrics such as the number of subscribers, price, course level, and content duration were examined to understand user preferences and course popularity trends.The project successfully achieved its objective of developing a scalable course recommendation system that can be deployed to assist users in discovering relevant courses based on implicit preferences.</a:t>
            </a:r>
            <a:endParaRPr lang="en-US" sz="240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1.Abstract</a:t>
            </a:r>
            <a:endParaRPr lang="en-US"/>
          </a:p>
        </p:txBody>
      </p:sp>
      <p:sp>
        <p:nvSpPr>
          <p:cNvPr id="3" name="Content Placeholder 2"/>
          <p:cNvSpPr>
            <a:spLocks noGrp="1"/>
          </p:cNvSpPr>
          <p:nvPr>
            <p:ph idx="1"/>
          </p:nvPr>
        </p:nvSpPr>
        <p:spPr/>
        <p:txBody>
          <a:bodyPr/>
          <a:p>
            <a:r>
              <a:rPr lang="en-US" sz="2000"/>
              <a:t>Our project focuses on building a course recommendation system using collaborative filtering with Alternating Least Squares (ALS) in PySpark. </a:t>
            </a:r>
            <a:endParaRPr lang="en-US" sz="2000"/>
          </a:p>
          <a:p>
            <a:pPr marL="0" indent="0">
              <a:buNone/>
            </a:pPr>
            <a:endParaRPr lang="en-US" sz="2000"/>
          </a:p>
          <a:p>
            <a:r>
              <a:rPr lang="en-US" sz="2000"/>
              <a:t>It leverages course-related data (from Udemy) to recommend top courses to users based on their preferences, such as the number of subscribers, course price, duration, and other relevant features. </a:t>
            </a:r>
            <a:endParaRPr lang="en-US" sz="2000"/>
          </a:p>
          <a:p>
            <a:pPr marL="0" indent="0">
              <a:buNone/>
            </a:pPr>
            <a:endParaRPr lang="en-US" sz="2000"/>
          </a:p>
          <a:p>
            <a:r>
              <a:rPr lang="en-US" sz="2000"/>
              <a:t>The data is preprocessed, explored, and visualized to provide insights into course distributions and relationships between different features. Afterward, a recommendation system is implemented and trained, aiming to predict and suggest courses for users.</a:t>
            </a:r>
            <a:endParaRPr lang="en-US" sz="2000"/>
          </a:p>
          <a:p>
            <a:pPr marL="0" indent="0">
              <a:buNone/>
            </a:pPr>
            <a:r>
              <a:rPr lang="en-US" sz="2000"/>
              <a:t> </a:t>
            </a:r>
            <a:endParaRPr lang="en-US" sz="2000"/>
          </a:p>
          <a:p>
            <a:r>
              <a:rPr lang="en-US" sz="2000"/>
              <a:t>The model is evaluated using Root Mean Square Error (RMSE) to measure prediction accuracy, and top course recommendations are generated for each user.</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2.Scope</a:t>
            </a:r>
            <a:endParaRPr lang="en-US"/>
          </a:p>
        </p:txBody>
      </p:sp>
      <p:sp>
        <p:nvSpPr>
          <p:cNvPr id="3" name="Content Placeholder 2"/>
          <p:cNvSpPr>
            <a:spLocks noGrp="1"/>
          </p:cNvSpPr>
          <p:nvPr>
            <p:ph idx="1"/>
          </p:nvPr>
        </p:nvSpPr>
        <p:spPr/>
        <p:txBody>
          <a:bodyPr/>
          <a:p>
            <a:pPr marL="0" indent="0">
              <a:buNone/>
            </a:pPr>
            <a:r>
              <a:rPr lang="en-US" sz="2000" b="1"/>
              <a:t>Data Preprocessing:</a:t>
            </a:r>
            <a:endParaRPr lang="en-US" sz="2000"/>
          </a:p>
          <a:p>
            <a:pPr marL="0" indent="457200">
              <a:buNone/>
            </a:pPr>
            <a:r>
              <a:rPr lang="en-US" sz="2000">
                <a:latin typeface="Calibri" panose="020F0502020204030204" charset="0"/>
                <a:cs typeface="Calibri" panose="020F0502020204030204" charset="0"/>
              </a:rPr>
              <a:t>Load and clean the dataset (handle missing values, null counts). Explore the data by analyzing course features such as level, price, duration, subject, and more. Visualize course trends like price distribution, subscribers per course, and correlations between numeric features</a:t>
            </a:r>
            <a:r>
              <a:rPr lang="en-US" sz="2000"/>
              <a:t>.</a:t>
            </a:r>
            <a:endParaRPr lang="en-US" sz="2000"/>
          </a:p>
          <a:p>
            <a:pPr marL="0" indent="0">
              <a:buNone/>
            </a:pPr>
            <a:r>
              <a:rPr lang="en-US" sz="2000" b="1"/>
              <a:t>Exploratory Data Analysis (EDA):</a:t>
            </a:r>
            <a:endParaRPr lang="en-US" sz="2000"/>
          </a:p>
          <a:p>
            <a:pPr marL="0" indent="457200">
              <a:buNone/>
            </a:pPr>
            <a:r>
              <a:rPr lang="en-US" sz="2000">
                <a:latin typeface="Calibri" panose="020F0502020204030204" charset="0"/>
                <a:cs typeface="Calibri" panose="020F0502020204030204" charset="0"/>
              </a:rPr>
              <a:t>Perform visualizations to gain insights into the data (e.g., courses published per year, distribution by course level). Analyze the relationship between course prices, subscribers, and other metrics</a:t>
            </a:r>
            <a:r>
              <a:rPr lang="en-US" sz="2000"/>
              <a:t>.</a:t>
            </a:r>
            <a:endParaRPr lang="en-US" sz="2000"/>
          </a:p>
          <a:p>
            <a:pPr marL="0" indent="0">
              <a:buNone/>
            </a:pPr>
            <a:r>
              <a:rPr lang="en-US" sz="2000" b="1">
                <a:sym typeface="+mn-ea"/>
              </a:rPr>
              <a:t>Recommendation System Development:</a:t>
            </a:r>
            <a:endParaRPr lang="en-US" sz="2000" b="1">
              <a:sym typeface="+mn-ea"/>
            </a:endParaRPr>
          </a:p>
          <a:p>
            <a:pPr marL="0" indent="457200">
              <a:buNone/>
            </a:pPr>
            <a:r>
              <a:rPr lang="en-US" sz="2000">
                <a:latin typeface="Calibri" panose="020F0502020204030204" charset="0"/>
                <a:cs typeface="Calibri" panose="020F0502020204030204" charset="0"/>
                <a:sym typeface="+mn-ea"/>
              </a:rPr>
              <a:t>Implement collaborative filtering using the ALS algorithm from PySpark’s MLlib.</a:t>
            </a:r>
            <a:endParaRPr lang="en-US" sz="2000">
              <a:latin typeface="Calibri" panose="020F0502020204030204" charset="0"/>
              <a:cs typeface="Calibri" panose="020F0502020204030204" charset="0"/>
              <a:sym typeface="+mn-ea"/>
            </a:endParaRPr>
          </a:p>
          <a:p>
            <a:pPr marL="0" indent="457200">
              <a:buNone/>
            </a:pPr>
            <a:r>
              <a:rPr lang="en-US" sz="2000">
                <a:latin typeface="Calibri" panose="020F0502020204030204" charset="0"/>
                <a:cs typeface="Calibri" panose="020F0502020204030204" charset="0"/>
                <a:sym typeface="+mn-ea"/>
              </a:rPr>
              <a:t>Generate user and course identifiers, and use course subscribers as proxy ratings for recommendations.</a:t>
            </a:r>
            <a:endParaRPr lang="en-US" sz="2000">
              <a:latin typeface="Calibri" panose="020F0502020204030204" charset="0"/>
              <a:cs typeface="Calibri" panose="020F0502020204030204" charset="0"/>
              <a:sym typeface="+mn-ea"/>
            </a:endParaRPr>
          </a:p>
          <a:p>
            <a:pPr marL="0" indent="457200">
              <a:buNone/>
            </a:pPr>
            <a:r>
              <a:rPr lang="en-US" sz="2000">
                <a:latin typeface="Calibri" panose="020F0502020204030204" charset="0"/>
                <a:cs typeface="Calibri" panose="020F0502020204030204" charset="0"/>
                <a:sym typeface="+mn-ea"/>
              </a:rPr>
              <a:t>Train the ALS model and evaluate its performance using RMSE.</a:t>
            </a:r>
            <a:endParaRPr lang="en-US" sz="2000">
              <a:latin typeface="Calibri" panose="020F0502020204030204" charset="0"/>
              <a:cs typeface="Calibri" panose="020F0502020204030204" charset="0"/>
              <a:sym typeface="+mn-ea"/>
            </a:endParaRPr>
          </a:p>
          <a:p>
            <a:pPr marL="0" indent="457200">
              <a:buNone/>
            </a:pPr>
            <a:r>
              <a:rPr lang="en-US" sz="2000">
                <a:latin typeface="Calibri" panose="020F0502020204030204" charset="0"/>
                <a:cs typeface="Calibri" panose="020F0502020204030204" charset="0"/>
                <a:sym typeface="+mn-ea"/>
              </a:rPr>
              <a:t>Provide top course recommendations for users based on their implicit ratings..</a:t>
            </a:r>
            <a:endParaRPr lang="en-US" sz="2000">
              <a:latin typeface="Calibri" panose="020F0502020204030204" charset="0"/>
              <a:cs typeface="Calibri" panose="020F0502020204030204" charset="0"/>
            </a:endParaRPr>
          </a:p>
          <a:p>
            <a:pPr marL="0" lvl="0" indent="457200" algn="just">
              <a:lnSpc>
                <a:spcPct val="110000"/>
              </a:lnSpc>
              <a:buNone/>
            </a:pPr>
            <a:endParaRPr lang="en-US"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Scope cont..</a:t>
            </a:r>
            <a:endParaRPr lang="en-US"/>
          </a:p>
        </p:txBody>
      </p:sp>
      <p:sp>
        <p:nvSpPr>
          <p:cNvPr id="3" name="Content Placeholder 2"/>
          <p:cNvSpPr>
            <a:spLocks noGrp="1"/>
          </p:cNvSpPr>
          <p:nvPr>
            <p:ph idx="1"/>
          </p:nvPr>
        </p:nvSpPr>
        <p:spPr/>
        <p:txBody>
          <a:bodyPr/>
          <a:p>
            <a:pPr marL="0" indent="0">
              <a:buNone/>
            </a:pPr>
            <a:r>
              <a:rPr lang="en-US" sz="2000" b="1"/>
              <a:t>Model Evaluation and Recommendations:</a:t>
            </a:r>
            <a:endParaRPr lang="en-US" sz="2000" b="1"/>
          </a:p>
          <a:p>
            <a:pPr marL="0" indent="457200">
              <a:buNone/>
            </a:pPr>
            <a:r>
              <a:rPr lang="en-US" sz="2000">
                <a:latin typeface="Calibri" panose="020F0502020204030204" charset="0"/>
                <a:cs typeface="Calibri" panose="020F0502020204030204" charset="0"/>
              </a:rPr>
              <a:t>Evaluate the model's predictions using the test set and refine by filtering invalid predictions.Recommend top 5 courses for each user using the trained ALS model.</a:t>
            </a:r>
            <a:endParaRPr lang="en-US" sz="2000">
              <a:latin typeface="Calibri" panose="020F0502020204030204" charset="0"/>
              <a:cs typeface="Calibri" panose="020F0502020204030204" charset="0"/>
            </a:endParaRPr>
          </a:p>
          <a:p>
            <a:pPr marL="0" indent="457200">
              <a:buNone/>
            </a:pPr>
            <a:endParaRPr lang="en-US" sz="2000">
              <a:latin typeface="Calibri" panose="020F0502020204030204" charset="0"/>
              <a:cs typeface="Calibri" panose="020F0502020204030204" charset="0"/>
            </a:endParaRPr>
          </a:p>
          <a:p>
            <a:pPr marL="0" indent="0">
              <a:buNone/>
            </a:pPr>
            <a:r>
              <a:rPr lang="en-US" sz="2000" b="1">
                <a:sym typeface="+mn-ea"/>
              </a:rPr>
              <a:t>Deployment:</a:t>
            </a:r>
            <a:endParaRPr lang="en-US" sz="2000" b="1">
              <a:sym typeface="+mn-ea"/>
            </a:endParaRPr>
          </a:p>
          <a:p>
            <a:pPr marL="0" indent="457200">
              <a:buNone/>
            </a:pPr>
            <a:r>
              <a:rPr lang="en-US" sz="2000">
                <a:latin typeface="Calibri" panose="020F0502020204030204" charset="0"/>
                <a:cs typeface="Calibri" panose="020F0502020204030204" charset="0"/>
                <a:sym typeface="+mn-ea"/>
              </a:rPr>
              <a:t>Save and load the trained ALS model for further use in generating real-time course recommendations.</a:t>
            </a:r>
            <a:endParaRPr lang="en-US" sz="2000">
              <a:latin typeface="Calibri" panose="020F0502020204030204" charset="0"/>
              <a:cs typeface="Calibri" panose="020F0502020204030204" charset="0"/>
              <a:sym typeface="+mn-ea"/>
            </a:endParaRPr>
          </a:p>
          <a:p>
            <a:pPr marL="0" indent="457200">
              <a:buNone/>
            </a:pPr>
            <a:endParaRPr lang="en-US" sz="2000">
              <a:latin typeface="Calibri" panose="020F0502020204030204" charset="0"/>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3.Objective</a:t>
            </a:r>
            <a:endParaRPr lang="en-US"/>
          </a:p>
        </p:txBody>
      </p:sp>
      <p:sp>
        <p:nvSpPr>
          <p:cNvPr id="3" name="Content Placeholder 2"/>
          <p:cNvSpPr>
            <a:spLocks noGrp="1"/>
          </p:cNvSpPr>
          <p:nvPr>
            <p:ph idx="1"/>
          </p:nvPr>
        </p:nvSpPr>
        <p:spPr/>
        <p:txBody>
          <a:bodyPr/>
          <a:p>
            <a:r>
              <a:rPr lang="en-US" sz="2000"/>
              <a:t>The primary objective of our project is to build a recommendation system that provides personalized course recommendations to users based on their implicit behavior (number of subscribers acting as a proxy for user engagement). The system is aimed at increasing course discoverability and improving user satisfaction by suggesting relevant courses based on prior interactions. Specific goals include:</a:t>
            </a:r>
            <a:endParaRPr lang="en-US" sz="2000"/>
          </a:p>
          <a:p>
            <a:r>
              <a:rPr lang="en-US" sz="2000"/>
              <a:t>Data Exploration and Insights:	</a:t>
            </a:r>
            <a:endParaRPr lang="en-US" sz="2000"/>
          </a:p>
          <a:p>
            <a:pPr lvl="1"/>
            <a:r>
              <a:rPr lang="en-US" sz="1530"/>
              <a:t> Extract meaningful patterns and trends in the course dataset.</a:t>
            </a:r>
            <a:endParaRPr lang="en-US" sz="1530"/>
          </a:p>
          <a:p>
            <a:r>
              <a:rPr lang="en-US" sz="2000"/>
              <a:t>Modeling User Preferences:</a:t>
            </a:r>
            <a:endParaRPr lang="en-US" sz="2000"/>
          </a:p>
          <a:p>
            <a:pPr lvl="1"/>
            <a:r>
              <a:rPr lang="en-US" sz="1750"/>
              <a:t> Implement collaborative filtering with the ALS algorithm to capture user preferences based on implicit feedback.</a:t>
            </a:r>
            <a:endParaRPr lang="en-US" sz="1750"/>
          </a:p>
          <a:p>
            <a:r>
              <a:rPr lang="en-US" sz="2000"/>
              <a:t>Model Performance:</a:t>
            </a:r>
            <a:endParaRPr lang="en-US" sz="2000"/>
          </a:p>
          <a:p>
            <a:pPr lvl="1"/>
            <a:r>
              <a:rPr lang="en-US" sz="1750"/>
              <a:t> Evaluate and optimize the model for accurate course recommendations.</a:t>
            </a:r>
            <a:endParaRPr lang="en-US" sz="1750"/>
          </a:p>
          <a:p>
            <a:r>
              <a:rPr lang="en-US" sz="2000"/>
              <a:t>Deployment: </a:t>
            </a:r>
            <a:endParaRPr lang="en-US" sz="2000"/>
          </a:p>
          <a:p>
            <a:pPr lvl="1"/>
            <a:r>
              <a:rPr lang="en-US" sz="1750"/>
              <a:t>Save and load models for future predictions, offering recommendations for users dynamically.</a:t>
            </a:r>
            <a:endParaRPr lang="en-US" sz="17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4.Output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293495" y="1172210"/>
            <a:ext cx="7644130" cy="4333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Plotting of courses Published per year</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786130" y="1189990"/>
            <a:ext cx="7688580" cy="433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Plotting n.o of courses per subject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09600" y="1174750"/>
            <a:ext cx="8933180"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Histogram of price distribution of courses</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667385" y="1038225"/>
            <a:ext cx="8477885" cy="44767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3899</Words>
  <Application>WPS Presentation</Application>
  <PresentationFormat>Widescreen</PresentationFormat>
  <Paragraphs>75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Arial Unicode MS</vt:lpstr>
      <vt:lpstr>Calibri Light</vt:lpstr>
      <vt:lpstr>Calibri</vt:lpstr>
      <vt:lpstr>Microsoft YaHei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RECOMENDATION SYSTEM</dc:title>
  <dc:creator>karna</dc:creator>
  <cp:lastModifiedBy>karna</cp:lastModifiedBy>
  <cp:revision>4</cp:revision>
  <dcterms:created xsi:type="dcterms:W3CDTF">2024-10-17T06:14:53Z</dcterms:created>
  <dcterms:modified xsi:type="dcterms:W3CDTF">2024-10-17T06:40:21Z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C932DD1F3E0F4699B22541AB02C56A68_11</vt:lpwstr>
  </property>
  <property fmtid="{D5CDD505-2E9C-101B-9397-08002B2CF9AE}" pid="3" name="KSOProductBuildVer">
    <vt:lpwstr>1033-12.2.0.17119</vt:lpwstr>
  </property>
</Properties>
</file>