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72" r:id="rId7"/>
    <p:sldId id="273" r:id="rId8"/>
    <p:sldId id="274" r:id="rId9"/>
    <p:sldId id="276" r:id="rId10"/>
    <p:sldId id="277" r:id="rId11"/>
    <p:sldId id="260" r:id="rId12"/>
    <p:sldId id="27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6FC6CD-8271-4887-A09F-9C68B0953785}">
          <p14:sldIdLst>
            <p14:sldId id="256"/>
            <p14:sldId id="257"/>
            <p14:sldId id="258"/>
            <p14:sldId id="259"/>
            <p14:sldId id="263"/>
            <p14:sldId id="272"/>
            <p14:sldId id="273"/>
            <p14:sldId id="274"/>
            <p14:sldId id="276"/>
            <p14:sldId id="277"/>
            <p14:sldId id="260"/>
            <p14:sldId id="278"/>
            <p14:sldId id="269"/>
          </p14:sldIdLst>
        </p14:section>
        <p14:section name="Untitled Section" id="{580A47C3-74C9-4575-9C9A-94683B96E4B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5007" autoAdjust="0"/>
  </p:normalViewPr>
  <p:slideViewPr>
    <p:cSldViewPr>
      <p:cViewPr varScale="1">
        <p:scale>
          <a:sx n="79" d="100"/>
          <a:sy n="79" d="100"/>
        </p:scale>
        <p:origin x="163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465F-D269-48DA-8403-6015947C189E}" type="datetimeFigureOut">
              <a:rPr lang="en-IN" smtClean="0"/>
              <a:t>13/Feb/2025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93A09-26AA-4FFC-887C-3F9F62FCE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51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E25E365-8416-4FB2-B82C-2B482659AABC}" type="datetimeFigureOut">
              <a:rPr lang="en-IN" smtClean="0"/>
              <a:t>13/Feb/2025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27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13/Feb/2025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76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13/Feb/2025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42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13/Feb/2025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595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13/Feb/2025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139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13/Feb/2025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84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13/Feb/2025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434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13/Feb/2025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44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13/Feb/2025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58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13/Feb/2025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34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13/Feb/2025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7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13/Feb/2025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20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13/Feb/2025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5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13/Feb/2025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88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13/Feb/2025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4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13/Feb/2025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9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E365-8416-4FB2-B82C-2B482659AABC}" type="datetimeFigureOut">
              <a:rPr lang="en-IN" smtClean="0"/>
              <a:t>13/Feb/2025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0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25E365-8416-4FB2-B82C-2B482659AABC}" type="datetimeFigureOut">
              <a:rPr lang="en-IN" smtClean="0"/>
              <a:t>13/Feb/2025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206F97-73C0-4377-8EC3-58C0933BE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23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908720"/>
            <a:ext cx="11111880" cy="1515533"/>
          </a:xfrm>
        </p:spPr>
        <p:txBody>
          <a:bodyPr>
            <a:noAutofit/>
          </a:bodyPr>
          <a:lstStyle/>
          <a:p>
            <a:r>
              <a:rPr lang="en-IN" sz="7200" dirty="0" smtClean="0">
                <a:solidFill>
                  <a:schemeClr val="tx1"/>
                </a:solidFill>
              </a:rPr>
              <a:t/>
            </a:r>
            <a:br>
              <a:rPr lang="en-IN" sz="7200" dirty="0" smtClean="0">
                <a:solidFill>
                  <a:schemeClr val="tx1"/>
                </a:solidFill>
              </a:rPr>
            </a:br>
            <a:r>
              <a:rPr lang="en-IN" sz="7200" dirty="0">
                <a:solidFill>
                  <a:schemeClr val="tx1"/>
                </a:solidFill>
              </a:rPr>
              <a:t/>
            </a:r>
            <a:br>
              <a:rPr lang="en-IN" sz="7200" dirty="0">
                <a:solidFill>
                  <a:schemeClr val="tx1"/>
                </a:solidFill>
              </a:rPr>
            </a:br>
            <a:r>
              <a:rPr lang="en-IN" sz="7200" b="1" dirty="0" smtClean="0">
                <a:solidFill>
                  <a:schemeClr val="tx1"/>
                </a:solidFill>
              </a:rPr>
              <a:t/>
            </a:r>
            <a:br>
              <a:rPr lang="en-IN" sz="7200" b="1" dirty="0" smtClean="0">
                <a:solidFill>
                  <a:schemeClr val="tx1"/>
                </a:solidFill>
              </a:rPr>
            </a:br>
            <a:r>
              <a:rPr lang="en-IN" sz="8000" b="1" dirty="0">
                <a:solidFill>
                  <a:schemeClr val="tx1"/>
                </a:solidFill>
              </a:rPr>
              <a:t>Next Hike Project -</a:t>
            </a:r>
            <a:r>
              <a:rPr lang="en-IN" sz="8000" b="1" dirty="0" smtClean="0">
                <a:solidFill>
                  <a:schemeClr val="tx1"/>
                </a:solidFill>
              </a:rPr>
              <a:t>03 </a:t>
            </a:r>
            <a:endParaRPr lang="en-IN" sz="72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12712" y="5949280"/>
            <a:ext cx="8596643" cy="1320802"/>
          </a:xfrm>
        </p:spPr>
        <p:txBody>
          <a:bodyPr>
            <a:normAutofit/>
          </a:bodyPr>
          <a:lstStyle/>
          <a:p>
            <a:pPr algn="r"/>
            <a:r>
              <a:rPr lang="en-IN" sz="3600" b="1" dirty="0" smtClean="0"/>
              <a:t>Project By - </a:t>
            </a:r>
            <a:r>
              <a:rPr lang="en-IN" sz="3600" b="1" dirty="0"/>
              <a:t>Chandra </a:t>
            </a:r>
            <a:r>
              <a:rPr lang="en-IN" sz="3600" b="1" dirty="0" smtClean="0"/>
              <a:t>Sekhar </a:t>
            </a:r>
            <a:r>
              <a:rPr lang="en-IN" sz="3600" b="1" dirty="0"/>
              <a:t>Mahanta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043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9536" y="188640"/>
            <a:ext cx="823372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4000" b="1" dirty="0"/>
              <a:t>Customer Preferences and Amenities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196752"/>
            <a:ext cx="10149840" cy="32232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10800000" flipV="1">
            <a:off x="1775520" y="4437112"/>
            <a:ext cx="26642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en-US" sz="12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Garage </a:t>
            </a:r>
            <a:r>
              <a:rPr lang="en-US" sz="12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Spaces vs Sale Price</a:t>
            </a:r>
            <a:r>
              <a:rPr lang="en-US" sz="12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Houses with more garage spaces tend to have higher sale prices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a clear increasing trend in sale price as the number of garage spaces increases.</a:t>
            </a:r>
          </a:p>
        </p:txBody>
      </p:sp>
      <p:sp>
        <p:nvSpPr>
          <p:cNvPr id="10" name="Rectangle 9"/>
          <p:cNvSpPr/>
          <p:nvPr/>
        </p:nvSpPr>
        <p:spPr>
          <a:xfrm rot="10800000" flipV="1">
            <a:off x="5231904" y="4365104"/>
            <a:ext cx="266429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</a:t>
            </a:r>
            <a:r>
              <a:rPr lang="en-US" sz="12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Pool </a:t>
            </a:r>
            <a:r>
              <a:rPr lang="en-US" sz="12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 Sale Price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Houses with a pool generally have higher sale prices compared to those without a pool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However, the number of houses with a pool appears to be fewer, as indicated by a smaller box.</a:t>
            </a:r>
          </a:p>
        </p:txBody>
      </p:sp>
      <p:sp>
        <p:nvSpPr>
          <p:cNvPr id="11" name="Rectangle 10"/>
          <p:cNvSpPr/>
          <p:nvPr/>
        </p:nvSpPr>
        <p:spPr>
          <a:xfrm rot="10800000" flipV="1">
            <a:off x="8256240" y="4365104"/>
            <a:ext cx="316835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sz="12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Fireplaces </a:t>
            </a:r>
            <a:r>
              <a:rPr lang="en-US" sz="12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 Sale Price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Houses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more fireplaces tend to have higher sale prices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 Sale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price variation increases as the number of fireplaces increases, indicating a wider range of home values.</a:t>
            </a:r>
          </a:p>
        </p:txBody>
      </p:sp>
    </p:spTree>
    <p:extLst>
      <p:ext uri="{BB962C8B-B14F-4D97-AF65-F5344CB8AC3E}">
        <p14:creationId xmlns:p14="http://schemas.microsoft.com/office/powerpoint/2010/main" val="117546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5560" y="0"/>
            <a:ext cx="7435049" cy="727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550"/>
              </a:lnSpc>
            </a:pPr>
            <a:r>
              <a:rPr lang="en-US" sz="2800" b="1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Future Scope: Leveraging Data for Growth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07368" y="1340768"/>
            <a:ext cx="2610138" cy="430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50"/>
              </a:lnSpc>
            </a:pPr>
            <a:r>
              <a:rPr lang="en-US" sz="2000" b="1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Predictive Analytics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7248128" y="1340768"/>
            <a:ext cx="2818400" cy="430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50"/>
              </a:lnSpc>
            </a:pPr>
            <a:r>
              <a:rPr lang="en-US" sz="2000" b="1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Demand Optimization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63352" y="3933056"/>
            <a:ext cx="2799356" cy="430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50"/>
              </a:lnSpc>
            </a:pPr>
            <a:r>
              <a:rPr lang="en-US" sz="2000" b="1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Real-Time Monitoring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7248128" y="3861048"/>
            <a:ext cx="3047629" cy="430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50"/>
              </a:lnSpc>
            </a:pPr>
            <a:r>
              <a:rPr lang="en-US" sz="2000" b="1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Environmental Benefits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335360" y="2060848"/>
            <a:ext cx="3456384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Forecast bike rental demand based on weather and time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7176121" y="2132856"/>
            <a:ext cx="3744416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Optimize bike availability in high-demand areas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91344" y="4797152"/>
            <a:ext cx="2952328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dashboards for tracking rentals and weather conditions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7176120" y="4725144"/>
            <a:ext cx="3768080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Assess the impact of bike rentals on reducing carbon emissions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636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528" y="404664"/>
            <a:ext cx="8654870" cy="7463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50"/>
              </a:lnSpc>
            </a:pPr>
            <a:r>
              <a:rPr lang="en-US" sz="2800" b="1" dirty="0" smtClean="0">
                <a:latin typeface="Raleway" pitchFamily="34" charset="0"/>
                <a:ea typeface="Raleway" pitchFamily="34" charset="-122"/>
                <a:cs typeface="Raleway" pitchFamily="34" charset="-120"/>
              </a:rPr>
              <a:t> </a:t>
            </a:r>
            <a:r>
              <a:rPr lang="en-US" sz="2800" b="1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Preprocessing and </a:t>
            </a:r>
            <a:r>
              <a:rPr lang="en-IN" sz="2800" b="1" dirty="0">
                <a:latin typeface="Raleway"/>
                <a:ea typeface="Raleway"/>
              </a:rPr>
              <a:t>Feature Engineering </a:t>
            </a:r>
            <a:r>
              <a:rPr lang="en-US" sz="2800" b="1" dirty="0" smtClean="0">
                <a:latin typeface="Raleway" pitchFamily="34" charset="0"/>
                <a:ea typeface="Raleway" pitchFamily="34" charset="-122"/>
                <a:cs typeface="Raleway" pitchFamily="34" charset="-120"/>
              </a:rPr>
              <a:t>: </a:t>
            </a:r>
            <a:r>
              <a:rPr lang="en-US" sz="2800" b="1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A Recap</a:t>
            </a:r>
            <a:endParaRPr lang="en-US" sz="2800" b="1" dirty="0"/>
          </a:p>
        </p:txBody>
      </p:sp>
      <p:sp>
        <p:nvSpPr>
          <p:cNvPr id="3" name="Shape 1"/>
          <p:cNvSpPr/>
          <p:nvPr/>
        </p:nvSpPr>
        <p:spPr>
          <a:xfrm>
            <a:off x="2398722" y="1916832"/>
            <a:ext cx="465892" cy="465892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565172" y="1994461"/>
            <a:ext cx="132993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3071664" y="1916832"/>
            <a:ext cx="2588419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400" b="1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Processed Data</a:t>
            </a:r>
            <a:endParaRPr lang="en-US" sz="2400" b="1" dirty="0"/>
          </a:p>
        </p:txBody>
      </p:sp>
      <p:sp>
        <p:nvSpPr>
          <p:cNvPr id="6" name="Text 4"/>
          <p:cNvSpPr/>
          <p:nvPr/>
        </p:nvSpPr>
        <p:spPr>
          <a:xfrm>
            <a:off x="3071664" y="2364507"/>
            <a:ext cx="3070860" cy="6624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Ready for comprehensive analysis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6349573" y="1916832"/>
            <a:ext cx="465892" cy="465892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6501616" y="1994461"/>
            <a:ext cx="161806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7022515" y="1916832"/>
            <a:ext cx="2588419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400" b="1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Visualization</a:t>
            </a:r>
            <a:endParaRPr lang="en-US" sz="2400" b="1" dirty="0"/>
          </a:p>
        </p:txBody>
      </p:sp>
      <p:sp>
        <p:nvSpPr>
          <p:cNvPr id="10" name="Text 8"/>
          <p:cNvSpPr/>
          <p:nvPr/>
        </p:nvSpPr>
        <p:spPr>
          <a:xfrm>
            <a:off x="7022515" y="2364507"/>
            <a:ext cx="3070860" cy="993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Revealed insights about seasonality, hourly trends, and overall demand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2398722" y="3798139"/>
            <a:ext cx="465892" cy="465892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548741" y="3875768"/>
            <a:ext cx="165854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3071664" y="3798139"/>
            <a:ext cx="2588419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400" b="1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Key Values</a:t>
            </a:r>
            <a:endParaRPr lang="en-US" sz="2400" b="1" dirty="0"/>
          </a:p>
        </p:txBody>
      </p:sp>
      <p:sp>
        <p:nvSpPr>
          <p:cNvPr id="14" name="Text 12"/>
          <p:cNvSpPr/>
          <p:nvPr/>
        </p:nvSpPr>
        <p:spPr>
          <a:xfrm>
            <a:off x="3071664" y="4245814"/>
            <a:ext cx="7021592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Understanding user behavior and optimizing for efficiency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741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9536" y="2348880"/>
            <a:ext cx="7848872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 YOU</a:t>
            </a:r>
            <a:endParaRPr lang="en-US" sz="88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756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15680" y="116632"/>
            <a:ext cx="49631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</a:rPr>
              <a:t>Introduction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344" y="2564904"/>
            <a:ext cx="23954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Objective  :</a:t>
            </a:r>
            <a:endParaRPr lang="en-US" sz="3600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55640" y="2564904"/>
            <a:ext cx="396044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This Project is main Aim objective data process Visualize, </a:t>
            </a:r>
            <a:r>
              <a:rPr lang="en-US" sz="2000" b="1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and </a:t>
            </a:r>
            <a:r>
              <a:rPr lang="en-IN" sz="2000" b="1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Feature Engineering</a:t>
            </a:r>
            <a:endParaRPr lang="en-US" sz="2000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783632" y="3501008"/>
            <a:ext cx="453650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Mention data sheet used and their relevence</a:t>
            </a:r>
            <a:endParaRPr lang="en-US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154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1727" y="0"/>
            <a:ext cx="3868367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 smtClean="0">
                <a:ln w="0"/>
                <a:effectLst/>
              </a:rPr>
              <a:t>Work flow</a:t>
            </a:r>
          </a:p>
          <a:p>
            <a:pPr algn="ctr"/>
            <a:r>
              <a:rPr lang="en-US" sz="3600" b="1" dirty="0" smtClean="0">
                <a:ln w="0"/>
              </a:rPr>
              <a:t>Step By Step guide</a:t>
            </a:r>
            <a:endParaRPr lang="en-US" sz="3600" b="1" cap="none" spc="0" dirty="0">
              <a:ln w="0"/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1704" y="2924944"/>
            <a:ext cx="5303915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1" dirty="0" smtClean="0"/>
              <a:t> </a:t>
            </a:r>
            <a:r>
              <a:rPr lang="en-US" sz="2000" dirty="0"/>
              <a:t>✔</a:t>
            </a:r>
            <a:r>
              <a:rPr lang="en-US" sz="2000" b="1" dirty="0" smtClean="0"/>
              <a:t> Step 01</a:t>
            </a:r>
            <a:r>
              <a:rPr lang="en-US" sz="2000" dirty="0" smtClean="0"/>
              <a:t>: Loaded and Inspected The Dataset.</a:t>
            </a:r>
            <a:br>
              <a:rPr lang="en-US" sz="2000" dirty="0" smtClean="0"/>
            </a:br>
            <a:r>
              <a:rPr lang="en-US" sz="2000" dirty="0" smtClean="0"/>
              <a:t>✔ </a:t>
            </a:r>
            <a:r>
              <a:rPr lang="en-US" sz="2000" b="1" dirty="0" smtClean="0"/>
              <a:t>Step 02</a:t>
            </a:r>
            <a:r>
              <a:rPr lang="en-US" sz="2000" dirty="0" smtClean="0"/>
              <a:t>: Cleaned Missing Values.</a:t>
            </a:r>
            <a:br>
              <a:rPr lang="en-US" sz="2000" dirty="0" smtClean="0"/>
            </a:br>
            <a:r>
              <a:rPr lang="en-US" sz="2000" dirty="0" smtClean="0"/>
              <a:t>✔ </a:t>
            </a:r>
            <a:r>
              <a:rPr lang="en-US" sz="2000" b="1" dirty="0" smtClean="0"/>
              <a:t>Step 03</a:t>
            </a:r>
            <a:r>
              <a:rPr lang="en-US" sz="2000" dirty="0" smtClean="0"/>
              <a:t>: Univariate Analysis Showed.</a:t>
            </a:r>
            <a:br>
              <a:rPr lang="en-US" sz="2000" dirty="0" smtClean="0"/>
            </a:br>
            <a:r>
              <a:rPr lang="en-US" sz="2000" dirty="0" smtClean="0"/>
              <a:t>✔ </a:t>
            </a:r>
            <a:r>
              <a:rPr lang="en-US" sz="2000" b="1" dirty="0" smtClean="0"/>
              <a:t>Step 04</a:t>
            </a:r>
            <a:r>
              <a:rPr lang="en-US" sz="2000" dirty="0" smtClean="0"/>
              <a:t>: Multivariate Analysis Showed.</a:t>
            </a:r>
            <a:br>
              <a:rPr lang="en-US" sz="2000" dirty="0" smtClean="0"/>
            </a:br>
            <a:r>
              <a:rPr lang="en-US" sz="2000" dirty="0" smtClean="0"/>
              <a:t>✔ </a:t>
            </a:r>
            <a:r>
              <a:rPr lang="en-US" sz="2000" b="1" dirty="0" smtClean="0"/>
              <a:t>Step 05</a:t>
            </a:r>
            <a:r>
              <a:rPr lang="en-US" sz="2000" dirty="0" smtClean="0"/>
              <a:t>: Feature Engineering.</a:t>
            </a:r>
            <a:br>
              <a:rPr lang="en-US" sz="2000" dirty="0" smtClean="0"/>
            </a:br>
            <a:r>
              <a:rPr lang="en-US" sz="2000" dirty="0" smtClean="0"/>
              <a:t>✔ </a:t>
            </a:r>
            <a:r>
              <a:rPr lang="en-US" sz="2000" b="1" dirty="0" smtClean="0"/>
              <a:t>Step 06</a:t>
            </a:r>
            <a:r>
              <a:rPr lang="en-US" sz="2000" dirty="0"/>
              <a:t>: Feature Engineering and Size </a:t>
            </a:r>
            <a:r>
              <a:rPr lang="en-US" sz="2000" dirty="0" smtClean="0"/>
              <a:t>Impact.</a:t>
            </a:r>
            <a:br>
              <a:rPr lang="en-US" sz="2000" dirty="0" smtClean="0"/>
            </a:br>
            <a:r>
              <a:rPr lang="en-US" sz="2000" dirty="0" smtClean="0"/>
              <a:t>✔ </a:t>
            </a:r>
            <a:r>
              <a:rPr lang="en-US" sz="2000" b="1" dirty="0" smtClean="0"/>
              <a:t>Step 07</a:t>
            </a:r>
            <a:r>
              <a:rPr lang="en-US" sz="2000" dirty="0" smtClean="0"/>
              <a:t>: </a:t>
            </a:r>
            <a:r>
              <a:rPr lang="en-US" dirty="0" smtClean="0"/>
              <a:t>Market </a:t>
            </a:r>
            <a:r>
              <a:rPr lang="en-US" dirty="0"/>
              <a:t>Trends and Historical </a:t>
            </a:r>
            <a:r>
              <a:rPr lang="en-US" dirty="0" smtClean="0"/>
              <a:t>Pricing. </a:t>
            </a:r>
            <a:endParaRPr lang="en-US" dirty="0"/>
          </a:p>
          <a:p>
            <a:r>
              <a:rPr lang="en-US" sz="2000" dirty="0" smtClean="0"/>
              <a:t>✔ </a:t>
            </a:r>
            <a:r>
              <a:rPr lang="en-US" sz="2000" b="1" dirty="0" smtClean="0"/>
              <a:t>Step 08</a:t>
            </a:r>
            <a:r>
              <a:rPr lang="en-US" sz="2000" dirty="0"/>
              <a:t>: Customer Preferences and </a:t>
            </a:r>
            <a:r>
              <a:rPr lang="en-US" sz="2000" dirty="0" smtClean="0"/>
              <a:t>Amenities.</a:t>
            </a:r>
            <a:endParaRPr lang="en-US" sz="2000" b="1" dirty="0" smtClean="0">
              <a:ln w="0"/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>
              <a:ln w="0"/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cap="none" spc="0" dirty="0" smtClean="0">
              <a:ln w="0"/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639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464" y="0"/>
            <a:ext cx="8491427" cy="7412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ts val="5550"/>
              </a:lnSpc>
            </a:pPr>
            <a:r>
              <a:rPr lang="en-US" sz="3200" b="1" dirty="0" smtClean="0">
                <a:latin typeface="Raleway" pitchFamily="34" charset="0"/>
                <a:ea typeface="Raleway" pitchFamily="34" charset="-122"/>
                <a:cs typeface="Raleway" pitchFamily="34" charset="-120"/>
              </a:rPr>
              <a:t>Data Sheet  </a:t>
            </a:r>
            <a:r>
              <a:rPr lang="en-US" sz="3200" b="1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Preprocessing: Refining the Data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695400" y="1052736"/>
            <a:ext cx="1810111" cy="430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50"/>
              </a:lnSpc>
            </a:pPr>
            <a:r>
              <a:rPr lang="en-US" sz="2000" b="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Loading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551384" y="1772816"/>
            <a:ext cx="4104456" cy="1951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Explore using .head(), .tail(), .describe(), .duplicates(), handling missing data, date manipulation, outlier detection, and dropping irrelevant columns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871864" y="1052736"/>
            <a:ext cx="3158237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50"/>
              </a:lnSpc>
            </a:pPr>
            <a:r>
              <a:rPr lang="en-US" sz="2400" b="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Feature Engineering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015880" y="1772816"/>
            <a:ext cx="2232248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Extract relevant features from the data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8256240" y="1052736"/>
            <a:ext cx="3397084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50"/>
              </a:lnSpc>
            </a:pPr>
            <a:r>
              <a:rPr lang="en-US" sz="2400" b="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Normalization/Scaling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8400256" y="1844824"/>
            <a:ext cx="3120514" cy="83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Transform features to a common scale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00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47528" y="260648"/>
            <a:ext cx="85250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/>
              <a:t>PERFERMING THE </a:t>
            </a:r>
            <a:r>
              <a:rPr lang="en-US" sz="3200" b="1" dirty="0"/>
              <a:t>EDA </a:t>
            </a:r>
            <a:r>
              <a:rPr lang="en-US" sz="3200" b="1" dirty="0" smtClean="0"/>
              <a:t>ON DATA SHEET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623392" y="1052736"/>
            <a:ext cx="46272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</a:rPr>
              <a:t>Before Handling Outliers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6816080" y="1052736"/>
            <a:ext cx="43338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0"/>
                <a:effectLst/>
              </a:rPr>
              <a:t>After Handling Outliers</a:t>
            </a:r>
            <a:endParaRPr lang="en-US" sz="3200" b="1" cap="none" spc="0" dirty="0">
              <a:ln w="0"/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772816"/>
            <a:ext cx="5328592" cy="33843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1772816"/>
            <a:ext cx="4669150" cy="331236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79376" y="5229200"/>
            <a:ext cx="490372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Checking outlier with visualize with using box plot all numeric columns </a:t>
            </a:r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00056" y="5085184"/>
            <a:ext cx="490372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handle Checking outlier with visualize with using box plot all numeric columns </a:t>
            </a:r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513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9776" y="260648"/>
            <a:ext cx="43706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4000" b="1" dirty="0"/>
              <a:t>Univariate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1484784"/>
            <a:ext cx="3960440" cy="30963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412776"/>
            <a:ext cx="4521736" cy="31013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" y="1552560"/>
            <a:ext cx="3583361" cy="295656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10800000" flipV="1">
            <a:off x="191344" y="4591000"/>
            <a:ext cx="352839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Represents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different house sale prices, 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ranging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approximately 0 to 700,000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2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2-Show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distribution of sale prices, with the majority of houses priced between 100,000 and 250,000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2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3-The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distribution is right-skewed (positively skewed), meaning most houses are at the lower price range, with fewer high-priced properties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 rot="10800000" flipV="1">
            <a:off x="3863752" y="4581128"/>
            <a:ext cx="352839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 Represents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months in which properties were sold (e.g., Feb, May, Sep, etc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.).</a:t>
            </a:r>
          </a:p>
          <a:p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 This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 Show the frequency of sales for each month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3- The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highest number of sales occurred in May, June, and July, indicating peak selling seasons. Sales are lower in February and December.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 rot="10800000" flipV="1">
            <a:off x="7752184" y="4725144"/>
            <a:ext cx="3528392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Show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frequency of sales per year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highest number of sales occurred in 2006, 2007, 2008, and 2009, with nearly equal distribution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3- 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in 2010 are noticeably lower compared to the previous years.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85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9736" y="116632"/>
            <a:ext cx="5472608" cy="15286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ts val="5550"/>
              </a:lnSpc>
            </a:pPr>
            <a:r>
              <a:rPr lang="en-IN" sz="4000" b="1" dirty="0"/>
              <a:t>Multivariate Analysis</a:t>
            </a:r>
          </a:p>
          <a:p>
            <a:pPr>
              <a:lnSpc>
                <a:spcPts val="5550"/>
              </a:lnSpc>
            </a:pP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908720"/>
            <a:ext cx="10369152" cy="410445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10800000" flipV="1">
            <a:off x="1703512" y="5085184"/>
            <a:ext cx="856895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 (Closer to 1): Strong positive correlation between features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Blue (Closer to -1): Strong negative correlation between features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3- White/Light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Colors (Near 0): Little to no 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correlation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4- Features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like GarageCars, GarageArea, TotalBsmtSF, and GrLivArea show high correlation with SalePrice, meaning they 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strongly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influence property prices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5- 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YearBuilt and YearRemodAdd are positively correlated, indicating homes built recently have undergone more renovations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6- GarageCars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GarageArea have a strong positive correlation, meaning larger garages accommodate more cars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7- Some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have negative correlations, implying inverse relationships.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905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5720" y="260648"/>
            <a:ext cx="48096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smtClean="0">
                <a:ln w="0"/>
                <a:solidFill>
                  <a:srgbClr val="FF0000"/>
                </a:solidFill>
                <a:effectLst/>
              </a:rPr>
              <a:t> </a:t>
            </a:r>
            <a:r>
              <a:rPr lang="en-IN" sz="4000" b="1" dirty="0"/>
              <a:t>Feature Engineering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124744"/>
            <a:ext cx="9951720" cy="31851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0800000" flipV="1">
            <a:off x="8400256" y="4293096"/>
            <a:ext cx="309634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US" sz="12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Bathrooms </a:t>
            </a:r>
            <a:r>
              <a:rPr lang="en-US" sz="12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vs. Sale Price (Middle - Box Plot)</a:t>
            </a:r>
          </a:p>
          <a:p>
            <a:endParaRPr lang="en-US" sz="12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Bathrooms have a stronger impact on price than bedrooms, but less than living area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2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 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Multiple outliers suggest additional features like location, lot size, and overall quality may influence sale prices.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 rot="10800000" flipV="1">
            <a:off x="983432" y="4509120"/>
            <a:ext cx="3528392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Living Area vs. Sale Price (Left - Scatter Plot) </a:t>
            </a:r>
          </a:p>
          <a:p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            </a:t>
            </a: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Shows a positive correlation between the above-ground living area (</a:t>
            </a:r>
            <a:r>
              <a:rPr lang="en-US" sz="1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ft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and the sale price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Larger living areas generally result in higher sale prices, though there are some outliers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3- The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 suggests that larger homes tend to be more expensive.</a:t>
            </a:r>
          </a:p>
        </p:txBody>
      </p:sp>
      <p:sp>
        <p:nvSpPr>
          <p:cNvPr id="8" name="Rectangle 7"/>
          <p:cNvSpPr/>
          <p:nvPr/>
        </p:nvSpPr>
        <p:spPr>
          <a:xfrm rot="10800000" flipV="1">
            <a:off x="4655840" y="4509120"/>
            <a:ext cx="3744416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Bedrooms </a:t>
            </a:r>
            <a:r>
              <a:rPr lang="en-US" sz="12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vs. Sale Price (Middle - Box Plot</a:t>
            </a:r>
            <a:r>
              <a:rPr lang="en-US" sz="1200" b="1" u="sng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Represents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distribution of sale prices across different bedroom counts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median sale price does not increase significantly with the number of bedrooms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large number of outliers, indicating that some homes with fewer bedrooms still have very high prices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815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9616" y="260648"/>
            <a:ext cx="75320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dirty="0"/>
              <a:t>Market Trends and Historical Pricing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340768"/>
            <a:ext cx="5638800" cy="3168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1268760"/>
            <a:ext cx="5544616" cy="331236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10800000" flipV="1">
            <a:off x="1055440" y="4725144"/>
            <a:ext cx="511256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The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average sale price increased from 2006 to 2007, reaching its peak in 2007 (~$186,000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</a:p>
          <a:p>
            <a:endParaRPr lang="en-US" sz="12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 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2007, there was a sharp decline in 2008, likely due to the global financial crisis (2008 housing market crash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</a:p>
          <a:p>
            <a:endParaRPr lang="en-US" sz="12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slight recovery is visible in 2009, where prices increased again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2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4- 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However, in 2010, the decline continued, showing that the market had not fully recovered.</a:t>
            </a:r>
          </a:p>
        </p:txBody>
      </p:sp>
      <p:sp>
        <p:nvSpPr>
          <p:cNvPr id="11" name="Rectangle 10"/>
          <p:cNvSpPr/>
          <p:nvPr/>
        </p:nvSpPr>
        <p:spPr>
          <a:xfrm rot="10800000" flipV="1">
            <a:off x="6960096" y="4653136"/>
            <a:ext cx="496855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house prices fluctuate throughout the year, indicating seasonal variations in the housing market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2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 Lowest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prices are observed in April and May, suggesting a potential dip in demand during these months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2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3- 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Highest prices occur in September and November, which might indicate peak demand seasons</a:t>
            </a:r>
            <a:r>
              <a:rPr lang="en-US" sz="12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1200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30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420</TotalTime>
  <Words>923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Garamond</vt:lpstr>
      <vt:lpstr>Raleway</vt:lpstr>
      <vt:lpstr>Roboto</vt:lpstr>
      <vt:lpstr>Organic</vt:lpstr>
      <vt:lpstr>   Next Hike Project -03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Hike Project -02  Name- Chandra Sekar Mahanta</dc:title>
  <dc:creator>admin</dc:creator>
  <cp:lastModifiedBy>admin</cp:lastModifiedBy>
  <cp:revision>41</cp:revision>
  <dcterms:created xsi:type="dcterms:W3CDTF">2025-01-12T20:15:11Z</dcterms:created>
  <dcterms:modified xsi:type="dcterms:W3CDTF">2025-02-13T14:04:21Z</dcterms:modified>
</cp:coreProperties>
</file>