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72" r:id="rId7"/>
    <p:sldId id="273" r:id="rId8"/>
    <p:sldId id="274" r:id="rId9"/>
    <p:sldId id="276" r:id="rId10"/>
    <p:sldId id="277" r:id="rId11"/>
    <p:sldId id="260" r:id="rId12"/>
    <p:sldId id="27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FC6CD-8271-4887-A09F-9C68B0953785}">
          <p14:sldIdLst>
            <p14:sldId id="256"/>
            <p14:sldId id="257"/>
            <p14:sldId id="258"/>
            <p14:sldId id="259"/>
            <p14:sldId id="263"/>
            <p14:sldId id="272"/>
            <p14:sldId id="273"/>
            <p14:sldId id="274"/>
            <p14:sldId id="276"/>
            <p14:sldId id="277"/>
            <p14:sldId id="260"/>
            <p14:sldId id="278"/>
            <p14:sldId id="269"/>
          </p14:sldIdLst>
        </p14:section>
        <p14:section name="Untitled Section" id="{580A47C3-74C9-4575-9C9A-94683B96E4B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5007" autoAdjust="0"/>
  </p:normalViewPr>
  <p:slideViewPr>
    <p:cSldViewPr>
      <p:cViewPr varScale="1">
        <p:scale>
          <a:sx n="82" d="100"/>
          <a:sy n="82" d="100"/>
        </p:scale>
        <p:origin x="70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465F-D269-48DA-8403-6015947C189E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93A09-26AA-4FFC-887C-3F9F62FCE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1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7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2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9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3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84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3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4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4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5E365-8416-4FB2-B82C-2B482659AABC}" type="datetimeFigureOut">
              <a:rPr lang="en-IN" smtClean="0"/>
              <a:t>20/Mar/2025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908720"/>
            <a:ext cx="11111880" cy="1515533"/>
          </a:xfrm>
        </p:spPr>
        <p:txBody>
          <a:bodyPr>
            <a:noAutofit/>
          </a:bodyPr>
          <a:lstStyle/>
          <a:p>
            <a:r>
              <a:rPr lang="en-IN" sz="7200" dirty="0" smtClean="0">
                <a:solidFill>
                  <a:schemeClr val="tx1"/>
                </a:solidFill>
              </a:rPr>
              <a:t/>
            </a:r>
            <a:br>
              <a:rPr lang="en-IN" sz="7200" dirty="0" smtClean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b="1" dirty="0" smtClean="0">
                <a:solidFill>
                  <a:schemeClr val="tx1"/>
                </a:solidFill>
              </a:rPr>
              <a:t/>
            </a:r>
            <a:br>
              <a:rPr lang="en-IN" sz="7200" b="1" dirty="0" smtClean="0">
                <a:solidFill>
                  <a:schemeClr val="tx1"/>
                </a:solidFill>
              </a:rPr>
            </a:br>
            <a:r>
              <a:rPr lang="en-IN" sz="8000" b="1" dirty="0">
                <a:solidFill>
                  <a:schemeClr val="tx1"/>
                </a:solidFill>
              </a:rPr>
              <a:t>Next Hike Project -</a:t>
            </a:r>
            <a:r>
              <a:rPr lang="en-IN" sz="8000" b="1" dirty="0" smtClean="0">
                <a:solidFill>
                  <a:schemeClr val="tx1"/>
                </a:solidFill>
              </a:rPr>
              <a:t>04 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2712" y="5949280"/>
            <a:ext cx="8596643" cy="1320802"/>
          </a:xfrm>
        </p:spPr>
        <p:txBody>
          <a:bodyPr>
            <a:normAutofit/>
          </a:bodyPr>
          <a:lstStyle/>
          <a:p>
            <a:pPr algn="r"/>
            <a:r>
              <a:rPr lang="en-IN" sz="3600" b="1" dirty="0" smtClean="0"/>
              <a:t>Project By - </a:t>
            </a:r>
            <a:r>
              <a:rPr lang="en-IN" sz="3600" b="1" dirty="0"/>
              <a:t>Chandra </a:t>
            </a:r>
            <a:r>
              <a:rPr lang="en-IN" sz="3600" b="1" dirty="0" smtClean="0"/>
              <a:t>Sekhar </a:t>
            </a:r>
            <a:r>
              <a:rPr lang="en-IN" sz="3600" b="1" dirty="0"/>
              <a:t>Mahanta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043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3712" y="116632"/>
            <a:ext cx="49502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000" b="1" dirty="0" smtClean="0"/>
              <a:t>MODEL BUILDING</a:t>
            </a:r>
            <a:endParaRPr lang="en-IN" sz="4000" b="1" dirty="0"/>
          </a:p>
        </p:txBody>
      </p:sp>
      <p:sp>
        <p:nvSpPr>
          <p:cNvPr id="9" name="Rectangle 8"/>
          <p:cNvSpPr/>
          <p:nvPr/>
        </p:nvSpPr>
        <p:spPr>
          <a:xfrm rot="10800000" flipV="1">
            <a:off x="1703512" y="4909809"/>
            <a:ext cx="864096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The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 along an upward diagonal indicates the model captures the overall price pattern well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points deviate significantly from the trend, suggesting occasional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mispredictions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Wider spread at higher price ranges could indicate inconsistencies in feature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importance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tight clustering along an ideal 45-degree line would indicate near-perfect predictions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scatter spread suggests further optimization is needed—possible improvements include feature selection, </a:t>
            </a:r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6-hyperparameter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tuning, or using a more complex model.</a:t>
            </a:r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764704"/>
            <a:ext cx="9577064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3792" y="-99392"/>
            <a:ext cx="4048031" cy="731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50"/>
              </a:lnSpc>
            </a:pPr>
            <a:r>
              <a:rPr lang="en-US" sz="2800" b="1" dirty="0" smtClean="0"/>
              <a:t>MODEL EVALUTAION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191344" y="4563496"/>
            <a:ext cx="1152128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1-The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 dots (actual prices) follow a near-diagonal pattern, indicating the true distribution</a:t>
            </a: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2-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blue dots (predicted prices) deviate from this ideal line, showing where the model makes errors</a:t>
            </a: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3-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predictions were perfect, all blue points would align with red points</a:t>
            </a: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4-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 scattered blue points suggest inconsistencies, particularly in underestimating or overestimating certain values</a:t>
            </a: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5-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tight clustering along the diagonal would indicate high accuracy</a:t>
            </a: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en-US" sz="1600" b="1" dirty="0" smtClean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6- </a:t>
            </a:r>
            <a:r>
              <a:rPr lang="en-US" sz="16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spread suggests the model may not have fully captured underlying pricing patterns.</a:t>
            </a:r>
            <a:endParaRPr lang="en-US" sz="16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692696"/>
            <a:ext cx="9145016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404664"/>
            <a:ext cx="8654870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50"/>
              </a:lnSpc>
            </a:pPr>
            <a:r>
              <a:rPr lang="en-US" sz="2800" b="1" dirty="0" smtClean="0"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8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Preprocessing and </a:t>
            </a:r>
            <a:r>
              <a:rPr lang="en-IN" sz="2800" b="1" dirty="0">
                <a:latin typeface="Raleway"/>
                <a:ea typeface="Raleway"/>
              </a:rPr>
              <a:t>Feature Engineering </a:t>
            </a:r>
            <a:r>
              <a:rPr lang="en-US" sz="2800" b="1" dirty="0" smtClean="0">
                <a:latin typeface="Raleway" pitchFamily="34" charset="0"/>
                <a:ea typeface="Raleway" pitchFamily="34" charset="-122"/>
                <a:cs typeface="Raleway" pitchFamily="34" charset="-120"/>
              </a:rPr>
              <a:t>: </a:t>
            </a:r>
            <a:r>
              <a:rPr lang="en-US" sz="28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A Recap</a:t>
            </a:r>
            <a:endParaRPr lang="en-US" sz="2800" b="1" dirty="0"/>
          </a:p>
        </p:txBody>
      </p:sp>
      <p:sp>
        <p:nvSpPr>
          <p:cNvPr id="3" name="Shape 1"/>
          <p:cNvSpPr/>
          <p:nvPr/>
        </p:nvSpPr>
        <p:spPr>
          <a:xfrm>
            <a:off x="2398722" y="1916832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65172" y="1994461"/>
            <a:ext cx="132993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071664" y="1916832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Processed Data</a:t>
            </a:r>
            <a:endParaRPr lang="en-US" sz="2400" b="1" dirty="0"/>
          </a:p>
        </p:txBody>
      </p:sp>
      <p:sp>
        <p:nvSpPr>
          <p:cNvPr id="6" name="Text 4"/>
          <p:cNvSpPr/>
          <p:nvPr/>
        </p:nvSpPr>
        <p:spPr>
          <a:xfrm>
            <a:off x="3071664" y="2364507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Ready for comprehensive analysis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349573" y="1916832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501616" y="1994461"/>
            <a:ext cx="161806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022515" y="1916832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2400" b="1" dirty="0"/>
          </a:p>
        </p:txBody>
      </p:sp>
      <p:sp>
        <p:nvSpPr>
          <p:cNvPr id="10" name="Text 8"/>
          <p:cNvSpPr/>
          <p:nvPr/>
        </p:nvSpPr>
        <p:spPr>
          <a:xfrm>
            <a:off x="7022515" y="2364507"/>
            <a:ext cx="3070860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Revealed insights about seasonality, hourly trends, and overall demand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2398722" y="3798139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548741" y="3875768"/>
            <a:ext cx="165854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3071664" y="3798139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Key Values</a:t>
            </a:r>
            <a:endParaRPr lang="en-US" sz="2400" b="1" dirty="0"/>
          </a:p>
        </p:txBody>
      </p:sp>
      <p:sp>
        <p:nvSpPr>
          <p:cNvPr id="14" name="Text 12"/>
          <p:cNvSpPr/>
          <p:nvPr/>
        </p:nvSpPr>
        <p:spPr>
          <a:xfrm>
            <a:off x="3071664" y="4245814"/>
            <a:ext cx="702159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Understanding user behavior and optimizing for efficiency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1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9536" y="2348880"/>
            <a:ext cx="784887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 YOU</a:t>
            </a:r>
            <a:endParaRPr lang="en-US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5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5680" y="116632"/>
            <a:ext cx="4963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344" y="2564904"/>
            <a:ext cx="2395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Objective  :</a:t>
            </a:r>
            <a:endParaRPr lang="en-US" sz="36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5640" y="2564904"/>
            <a:ext cx="3960440" cy="23698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 Project is main Aim objective data process Visualize, and </a:t>
            </a:r>
            <a:r>
              <a:rPr lang="en-IN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IN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Feature </a:t>
            </a:r>
            <a:r>
              <a:rPr lang="en-IN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Extraction</a:t>
            </a:r>
            <a:endParaRPr lang="en-IN" b="1" dirty="0"/>
          </a:p>
          <a:p>
            <a:r>
              <a:rPr lang="en-IN" b="1" dirty="0"/>
              <a:t>Model Building: </a:t>
            </a:r>
            <a:endParaRPr lang="en-IN" b="1" dirty="0" smtClean="0">
              <a:ln w="0"/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Model </a:t>
            </a:r>
            <a:r>
              <a:rPr lang="en-IN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Evaluation</a:t>
            </a:r>
          </a:p>
          <a:p>
            <a:r>
              <a:rPr lang="en-IN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Feature Importance Analysis</a:t>
            </a:r>
            <a:endParaRPr lang="en-IN" b="1" dirty="0" smtClean="0">
              <a:ln w="0"/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b="1" dirty="0" smtClean="0">
              <a:ln w="0"/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15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1727" y="0"/>
            <a:ext cx="3868367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effectLst/>
              </a:rPr>
              <a:t>Work flow</a:t>
            </a:r>
          </a:p>
          <a:p>
            <a:pPr algn="ctr"/>
            <a:r>
              <a:rPr lang="en-US" sz="3600" b="1" dirty="0" smtClean="0">
                <a:ln w="0"/>
              </a:rPr>
              <a:t>Step By Step guide</a:t>
            </a:r>
            <a:endParaRPr lang="en-US" sz="3600" b="1" cap="none" spc="0" dirty="0">
              <a:ln w="0"/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1704" y="2924944"/>
            <a:ext cx="530391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dirty="0"/>
              <a:t>✔</a:t>
            </a:r>
            <a:r>
              <a:rPr lang="en-US" sz="2000" b="1" dirty="0" smtClean="0"/>
              <a:t> Step 01</a:t>
            </a:r>
            <a:r>
              <a:rPr lang="en-US" sz="2000" dirty="0" smtClean="0"/>
              <a:t>: Loaded and Inspected The Dataset.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02</a:t>
            </a:r>
            <a:r>
              <a:rPr lang="en-US" sz="2000" dirty="0" smtClean="0"/>
              <a:t>: Cleaned Missing Values.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03</a:t>
            </a:r>
            <a:r>
              <a:rPr lang="en-US" sz="2000" dirty="0" smtClean="0"/>
              <a:t>: Univariate Analysis Showed.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04</a:t>
            </a:r>
            <a:r>
              <a:rPr lang="en-US" sz="2000" dirty="0" smtClean="0"/>
              <a:t>: </a:t>
            </a:r>
            <a:r>
              <a:rPr lang="en-IN" sz="20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Extraction</a:t>
            </a:r>
            <a:r>
              <a:rPr lang="en-US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05</a:t>
            </a:r>
            <a:r>
              <a:rPr lang="en-US" sz="2000" dirty="0" smtClean="0"/>
              <a:t>: </a:t>
            </a:r>
            <a:r>
              <a:rPr lang="en-IN" sz="2000" b="1" dirty="0"/>
              <a:t>Model Building</a:t>
            </a:r>
            <a:r>
              <a:rPr lang="en-US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06</a:t>
            </a:r>
            <a:r>
              <a:rPr lang="en-US" sz="2000" dirty="0"/>
              <a:t>: </a:t>
            </a:r>
            <a:r>
              <a:rPr lang="en-IN" sz="2000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Model </a:t>
            </a:r>
            <a:r>
              <a:rPr lang="en-IN" sz="2000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Evaluation</a:t>
            </a:r>
            <a:r>
              <a:rPr lang="en-US" sz="2000" dirty="0" smtClean="0"/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07</a:t>
            </a:r>
            <a:r>
              <a:rPr lang="en-US" sz="2000" dirty="0" smtClean="0"/>
              <a:t>: </a:t>
            </a:r>
            <a:r>
              <a:rPr lang="en-IN" b="1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Feature Importance </a:t>
            </a:r>
            <a:r>
              <a:rPr lang="en-IN" b="1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</a:rPr>
              <a:t>Analysis</a:t>
            </a:r>
            <a:endParaRPr lang="en-US" sz="2000" b="1" cap="none" spc="0" dirty="0" smtClean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63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0"/>
            <a:ext cx="8491427" cy="741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5550"/>
              </a:lnSpc>
            </a:pPr>
            <a:r>
              <a:rPr lang="en-US" sz="3200" b="1" dirty="0" smtClean="0">
                <a:latin typeface="Raleway" pitchFamily="34" charset="0"/>
                <a:ea typeface="Raleway" pitchFamily="34" charset="-122"/>
                <a:cs typeface="Raleway" pitchFamily="34" charset="-120"/>
              </a:rPr>
              <a:t>Data Sheet  </a:t>
            </a:r>
            <a:r>
              <a:rPr lang="en-US" sz="32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Preprocessing: Refining the Data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95400" y="1052736"/>
            <a:ext cx="1810111" cy="430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Loading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51384" y="1772816"/>
            <a:ext cx="4104456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using .head(), .tail(), .describe(), .duplicates(), handling missing data, date manipulation, outlier detection, and dropping irrelevant columns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71864" y="1052736"/>
            <a:ext cx="315823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4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Engineering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015880" y="1772816"/>
            <a:ext cx="2232248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relevant features from the data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256240" y="1052736"/>
            <a:ext cx="339708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4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Normalization/Scaling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400256" y="1844824"/>
            <a:ext cx="3120514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 features to a common scale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0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260648"/>
            <a:ext cx="8525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PERFERMING THE </a:t>
            </a:r>
            <a:r>
              <a:rPr lang="en-US" sz="3200" b="1" dirty="0"/>
              <a:t>EDA </a:t>
            </a:r>
            <a:r>
              <a:rPr lang="en-US" sz="3200" b="1" dirty="0" smtClean="0"/>
              <a:t>ON DATA SHEET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23392" y="1052736"/>
            <a:ext cx="46272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</a:rPr>
              <a:t>Before Handling Outliers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6080" y="1052736"/>
            <a:ext cx="43338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effectLst/>
              </a:rPr>
              <a:t>After Handling Outliers</a:t>
            </a:r>
            <a:endParaRPr lang="en-US" sz="3200" b="1" cap="none" spc="0" dirty="0">
              <a:ln w="0"/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9376" y="5229200"/>
            <a:ext cx="49037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outlier with visualize with using box plot all numeric columns 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056" y="5085184"/>
            <a:ext cx="49037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handle Checking outlier with visualize with using box plot all numeric columns 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700808"/>
            <a:ext cx="5328592" cy="28083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700808"/>
            <a:ext cx="54726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9776" y="260648"/>
            <a:ext cx="43706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000" b="1" dirty="0"/>
              <a:t>Univariate Analysis</a:t>
            </a:r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191344" y="4867998"/>
            <a:ext cx="352839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128GB Storage is the most common, accounting for 47.83%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64GB Storage follows with 31.07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%.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256GB Storage represents 10.36% of the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3-32GB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has a smaller presence (9.79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%).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4-16GB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is the least common, with only 0.94%.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0800000" flipV="1">
            <a:off x="3863752" y="4858126"/>
            <a:ext cx="35283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1-RAM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 4GB has the highest percentage (33.90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%).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8GB RAM is the second most common (29.19%).# 6GB RAM accounts for 22.41%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2GB (6.97%) and 3GB (7.53%) are the least common.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7752184" y="4540479"/>
            <a:ext cx="35283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1-The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chart is divided into multiple segments, each representing a specific mobile height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largest segment corresponds to the value 16.76, with a percentage of 24.39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 significant segments include 17.38, 16.51, 16.71, and 10.06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chart appears cluttered due to a high number of unique values, making the labels difficult to read.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052736"/>
            <a:ext cx="3672408" cy="279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1124744"/>
            <a:ext cx="4016088" cy="2804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208" y="1124744"/>
            <a:ext cx="3520745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9736" y="116632"/>
            <a:ext cx="5472608" cy="1528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5550"/>
              </a:lnSpc>
            </a:pPr>
            <a:r>
              <a:rPr lang="en-IN" sz="4000" b="1" dirty="0" smtClean="0"/>
              <a:t>Model VS Prize</a:t>
            </a:r>
            <a:endParaRPr lang="en-IN" sz="4000" b="1" dirty="0"/>
          </a:p>
          <a:p>
            <a:pPr>
              <a:lnSpc>
                <a:spcPts val="5550"/>
              </a:lnSpc>
            </a:pP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1703512" y="5085184"/>
            <a:ext cx="85689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This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scatter plot provides a clear and insightful visualization of the relationship between different mobile models and their respective prices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distribution of points shows that higher-priced models tend to be more spread out, while lower-priced models are clustered together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suggests that budget models have a consistent pricing range, whereas premium models vary significantly in price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 "Model" is a categorical variable, the x-axis labels are rotated for better readability, allowing us to distinguish each mobile brand clearly.# Some brands show a wide range of pricing, indicating multiple variants (basic, mid-range, and premium models).#Certain data points are positioned significantly higher than others, indicating premium flagship models.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836712"/>
            <a:ext cx="806265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5720" y="260648"/>
            <a:ext cx="550663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FF0000"/>
                </a:solidFill>
                <a:effectLst/>
              </a:rPr>
              <a:t> </a:t>
            </a:r>
            <a:r>
              <a:rPr lang="en-IN" sz="4000" b="1" dirty="0" smtClean="0"/>
              <a:t>Mobile Height VS Price</a:t>
            </a:r>
            <a:endParaRPr lang="en-IN" sz="4000" b="1" dirty="0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983432" y="4693786"/>
            <a:ext cx="1072919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X-axis represents Mobile Height, likely measured in inches or centimeters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Y-axis represents Price, indicating the cost of mobile devices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green line represents the trend of price variation with mobile height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shaded region represents the confidence interval or variability in pricing at each height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Variability: The plot exhibits significant fluctuations, suggesting that mobile price does not follow a simple linear trend with height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Extreme Deviations: Certain height ranges (e.g., around 16.5 - 16.7) show drastic spikes and dips, indicating outliers or inconsistent pricing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Unreliable Pattern: The lack of a clear trend suggests that mobile height alone may not be a strong predictor of price.</a:t>
            </a:r>
          </a:p>
          <a:p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039923"/>
            <a:ext cx="11161240" cy="33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7848" y="116632"/>
            <a:ext cx="309892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smtClean="0"/>
              <a:t>Mode VS Price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 rot="10800000" flipV="1">
            <a:off x="1055440" y="5002142"/>
            <a:ext cx="10873208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X-axis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Represents different mobile models, with labels rotated for readability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Y-axis: Represents price, showing the cost distribution across models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Green line: Represents price trends for different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models. Shaded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region: Indicates the variability or confidence interval in pricing for each model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Price Fluctuation: Prices vary significantly across different models, with no clear linear trend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Sudden Price Drops: Certain models have extreme low-price points, indicating budget devices or discounts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Clusters of Expensive Models: Some brands/models have consistently high pricing, likely premium or flagship devices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and Unreadable Labels: The number of models makes it hard to interpret specific values without filtering.</a:t>
            </a:r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836712"/>
            <a:ext cx="1072919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450</TotalTime>
  <Words>919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Raleway</vt:lpstr>
      <vt:lpstr>Roboto</vt:lpstr>
      <vt:lpstr>Organic</vt:lpstr>
      <vt:lpstr>   Next Hike Project -04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 Project -02  Name- Chandra Sekar Mahanta</dc:title>
  <dc:creator>admin</dc:creator>
  <cp:lastModifiedBy>admin</cp:lastModifiedBy>
  <cp:revision>45</cp:revision>
  <dcterms:created xsi:type="dcterms:W3CDTF">2025-01-12T20:15:11Z</dcterms:created>
  <dcterms:modified xsi:type="dcterms:W3CDTF">2025-03-20T18:57:32Z</dcterms:modified>
</cp:coreProperties>
</file>