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72" d="100"/>
          <a:sy n="72" d="100"/>
        </p:scale>
        <p:origin x="84"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0568E3-F9E3-48F5-8501-B85EF547A6B9}"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854CA-D571-43E4-A18D-AA3DAAFB1755}" type="slidenum">
              <a:rPr lang="en-US" smtClean="0"/>
              <a:t>‹#›</a:t>
            </a:fld>
            <a:endParaRPr lang="en-US"/>
          </a:p>
        </p:txBody>
      </p:sp>
    </p:spTree>
    <p:extLst>
      <p:ext uri="{BB962C8B-B14F-4D97-AF65-F5344CB8AC3E}">
        <p14:creationId xmlns:p14="http://schemas.microsoft.com/office/powerpoint/2010/main" val="4136731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568E3-F9E3-48F5-8501-B85EF547A6B9}"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854CA-D571-43E4-A18D-AA3DAAFB1755}" type="slidenum">
              <a:rPr lang="en-US" smtClean="0"/>
              <a:t>‹#›</a:t>
            </a:fld>
            <a:endParaRPr lang="en-US"/>
          </a:p>
        </p:txBody>
      </p:sp>
    </p:spTree>
    <p:extLst>
      <p:ext uri="{BB962C8B-B14F-4D97-AF65-F5344CB8AC3E}">
        <p14:creationId xmlns:p14="http://schemas.microsoft.com/office/powerpoint/2010/main" val="168210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568E3-F9E3-48F5-8501-B85EF547A6B9}"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854CA-D571-43E4-A18D-AA3DAAFB175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28225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568E3-F9E3-48F5-8501-B85EF547A6B9}"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854CA-D571-43E4-A18D-AA3DAAFB1755}" type="slidenum">
              <a:rPr lang="en-US" smtClean="0"/>
              <a:t>‹#›</a:t>
            </a:fld>
            <a:endParaRPr lang="en-US"/>
          </a:p>
        </p:txBody>
      </p:sp>
    </p:spTree>
    <p:extLst>
      <p:ext uri="{BB962C8B-B14F-4D97-AF65-F5344CB8AC3E}">
        <p14:creationId xmlns:p14="http://schemas.microsoft.com/office/powerpoint/2010/main" val="3704768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568E3-F9E3-48F5-8501-B85EF547A6B9}"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854CA-D571-43E4-A18D-AA3DAAFB175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7709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568E3-F9E3-48F5-8501-B85EF547A6B9}"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854CA-D571-43E4-A18D-AA3DAAFB1755}" type="slidenum">
              <a:rPr lang="en-US" smtClean="0"/>
              <a:t>‹#›</a:t>
            </a:fld>
            <a:endParaRPr lang="en-US"/>
          </a:p>
        </p:txBody>
      </p:sp>
    </p:spTree>
    <p:extLst>
      <p:ext uri="{BB962C8B-B14F-4D97-AF65-F5344CB8AC3E}">
        <p14:creationId xmlns:p14="http://schemas.microsoft.com/office/powerpoint/2010/main" val="1308715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568E3-F9E3-48F5-8501-B85EF547A6B9}"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854CA-D571-43E4-A18D-AA3DAAFB1755}" type="slidenum">
              <a:rPr lang="en-US" smtClean="0"/>
              <a:t>‹#›</a:t>
            </a:fld>
            <a:endParaRPr lang="en-US"/>
          </a:p>
        </p:txBody>
      </p:sp>
    </p:spTree>
    <p:extLst>
      <p:ext uri="{BB962C8B-B14F-4D97-AF65-F5344CB8AC3E}">
        <p14:creationId xmlns:p14="http://schemas.microsoft.com/office/powerpoint/2010/main" val="3631330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568E3-F9E3-48F5-8501-B85EF547A6B9}"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854CA-D571-43E4-A18D-AA3DAAFB1755}" type="slidenum">
              <a:rPr lang="en-US" smtClean="0"/>
              <a:t>‹#›</a:t>
            </a:fld>
            <a:endParaRPr lang="en-US"/>
          </a:p>
        </p:txBody>
      </p:sp>
    </p:spTree>
    <p:extLst>
      <p:ext uri="{BB962C8B-B14F-4D97-AF65-F5344CB8AC3E}">
        <p14:creationId xmlns:p14="http://schemas.microsoft.com/office/powerpoint/2010/main" val="34567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568E3-F9E3-48F5-8501-B85EF547A6B9}"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854CA-D571-43E4-A18D-AA3DAAFB1755}" type="slidenum">
              <a:rPr lang="en-US" smtClean="0"/>
              <a:t>‹#›</a:t>
            </a:fld>
            <a:endParaRPr lang="en-US"/>
          </a:p>
        </p:txBody>
      </p:sp>
    </p:spTree>
    <p:extLst>
      <p:ext uri="{BB962C8B-B14F-4D97-AF65-F5344CB8AC3E}">
        <p14:creationId xmlns:p14="http://schemas.microsoft.com/office/powerpoint/2010/main" val="380264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568E3-F9E3-48F5-8501-B85EF547A6B9}"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854CA-D571-43E4-A18D-AA3DAAFB1755}" type="slidenum">
              <a:rPr lang="en-US" smtClean="0"/>
              <a:t>‹#›</a:t>
            </a:fld>
            <a:endParaRPr lang="en-US"/>
          </a:p>
        </p:txBody>
      </p:sp>
    </p:spTree>
    <p:extLst>
      <p:ext uri="{BB962C8B-B14F-4D97-AF65-F5344CB8AC3E}">
        <p14:creationId xmlns:p14="http://schemas.microsoft.com/office/powerpoint/2010/main" val="1808155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0568E3-F9E3-48F5-8501-B85EF547A6B9}"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854CA-D571-43E4-A18D-AA3DAAFB1755}" type="slidenum">
              <a:rPr lang="en-US" smtClean="0"/>
              <a:t>‹#›</a:t>
            </a:fld>
            <a:endParaRPr lang="en-US"/>
          </a:p>
        </p:txBody>
      </p:sp>
    </p:spTree>
    <p:extLst>
      <p:ext uri="{BB962C8B-B14F-4D97-AF65-F5344CB8AC3E}">
        <p14:creationId xmlns:p14="http://schemas.microsoft.com/office/powerpoint/2010/main" val="113682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0568E3-F9E3-48F5-8501-B85EF547A6B9}" type="datetimeFigureOut">
              <a:rPr lang="en-US" smtClean="0"/>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854CA-D571-43E4-A18D-AA3DAAFB1755}" type="slidenum">
              <a:rPr lang="en-US" smtClean="0"/>
              <a:t>‹#›</a:t>
            </a:fld>
            <a:endParaRPr lang="en-US"/>
          </a:p>
        </p:txBody>
      </p:sp>
    </p:spTree>
    <p:extLst>
      <p:ext uri="{BB962C8B-B14F-4D97-AF65-F5344CB8AC3E}">
        <p14:creationId xmlns:p14="http://schemas.microsoft.com/office/powerpoint/2010/main" val="305424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0568E3-F9E3-48F5-8501-B85EF547A6B9}" type="datetimeFigureOut">
              <a:rPr lang="en-US" smtClean="0"/>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854CA-D571-43E4-A18D-AA3DAAFB1755}" type="slidenum">
              <a:rPr lang="en-US" smtClean="0"/>
              <a:t>‹#›</a:t>
            </a:fld>
            <a:endParaRPr lang="en-US"/>
          </a:p>
        </p:txBody>
      </p:sp>
    </p:spTree>
    <p:extLst>
      <p:ext uri="{BB962C8B-B14F-4D97-AF65-F5344CB8AC3E}">
        <p14:creationId xmlns:p14="http://schemas.microsoft.com/office/powerpoint/2010/main" val="352212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568E3-F9E3-48F5-8501-B85EF547A6B9}" type="datetimeFigureOut">
              <a:rPr lang="en-US" smtClean="0"/>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854CA-D571-43E4-A18D-AA3DAAFB1755}" type="slidenum">
              <a:rPr lang="en-US" smtClean="0"/>
              <a:t>‹#›</a:t>
            </a:fld>
            <a:endParaRPr lang="en-US"/>
          </a:p>
        </p:txBody>
      </p:sp>
    </p:spTree>
    <p:extLst>
      <p:ext uri="{BB962C8B-B14F-4D97-AF65-F5344CB8AC3E}">
        <p14:creationId xmlns:p14="http://schemas.microsoft.com/office/powerpoint/2010/main" val="330682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0568E3-F9E3-48F5-8501-B85EF547A6B9}"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854CA-D571-43E4-A18D-AA3DAAFB1755}" type="slidenum">
              <a:rPr lang="en-US" smtClean="0"/>
              <a:t>‹#›</a:t>
            </a:fld>
            <a:endParaRPr lang="en-US"/>
          </a:p>
        </p:txBody>
      </p:sp>
    </p:spTree>
    <p:extLst>
      <p:ext uri="{BB962C8B-B14F-4D97-AF65-F5344CB8AC3E}">
        <p14:creationId xmlns:p14="http://schemas.microsoft.com/office/powerpoint/2010/main" val="880763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0568E3-F9E3-48F5-8501-B85EF547A6B9}" type="datetimeFigureOut">
              <a:rPr lang="en-US" smtClean="0"/>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854CA-D571-43E4-A18D-AA3DAAFB1755}" type="slidenum">
              <a:rPr lang="en-US" smtClean="0"/>
              <a:t>‹#›</a:t>
            </a:fld>
            <a:endParaRPr lang="en-US"/>
          </a:p>
        </p:txBody>
      </p:sp>
    </p:spTree>
    <p:extLst>
      <p:ext uri="{BB962C8B-B14F-4D97-AF65-F5344CB8AC3E}">
        <p14:creationId xmlns:p14="http://schemas.microsoft.com/office/powerpoint/2010/main" val="235148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0568E3-F9E3-48F5-8501-B85EF547A6B9}" type="datetimeFigureOut">
              <a:rPr lang="en-US" smtClean="0"/>
              <a:t>8/18/2024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9854CA-D571-43E4-A18D-AA3DAAFB1755}" type="slidenum">
              <a:rPr lang="en-US" smtClean="0"/>
              <a:t>‹#›</a:t>
            </a:fld>
            <a:endParaRPr lang="en-US"/>
          </a:p>
        </p:txBody>
      </p:sp>
    </p:spTree>
    <p:extLst>
      <p:ext uri="{BB962C8B-B14F-4D97-AF65-F5344CB8AC3E}">
        <p14:creationId xmlns:p14="http://schemas.microsoft.com/office/powerpoint/2010/main" val="55830603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justbilling.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justbilling.in/pos-bakery-billing-softwa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ustbilling.in/pos-boutiqu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justbilling.in/pos-accounta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D3D13-2D51-435B-9918-9A82738A51A6}"/>
              </a:ext>
            </a:extLst>
          </p:cNvPr>
          <p:cNvSpPr>
            <a:spLocks noGrp="1"/>
          </p:cNvSpPr>
          <p:nvPr>
            <p:ph type="ctrTitle"/>
          </p:nvPr>
        </p:nvSpPr>
        <p:spPr>
          <a:xfrm>
            <a:off x="279699" y="311972"/>
            <a:ext cx="11521440" cy="6228677"/>
          </a:xfrm>
        </p:spPr>
        <p:txBody>
          <a:bodyPr>
            <a:normAutofit/>
          </a:bodyPr>
          <a:lstStyle/>
          <a:p>
            <a:r>
              <a:rPr lang="en-US" sz="3600" b="1" i="0" dirty="0">
                <a:solidFill>
                  <a:srgbClr val="1F1F1F"/>
                </a:solidFill>
                <a:effectLst/>
                <a:latin typeface="Times New Roman" panose="02020603050405020304" pitchFamily="18" charset="0"/>
                <a:cs typeface="Times New Roman" panose="02020603050405020304" pitchFamily="18" charset="0"/>
              </a:rPr>
              <a:t>SEO PROJECT</a:t>
            </a:r>
            <a:br>
              <a:rPr lang="en-US" sz="2800" b="1" i="0" dirty="0">
                <a:solidFill>
                  <a:srgbClr val="1F1F1F"/>
                </a:solidFill>
                <a:effectLst/>
                <a:latin typeface="Times New Roman" panose="02020603050405020304" pitchFamily="18" charset="0"/>
                <a:cs typeface="Times New Roman" panose="02020603050405020304" pitchFamily="18" charset="0"/>
              </a:rPr>
            </a:br>
            <a:br>
              <a:rPr lang="en-US" sz="2800" b="1" i="0" dirty="0">
                <a:solidFill>
                  <a:srgbClr val="1F1F1F"/>
                </a:solidFill>
                <a:effectLst/>
                <a:latin typeface="Times New Roman" panose="02020603050405020304" pitchFamily="18" charset="0"/>
                <a:cs typeface="Times New Roman" panose="02020603050405020304" pitchFamily="18" charset="0"/>
              </a:rPr>
            </a:br>
            <a:r>
              <a:rPr lang="en-US" sz="2800" b="1" i="0" dirty="0">
                <a:solidFill>
                  <a:srgbClr val="1F1F1F"/>
                </a:solidFill>
                <a:effectLst/>
                <a:latin typeface="Times New Roman" panose="02020603050405020304" pitchFamily="18" charset="0"/>
                <a:cs typeface="Times New Roman" panose="02020603050405020304" pitchFamily="18" charset="0"/>
              </a:rPr>
              <a:t>COMPREHENSIVE SEO AUDIT &amp; OPTIMIZATION FOR ORGANIC TRAFFIC GROWTH</a:t>
            </a:r>
            <a:br>
              <a:rPr lang="en-US" sz="2800" b="1" i="0" dirty="0">
                <a:solidFill>
                  <a:srgbClr val="1F1F1F"/>
                </a:solidFill>
                <a:effectLst/>
                <a:latin typeface="Times New Roman" panose="02020603050405020304" pitchFamily="18" charset="0"/>
                <a:cs typeface="Times New Roman" panose="02020603050405020304" pitchFamily="18" charset="0"/>
              </a:rPr>
            </a:br>
            <a:br>
              <a:rPr lang="en-US" sz="2800" b="1" i="0" dirty="0">
                <a:solidFill>
                  <a:srgbClr val="1F1F1F"/>
                </a:solidFill>
                <a:effectLst/>
                <a:latin typeface="Times New Roman" panose="02020603050405020304" pitchFamily="18" charset="0"/>
                <a:cs typeface="Times New Roman" panose="02020603050405020304" pitchFamily="18" charset="0"/>
              </a:rPr>
            </a:br>
            <a:br>
              <a:rPr lang="en-US" sz="2800" b="1" i="0" dirty="0">
                <a:solidFill>
                  <a:srgbClr val="1F1F1F"/>
                </a:solidFill>
                <a:effectLst/>
                <a:latin typeface="Times New Roman" panose="02020603050405020304" pitchFamily="18" charset="0"/>
                <a:cs typeface="Times New Roman" panose="02020603050405020304" pitchFamily="18" charset="0"/>
              </a:rPr>
            </a:br>
            <a:br>
              <a:rPr lang="en-US" sz="2800" b="1" i="0" dirty="0">
                <a:solidFill>
                  <a:srgbClr val="1F1F1F"/>
                </a:solidFill>
                <a:effectLst/>
                <a:latin typeface="Times New Roman" panose="02020603050405020304" pitchFamily="18" charset="0"/>
                <a:cs typeface="Times New Roman" panose="02020603050405020304" pitchFamily="18" charset="0"/>
              </a:rPr>
            </a:br>
            <a:br>
              <a:rPr lang="en-US" sz="2800" b="1" i="0" dirty="0">
                <a:solidFill>
                  <a:srgbClr val="1F1F1F"/>
                </a:solidFill>
                <a:effectLst/>
                <a:latin typeface="Times New Roman" panose="02020603050405020304" pitchFamily="18" charset="0"/>
                <a:cs typeface="Times New Roman" panose="02020603050405020304" pitchFamily="18" charset="0"/>
              </a:rPr>
            </a:br>
            <a:br>
              <a:rPr lang="en-US" sz="2800" b="1" i="0" dirty="0">
                <a:solidFill>
                  <a:srgbClr val="1F1F1F"/>
                </a:solidFill>
                <a:effectLst/>
                <a:latin typeface="Times New Roman" panose="02020603050405020304" pitchFamily="18" charset="0"/>
                <a:cs typeface="Times New Roman" panose="02020603050405020304" pitchFamily="18" charset="0"/>
              </a:rPr>
            </a:br>
            <a:br>
              <a:rPr lang="en-US" sz="2800" b="1" i="0" dirty="0">
                <a:solidFill>
                  <a:srgbClr val="1F1F1F"/>
                </a:solidFill>
                <a:effectLst/>
                <a:latin typeface="Times New Roman" panose="02020603050405020304" pitchFamily="18" charset="0"/>
                <a:cs typeface="Times New Roman" panose="02020603050405020304" pitchFamily="18" charset="0"/>
              </a:rPr>
            </a:br>
            <a:r>
              <a:rPr lang="en-US" sz="2400" b="1" i="0" dirty="0">
                <a:solidFill>
                  <a:srgbClr val="1F1F1F"/>
                </a:solidFill>
                <a:effectLst/>
                <a:latin typeface="Times New Roman" panose="02020603050405020304" pitchFamily="18" charset="0"/>
                <a:cs typeface="Times New Roman" panose="02020603050405020304" pitchFamily="18" charset="0"/>
              </a:rPr>
              <a:t>NAME:</a:t>
            </a:r>
            <a:r>
              <a:rPr lang="en-US" sz="2400" i="0" dirty="0">
                <a:solidFill>
                  <a:srgbClr val="1F1F1F"/>
                </a:solidFill>
                <a:effectLst/>
                <a:latin typeface="Times New Roman" panose="02020603050405020304" pitchFamily="18" charset="0"/>
                <a:cs typeface="Times New Roman" panose="02020603050405020304" pitchFamily="18" charset="0"/>
              </a:rPr>
              <a:t> CHANDRA SHALINI T C                                           </a:t>
            </a:r>
            <a:r>
              <a:rPr lang="en-US" sz="2400" b="1" i="0" dirty="0">
                <a:solidFill>
                  <a:srgbClr val="1F1F1F"/>
                </a:solidFill>
                <a:effectLst/>
                <a:latin typeface="Times New Roman" panose="02020603050405020304" pitchFamily="18" charset="0"/>
                <a:cs typeface="Times New Roman" panose="02020603050405020304" pitchFamily="18" charset="0"/>
              </a:rPr>
              <a:t>BATCH CODE: </a:t>
            </a:r>
            <a:r>
              <a:rPr lang="en-US" sz="2400" i="0" dirty="0">
                <a:solidFill>
                  <a:srgbClr val="1F1F1F"/>
                </a:solidFill>
                <a:effectLst/>
                <a:latin typeface="Times New Roman" panose="02020603050405020304" pitchFamily="18" charset="0"/>
                <a:cs typeface="Times New Roman" panose="02020603050405020304" pitchFamily="18" charset="0"/>
              </a:rPr>
              <a:t>MBT11</a:t>
            </a:r>
            <a:br>
              <a:rPr lang="en-US" sz="2800" b="1" i="0" dirty="0">
                <a:solidFill>
                  <a:srgbClr val="1F1F1F"/>
                </a:solidFill>
                <a:effectLst/>
                <a:latin typeface="Times New Roman" panose="02020603050405020304" pitchFamily="18" charset="0"/>
                <a:cs typeface="Times New Roman" panose="02020603050405020304" pitchFamily="18" charset="0"/>
              </a:rPr>
            </a:br>
            <a:br>
              <a:rPr lang="en-US" sz="2800" b="1" i="0" dirty="0">
                <a:solidFill>
                  <a:srgbClr val="1F1F1F"/>
                </a:solidFill>
                <a:effectLst/>
                <a:latin typeface="Times New Roman" panose="02020603050405020304" pitchFamily="18" charset="0"/>
                <a:cs typeface="Times New Roman" panose="02020603050405020304" pitchFamily="18" charset="0"/>
              </a:rPr>
            </a:br>
            <a:r>
              <a:rPr lang="en-US" sz="2400" b="1" dirty="0">
                <a:solidFill>
                  <a:srgbClr val="1F1F1F"/>
                </a:solidFill>
                <a:latin typeface="Times New Roman" panose="02020603050405020304" pitchFamily="18" charset="0"/>
                <a:cs typeface="Times New Roman" panose="02020603050405020304" pitchFamily="18" charset="0"/>
              </a:rPr>
              <a:t>DATE:</a:t>
            </a:r>
            <a:r>
              <a:rPr lang="en-US" sz="2800" b="1" dirty="0">
                <a:solidFill>
                  <a:srgbClr val="1F1F1F"/>
                </a:solidFill>
                <a:latin typeface="Times New Roman" panose="02020603050405020304" pitchFamily="18" charset="0"/>
                <a:cs typeface="Times New Roman" panose="02020603050405020304" pitchFamily="18" charset="0"/>
              </a:rPr>
              <a:t> </a:t>
            </a:r>
            <a:r>
              <a:rPr lang="en-US" sz="2800" dirty="0">
                <a:solidFill>
                  <a:srgbClr val="1F1F1F"/>
                </a:solidFill>
                <a:latin typeface="Times New Roman" panose="02020603050405020304" pitchFamily="18" charset="0"/>
                <a:cs typeface="Times New Roman" panose="02020603050405020304" pitchFamily="18" charset="0"/>
              </a:rPr>
              <a:t>18-08-2024</a:t>
            </a:r>
            <a:br>
              <a:rPr lang="en-US" sz="2800" i="0" dirty="0">
                <a:solidFill>
                  <a:srgbClr val="1F1F1F"/>
                </a:solidFill>
                <a:effectLst/>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45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CAAE90-16AD-4962-85F3-010AE7B07640}"/>
              </a:ext>
            </a:extLst>
          </p:cNvPr>
          <p:cNvSpPr>
            <a:spLocks noGrp="1"/>
          </p:cNvSpPr>
          <p:nvPr>
            <p:ph idx="1"/>
          </p:nvPr>
        </p:nvSpPr>
        <p:spPr>
          <a:xfrm>
            <a:off x="185530" y="357808"/>
            <a:ext cx="11675166" cy="6228521"/>
          </a:xfrm>
        </p:spPr>
        <p:txBody>
          <a:bodyPr>
            <a:normAutofit lnSpcReduction="10000"/>
          </a:bodyPr>
          <a:lstStyle/>
          <a:p>
            <a:pPr marL="0" indent="0" algn="ctr">
              <a:buNone/>
            </a:pPr>
            <a:r>
              <a:rPr lang="en-US" sz="2400" b="1" dirty="0">
                <a:latin typeface="Times New Roman" panose="02020603050405020304" pitchFamily="18" charset="0"/>
                <a:cs typeface="Times New Roman" panose="02020603050405020304" pitchFamily="18" charset="0"/>
              </a:rPr>
              <a:t>TASK-6</a:t>
            </a:r>
          </a:p>
          <a:p>
            <a:pPr marL="0" indent="0" algn="ctr">
              <a:buNone/>
            </a:pPr>
            <a:r>
              <a:rPr lang="en-US" sz="2400" b="1" dirty="0">
                <a:latin typeface="Times New Roman" panose="02020603050405020304" pitchFamily="18" charset="0"/>
                <a:cs typeface="Times New Roman" panose="02020603050405020304" pitchFamily="18" charset="0"/>
              </a:rPr>
              <a:t>OFF-PAGE SEO</a:t>
            </a:r>
          </a:p>
          <a:p>
            <a:pPr marL="514350" indent="-514350">
              <a:lnSpc>
                <a:spcPct val="150000"/>
              </a:lnSpc>
              <a:buAutoNum type="arabicPeriod"/>
            </a:pPr>
            <a:r>
              <a:rPr lang="en-US" sz="2600" b="1" dirty="0">
                <a:latin typeface="Times New Roman" panose="02020603050405020304" pitchFamily="18" charset="0"/>
                <a:cs typeface="Times New Roman" panose="02020603050405020304" pitchFamily="18" charset="0"/>
              </a:rPr>
              <a:t>Link Building: </a:t>
            </a:r>
            <a:r>
              <a:rPr lang="en-US" sz="2600" dirty="0">
                <a:latin typeface="Times New Roman" panose="02020603050405020304" pitchFamily="18" charset="0"/>
                <a:cs typeface="Times New Roman" panose="02020603050405020304" pitchFamily="18" charset="0"/>
              </a:rPr>
              <a:t>Mention more backlinks to make the page user friendly.</a:t>
            </a:r>
          </a:p>
          <a:p>
            <a:pPr marL="514350" indent="-514350">
              <a:lnSpc>
                <a:spcPct val="150000"/>
              </a:lnSpc>
              <a:buAutoNum type="arabicPeriod"/>
            </a:pPr>
            <a:r>
              <a:rPr lang="en-US" sz="2600" b="1" dirty="0">
                <a:latin typeface="Times New Roman" panose="02020603050405020304" pitchFamily="18" charset="0"/>
                <a:cs typeface="Times New Roman" panose="02020603050405020304" pitchFamily="18" charset="0"/>
              </a:rPr>
              <a:t>Guest Blogging: </a:t>
            </a:r>
            <a:r>
              <a:rPr lang="en-US" sz="2600" dirty="0">
                <a:latin typeface="Times New Roman" panose="02020603050405020304" pitchFamily="18" charset="0"/>
                <a:cs typeface="Times New Roman" panose="02020603050405020304" pitchFamily="18" charset="0"/>
              </a:rPr>
              <a:t>Make blog detailing about the guest service and mention backlinks in the websites.</a:t>
            </a:r>
          </a:p>
          <a:p>
            <a:pPr marL="514350" indent="-514350">
              <a:lnSpc>
                <a:spcPct val="150000"/>
              </a:lnSpc>
              <a:buAutoNum type="arabicPeriod"/>
            </a:pPr>
            <a:r>
              <a:rPr lang="en-US" sz="2600" b="1" dirty="0">
                <a:latin typeface="Times New Roman" panose="02020603050405020304" pitchFamily="18" charset="0"/>
                <a:cs typeface="Times New Roman" panose="02020603050405020304" pitchFamily="18" charset="0"/>
              </a:rPr>
              <a:t>Online Directories: </a:t>
            </a:r>
            <a:r>
              <a:rPr lang="en-US" sz="2600" dirty="0">
                <a:latin typeface="Times New Roman" panose="02020603050405020304" pitchFamily="18" charset="0"/>
                <a:cs typeface="Times New Roman" panose="02020603050405020304" pitchFamily="18" charset="0"/>
              </a:rPr>
              <a:t>Listing your company in relevant directories, this will increase the website usage.</a:t>
            </a:r>
          </a:p>
          <a:p>
            <a:pPr marL="514350" indent="-514350">
              <a:lnSpc>
                <a:spcPct val="150000"/>
              </a:lnSpc>
              <a:buAutoNum type="arabicPeriod"/>
            </a:pPr>
            <a:r>
              <a:rPr lang="en-US" sz="2600" b="1" dirty="0">
                <a:latin typeface="Times New Roman" panose="02020603050405020304" pitchFamily="18" charset="0"/>
                <a:cs typeface="Times New Roman" panose="02020603050405020304" pitchFamily="18" charset="0"/>
              </a:rPr>
              <a:t>Social Media Marketing: </a:t>
            </a:r>
            <a:r>
              <a:rPr lang="en-US" sz="2600" dirty="0">
                <a:latin typeface="Times New Roman" panose="02020603050405020304" pitchFamily="18" charset="0"/>
                <a:cs typeface="Times New Roman" panose="02020603050405020304" pitchFamily="18" charset="0"/>
              </a:rPr>
              <a:t>User more social media platform to engage with existing customers and attract new customers to get the service. </a:t>
            </a:r>
          </a:p>
          <a:p>
            <a:pPr marL="514350" indent="-514350">
              <a:lnSpc>
                <a:spcPct val="150000"/>
              </a:lnSpc>
              <a:buAutoNum type="arabicPeriod"/>
            </a:pPr>
            <a:r>
              <a:rPr lang="en-US" sz="2600" b="1" dirty="0">
                <a:latin typeface="Times New Roman" panose="02020603050405020304" pitchFamily="18" charset="0"/>
                <a:cs typeface="Times New Roman" panose="02020603050405020304" pitchFamily="18" charset="0"/>
              </a:rPr>
              <a:t>Online Review: </a:t>
            </a:r>
            <a:r>
              <a:rPr lang="en-US" sz="2600" dirty="0">
                <a:latin typeface="Times New Roman" panose="02020603050405020304" pitchFamily="18" charset="0"/>
                <a:cs typeface="Times New Roman" panose="02020603050405020304" pitchFamily="18" charset="0"/>
              </a:rPr>
              <a:t>Most of the clients gave their review in the webpage.</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500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ECBAA-9E46-4673-970F-96390C6992CA}"/>
              </a:ext>
            </a:extLst>
          </p:cNvPr>
          <p:cNvSpPr>
            <a:spLocks noGrp="1"/>
          </p:cNvSpPr>
          <p:nvPr>
            <p:ph type="title"/>
          </p:nvPr>
        </p:nvSpPr>
        <p:spPr>
          <a:xfrm>
            <a:off x="838200" y="365125"/>
            <a:ext cx="10515600" cy="6009171"/>
          </a:xfrm>
        </p:spPr>
        <p:txBody>
          <a:bodyPr/>
          <a:lstStyle/>
          <a:p>
            <a:pPr algn="ct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592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28831-A0C9-4326-8E8C-F8A65CA3A50B}"/>
              </a:ext>
            </a:extLst>
          </p:cNvPr>
          <p:cNvSpPr>
            <a:spLocks noGrp="1"/>
          </p:cNvSpPr>
          <p:nvPr>
            <p:ph idx="1"/>
          </p:nvPr>
        </p:nvSpPr>
        <p:spPr>
          <a:xfrm>
            <a:off x="838200" y="344244"/>
            <a:ext cx="10515600" cy="6185647"/>
          </a:xfrm>
        </p:spPr>
        <p:txBody>
          <a:bodyPr>
            <a:normAutofit fontScale="92500" lnSpcReduction="10000"/>
          </a:bodyPr>
          <a:lstStyle/>
          <a:p>
            <a:pPr marL="0" indent="0" algn="ctr">
              <a:buNone/>
            </a:pPr>
            <a:r>
              <a:rPr lang="en-US" sz="2400" b="1" dirty="0">
                <a:latin typeface="Times New Roman" panose="02020603050405020304" pitchFamily="18" charset="0"/>
                <a:cs typeface="Times New Roman" panose="02020603050405020304" pitchFamily="18" charset="0"/>
              </a:rPr>
              <a:t>COMPANY SELECTION</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Company: </a:t>
            </a:r>
            <a:endParaRPr lang="en-US" sz="2400"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Website: </a:t>
            </a:r>
            <a:r>
              <a:rPr lang="en-US" sz="2400" dirty="0">
                <a:latin typeface="Times New Roman" panose="02020603050405020304" pitchFamily="18" charset="0"/>
                <a:cs typeface="Times New Roman" panose="02020603050405020304" pitchFamily="18" charset="0"/>
                <a:hlinkClick r:id="rId2"/>
              </a:rPr>
              <a:t>https://justbilling.in/</a:t>
            </a:r>
            <a:endParaRPr lang="en-US" sz="2400"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About </a:t>
            </a:r>
            <a:r>
              <a:rPr lang="en-US" sz="2400" b="1" dirty="0" err="1">
                <a:latin typeface="Times New Roman" panose="02020603050405020304" pitchFamily="18" charset="0"/>
                <a:cs typeface="Times New Roman" panose="02020603050405020304" pitchFamily="18" charset="0"/>
              </a:rPr>
              <a:t>JustBilling</a:t>
            </a:r>
            <a:r>
              <a:rPr lang="en-US" sz="2400" b="1" dirty="0">
                <a:latin typeface="Times New Roman" panose="02020603050405020304" pitchFamily="18" charset="0"/>
                <a:cs typeface="Times New Roman" panose="02020603050405020304" pitchFamily="18" charset="0"/>
              </a:rPr>
              <a:t>: </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Just Billing is an easy to use and comprehensive GST Invoicing &amp; Billing App for Retail &amp; Restaurant. </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	Just Billing GST Invoicing Software lets you conveniently generate invoices, run customer loyalty program, manage and monitor sales, procurement activities, optimize inventory, manage accounts, taxes and reports at the store level or consolidated analysis at the cloud back office anytime.</a:t>
            </a:r>
            <a:endParaRPr lang="en-US" sz="2400" b="1"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4D7415C-F84B-4616-AE3B-FB19D4917EE4}"/>
              </a:ext>
            </a:extLst>
          </p:cNvPr>
          <p:cNvPicPr>
            <a:picLocks noChangeAspect="1"/>
          </p:cNvPicPr>
          <p:nvPr/>
        </p:nvPicPr>
        <p:blipFill>
          <a:blip r:embed="rId3"/>
          <a:stretch>
            <a:fillRect/>
          </a:stretch>
        </p:blipFill>
        <p:spPr>
          <a:xfrm>
            <a:off x="2981739" y="1254608"/>
            <a:ext cx="2793724" cy="666957"/>
          </a:xfrm>
          <a:prstGeom prst="rect">
            <a:avLst/>
          </a:prstGeom>
        </p:spPr>
      </p:pic>
    </p:spTree>
    <p:extLst>
      <p:ext uri="{BB962C8B-B14F-4D97-AF65-F5344CB8AC3E}">
        <p14:creationId xmlns:p14="http://schemas.microsoft.com/office/powerpoint/2010/main" val="142592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2A48A-5EF4-4668-AB05-FE8A576F2096}"/>
              </a:ext>
            </a:extLst>
          </p:cNvPr>
          <p:cNvSpPr>
            <a:spLocks noGrp="1"/>
          </p:cNvSpPr>
          <p:nvPr>
            <p:ph idx="1"/>
          </p:nvPr>
        </p:nvSpPr>
        <p:spPr>
          <a:xfrm>
            <a:off x="357809" y="371060"/>
            <a:ext cx="11317356" cy="6056243"/>
          </a:xfrm>
        </p:spPr>
        <p:txBody>
          <a:bodyPr>
            <a:normAutofit/>
          </a:bodyPr>
          <a:lstStyle/>
          <a:p>
            <a:pPr marL="0" indent="0" algn="ctr">
              <a:lnSpc>
                <a:spcPct val="100000"/>
              </a:lnSpc>
              <a:buNone/>
            </a:pPr>
            <a:r>
              <a:rPr lang="en-US" sz="2400" b="1" dirty="0">
                <a:latin typeface="Times New Roman" panose="02020603050405020304" pitchFamily="18" charset="0"/>
                <a:cs typeface="Times New Roman" panose="02020603050405020304" pitchFamily="18" charset="0"/>
              </a:rPr>
              <a:t>TASK-1</a:t>
            </a:r>
          </a:p>
          <a:p>
            <a:pPr marL="0" indent="0" algn="ctr">
              <a:lnSpc>
                <a:spcPct val="100000"/>
              </a:lnSpc>
              <a:buNone/>
            </a:pPr>
            <a:r>
              <a:rPr lang="en-US" sz="2400" b="1" dirty="0">
                <a:latin typeface="Times New Roman" panose="02020603050405020304" pitchFamily="18" charset="0"/>
                <a:cs typeface="Times New Roman" panose="02020603050405020304" pitchFamily="18" charset="0"/>
              </a:rPr>
              <a:t>INTERNAL AUDIT</a:t>
            </a:r>
          </a:p>
          <a:p>
            <a:pPr marL="0" indent="0">
              <a:lnSpc>
                <a:spcPct val="100000"/>
              </a:lnSpc>
              <a:buNone/>
            </a:pPr>
            <a:r>
              <a:rPr lang="en-US" sz="2400" b="1" dirty="0">
                <a:latin typeface="Times New Roman" panose="02020603050405020304" pitchFamily="18" charset="0"/>
                <a:cs typeface="Times New Roman" panose="02020603050405020304" pitchFamily="18" charset="0"/>
              </a:rPr>
              <a:t>Current Performance:</a:t>
            </a:r>
          </a:p>
          <a:p>
            <a:pPr>
              <a:lnSpc>
                <a:spcPct val="100000"/>
              </a:lnSpc>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Overall site score is 86% so, it is optimized.</a:t>
            </a:r>
          </a:p>
          <a:p>
            <a:pPr marL="0" indent="0">
              <a:lnSpc>
                <a:spcPct val="100000"/>
              </a:lnSpc>
              <a:buNone/>
            </a:pPr>
            <a:r>
              <a:rPr lang="en-US" sz="2400" b="1" dirty="0">
                <a:latin typeface="Times New Roman" panose="02020603050405020304" pitchFamily="18" charset="0"/>
                <a:cs typeface="Times New Roman" panose="02020603050405020304" pitchFamily="18" charset="0"/>
              </a:rPr>
              <a:t>Strengths:</a:t>
            </a:r>
          </a:p>
          <a:p>
            <a:pPr>
              <a:lnSpc>
                <a:spcPct val="100000"/>
              </a:lnSpc>
            </a:pPr>
            <a:r>
              <a:rPr lang="en-US" sz="2400" dirty="0">
                <a:latin typeface="Times New Roman" panose="02020603050405020304" pitchFamily="18" charset="0"/>
                <a:cs typeface="Times New Roman" panose="02020603050405020304" pitchFamily="18" charset="0"/>
              </a:rPr>
              <a:t>The response time is 0.2s.</a:t>
            </a:r>
          </a:p>
          <a:p>
            <a:pPr>
              <a:lnSpc>
                <a:spcPct val="100000"/>
              </a:lnSpc>
            </a:pPr>
            <a:r>
              <a:rPr lang="en-US" sz="2400" dirty="0">
                <a:latin typeface="Times New Roman" panose="02020603050405020304" pitchFamily="18" charset="0"/>
                <a:cs typeface="Times New Roman" panose="02020603050405020304" pitchFamily="18" charset="0"/>
              </a:rPr>
              <a:t> Secure HTTPS connection.</a:t>
            </a:r>
          </a:p>
          <a:p>
            <a:pPr marL="0" indent="0">
              <a:lnSpc>
                <a:spcPct val="100000"/>
              </a:lnSpc>
              <a:buNone/>
            </a:pPr>
            <a:r>
              <a:rPr lang="en-US" sz="2400" b="1" dirty="0">
                <a:latin typeface="Times New Roman" panose="02020603050405020304" pitchFamily="18" charset="0"/>
                <a:cs typeface="Times New Roman" panose="02020603050405020304" pitchFamily="18" charset="0"/>
              </a:rPr>
              <a:t>Weaknesses:</a:t>
            </a:r>
          </a:p>
          <a:p>
            <a:pPr>
              <a:lnSpc>
                <a:spcPct val="100000"/>
              </a:lnSpc>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server is not using "expires" headers for the images.</a:t>
            </a:r>
            <a:endParaRPr lang="en-US" sz="2400" b="1" dirty="0">
              <a:latin typeface="Times New Roman" panose="02020603050405020304" pitchFamily="18" charset="0"/>
              <a:cs typeface="Times New Roman" panose="02020603050405020304" pitchFamily="18" charset="0"/>
            </a:endParaRPr>
          </a:p>
          <a:p>
            <a:pPr>
              <a:lnSpc>
                <a:spcPct val="100000"/>
              </a:lnSpc>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page makes 100 requests. More than 20 requests can result in slow page loading.</a:t>
            </a:r>
          </a:p>
          <a:p>
            <a:pPr>
              <a:lnSpc>
                <a:spcPct val="100000"/>
              </a:lnSpc>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size of the HTML document is 95 </a:t>
            </a:r>
            <a:r>
              <a:rPr lang="en-US" sz="2400" dirty="0" err="1">
                <a:latin typeface="Times New Roman" panose="02020603050405020304" pitchFamily="18" charset="0"/>
                <a:cs typeface="Times New Roman" panose="02020603050405020304" pitchFamily="18" charset="0"/>
              </a:rPr>
              <a:t>Kb</a:t>
            </a:r>
            <a:r>
              <a:rPr lang="en-US" sz="2400" dirty="0">
                <a:latin typeface="Times New Roman" panose="02020603050405020304" pitchFamily="18" charset="0"/>
                <a:cs typeface="Times New Roman" panose="02020603050405020304" pitchFamily="18" charset="0"/>
              </a:rPr>
              <a:t>.</a:t>
            </a:r>
          </a:p>
          <a:p>
            <a:pPr>
              <a:lnSpc>
                <a:spcPct val="100000"/>
              </a:lnSpc>
            </a:pPr>
            <a:r>
              <a:rPr lang="en-US" sz="2400" dirty="0">
                <a:latin typeface="Times New Roman" panose="02020603050405020304" pitchFamily="18" charset="0"/>
                <a:cs typeface="Times New Roman" panose="02020603050405020304" pitchFamily="18" charset="0"/>
              </a:rPr>
              <a:t> Mobile accessibility is 92% and desktop accessibility is 91%.</a:t>
            </a:r>
          </a:p>
          <a:p>
            <a:pPr marL="0" indent="0">
              <a:lnSpc>
                <a:spcPct val="100000"/>
              </a:lnSpc>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5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F9C56-2F86-466E-9E83-EC8BE900080C}"/>
              </a:ext>
            </a:extLst>
          </p:cNvPr>
          <p:cNvSpPr>
            <a:spLocks noGrp="1"/>
          </p:cNvSpPr>
          <p:nvPr>
            <p:ph idx="1"/>
          </p:nvPr>
        </p:nvSpPr>
        <p:spPr>
          <a:xfrm>
            <a:off x="159025" y="318052"/>
            <a:ext cx="11794435" cy="6241774"/>
          </a:xfrm>
        </p:spPr>
        <p:txBody>
          <a:bodyPr>
            <a:normAutofit/>
          </a:bodyPr>
          <a:lstStyle/>
          <a:p>
            <a:pPr marL="0" indent="0" algn="ctr">
              <a:lnSpc>
                <a:spcPct val="200000"/>
              </a:lnSpc>
              <a:buNone/>
            </a:pPr>
            <a:r>
              <a:rPr lang="en-US" sz="2400" b="1" dirty="0">
                <a:latin typeface="Times New Roman" panose="02020603050405020304" pitchFamily="18" charset="0"/>
                <a:cs typeface="Times New Roman" panose="02020603050405020304" pitchFamily="18" charset="0"/>
              </a:rPr>
              <a:t>TASK-2</a:t>
            </a:r>
          </a:p>
          <a:p>
            <a:pPr marL="0" indent="0" algn="ctr">
              <a:lnSpc>
                <a:spcPct val="200000"/>
              </a:lnSpc>
              <a:buNone/>
            </a:pPr>
            <a:r>
              <a:rPr lang="en-US" sz="2400" b="1" dirty="0">
                <a:latin typeface="Times New Roman" panose="02020603050405020304" pitchFamily="18" charset="0"/>
                <a:cs typeface="Times New Roman" panose="02020603050405020304" pitchFamily="18" charset="0"/>
              </a:rPr>
              <a:t>KEYWORD RESEARCH</a:t>
            </a:r>
          </a:p>
          <a:p>
            <a:pPr>
              <a:lnSpc>
                <a:spcPct val="200000"/>
              </a:lnSpc>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Most common Keywords are mentioned in the homepage.</a:t>
            </a:r>
          </a:p>
          <a:p>
            <a:pPr>
              <a:lnSpc>
                <a:spcPct val="200000"/>
              </a:lnSpc>
            </a:pPr>
            <a:r>
              <a:rPr lang="en-US" sz="2400" dirty="0">
                <a:latin typeface="Times New Roman" panose="02020603050405020304" pitchFamily="18" charset="0"/>
                <a:cs typeface="Times New Roman" panose="02020603050405020304" pitchFamily="18" charset="0"/>
              </a:rPr>
              <a:t> Keywords are present in the title and description tag of the homepage.</a:t>
            </a:r>
          </a:p>
          <a:p>
            <a:pPr>
              <a:lnSpc>
                <a:spcPct val="200000"/>
              </a:lnSpc>
            </a:pPr>
            <a:r>
              <a:rPr lang="en-US" sz="2400" dirty="0">
                <a:latin typeface="Times New Roman" panose="02020603050405020304" pitchFamily="18" charset="0"/>
                <a:cs typeface="Times New Roman" panose="02020603050405020304" pitchFamily="18" charset="0"/>
              </a:rPr>
              <a:t>Targeted keywords are missing on the homepage.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09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7D01F-C51F-41AA-8B07-C872494E4163}"/>
              </a:ext>
            </a:extLst>
          </p:cNvPr>
          <p:cNvSpPr>
            <a:spLocks noGrp="1"/>
          </p:cNvSpPr>
          <p:nvPr>
            <p:ph idx="1"/>
          </p:nvPr>
        </p:nvSpPr>
        <p:spPr>
          <a:xfrm>
            <a:off x="251791" y="198783"/>
            <a:ext cx="11661913" cy="6440556"/>
          </a:xfrm>
        </p:spPr>
        <p:txBody>
          <a:bodyPr>
            <a:normAutofit fontScale="92500" lnSpcReduction="10000"/>
          </a:bodyPr>
          <a:lstStyle/>
          <a:p>
            <a:pPr marL="0" indent="0" algn="ctr">
              <a:buNone/>
            </a:pPr>
            <a:r>
              <a:rPr lang="en-US" sz="2400" b="1" dirty="0">
                <a:latin typeface="Times New Roman" panose="02020603050405020304" pitchFamily="18" charset="0"/>
                <a:cs typeface="Times New Roman" panose="02020603050405020304" pitchFamily="18" charset="0"/>
              </a:rPr>
              <a:t>TASK-3</a:t>
            </a:r>
          </a:p>
          <a:p>
            <a:pPr marL="0" indent="0" algn="ctr">
              <a:buNone/>
            </a:pPr>
            <a:r>
              <a:rPr lang="en-US" sz="2400" b="1" dirty="0">
                <a:latin typeface="Times New Roman" panose="02020603050405020304" pitchFamily="18" charset="0"/>
                <a:cs typeface="Times New Roman" panose="02020603050405020304" pitchFamily="18" charset="0"/>
              </a:rPr>
              <a:t>ON-PAGE SEO OPTIMIZATION AUDIT</a:t>
            </a:r>
          </a:p>
          <a:p>
            <a:pPr marL="0" indent="0" algn="ctr">
              <a:buNone/>
            </a:pP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Selected Page: </a:t>
            </a:r>
            <a:r>
              <a:rPr lang="en-US" sz="2400" dirty="0">
                <a:latin typeface="Times New Roman" panose="02020603050405020304" pitchFamily="18" charset="0"/>
                <a:cs typeface="Times New Roman" panose="02020603050405020304" pitchFamily="18" charset="0"/>
                <a:hlinkClick r:id="rId2"/>
              </a:rPr>
              <a:t>https://justbilling.in/pos-bakery-billing-software/</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Title Tags: </a:t>
            </a:r>
            <a:r>
              <a:rPr lang="en-US" sz="2400" dirty="0">
                <a:latin typeface="Times New Roman" panose="02020603050405020304" pitchFamily="18" charset="0"/>
                <a:cs typeface="Times New Roman" panose="02020603050405020304" pitchFamily="18" charset="0"/>
              </a:rPr>
              <a:t>Title tag was set with 68 characters.(exceed the character limit)</a:t>
            </a:r>
          </a:p>
          <a:p>
            <a:r>
              <a:rPr lang="en-US" sz="2400" b="1" dirty="0">
                <a:latin typeface="Times New Roman" panose="02020603050405020304" pitchFamily="18" charset="0"/>
                <a:cs typeface="Times New Roman" panose="02020603050405020304" pitchFamily="18" charset="0"/>
              </a:rPr>
              <a:t>Meta Description: </a:t>
            </a:r>
            <a:r>
              <a:rPr lang="en-US" sz="2400" dirty="0">
                <a:latin typeface="Times New Roman" panose="02020603050405020304" pitchFamily="18" charset="0"/>
                <a:cs typeface="Times New Roman" panose="02020603050405020304" pitchFamily="18" charset="0"/>
              </a:rPr>
              <a:t>Meta description was optimized. </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Keywords: </a:t>
            </a:r>
            <a:r>
              <a:rPr lang="en-US" sz="2400" dirty="0">
                <a:latin typeface="Times New Roman" panose="02020603050405020304" pitchFamily="18" charset="0"/>
                <a:cs typeface="Times New Roman" panose="02020603050405020304" pitchFamily="18" charset="0"/>
              </a:rPr>
              <a:t>Keywords are missing on the homepage. Also, more than one keywords are mentioned in the title and description.</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Headings: </a:t>
            </a:r>
            <a:r>
              <a:rPr lang="en-US" sz="2400" dirty="0">
                <a:latin typeface="Times New Roman" panose="02020603050405020304" pitchFamily="18" charset="0"/>
                <a:cs typeface="Times New Roman" panose="02020603050405020304" pitchFamily="18" charset="0"/>
              </a:rPr>
              <a:t>H1,H2,H4, and H6 header tag was mentioned and H3 and H5 tag was not mentioned in the selected page. </a:t>
            </a:r>
          </a:p>
          <a:p>
            <a:r>
              <a:rPr lang="en-US" sz="2400" b="1" dirty="0">
                <a:latin typeface="Times New Roman" panose="02020603050405020304" pitchFamily="18" charset="0"/>
                <a:cs typeface="Times New Roman" panose="02020603050405020304" pitchFamily="18" charset="0"/>
              </a:rPr>
              <a:t> Image: </a:t>
            </a:r>
            <a:r>
              <a:rPr lang="en-US" sz="2400" dirty="0">
                <a:latin typeface="Times New Roman" panose="02020603050405020304" pitchFamily="18" charset="0"/>
                <a:cs typeface="Times New Roman" panose="02020603050405020304" pitchFamily="18" charset="0"/>
              </a:rPr>
              <a:t>Some images has no alt attribute.</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selected page using canonical URL.</a:t>
            </a:r>
          </a:p>
          <a:p>
            <a:r>
              <a:rPr lang="en-US" sz="2400" dirty="0">
                <a:latin typeface="Times New Roman" panose="02020603050405020304" pitchFamily="18" charset="0"/>
                <a:cs typeface="Times New Roman" panose="02020603050405020304" pitchFamily="18" charset="0"/>
              </a:rPr>
              <a:t> The selected page using Robots tag.</a:t>
            </a:r>
          </a:p>
          <a:p>
            <a:r>
              <a:rPr lang="en-US" sz="2400" dirty="0">
                <a:latin typeface="Times New Roman" panose="02020603050405020304" pitchFamily="18" charset="0"/>
                <a:cs typeface="Times New Roman" panose="02020603050405020304" pitchFamily="18" charset="0"/>
              </a:rPr>
              <a:t>The SEO score is 84%.</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1807785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7EC584-9BE6-4BC4-AD4B-8CD372C987FB}"/>
              </a:ext>
            </a:extLst>
          </p:cNvPr>
          <p:cNvSpPr>
            <a:spLocks noGrp="1"/>
          </p:cNvSpPr>
          <p:nvPr>
            <p:ph idx="1"/>
          </p:nvPr>
        </p:nvSpPr>
        <p:spPr>
          <a:xfrm>
            <a:off x="357809" y="318052"/>
            <a:ext cx="11436626" cy="6268278"/>
          </a:xfrm>
        </p:spPr>
        <p:txBody>
          <a:bodyPr>
            <a:normAutofit/>
          </a:bodyPr>
          <a:lstStyle/>
          <a:p>
            <a:pPr marL="0" indent="0" algn="ctr">
              <a:buNone/>
            </a:pPr>
            <a:r>
              <a:rPr lang="en-US" sz="2400" b="1" dirty="0">
                <a:latin typeface="Times New Roman" panose="02020603050405020304" pitchFamily="18" charset="0"/>
                <a:cs typeface="Times New Roman" panose="02020603050405020304" pitchFamily="18" charset="0"/>
              </a:rPr>
              <a:t>ON-PAGE SEO OPTIMIZATION AUDIT</a:t>
            </a:r>
          </a:p>
          <a:p>
            <a:r>
              <a:rPr lang="en-US" sz="2400" b="1" dirty="0">
                <a:latin typeface="Times New Roman" panose="02020603050405020304" pitchFamily="18" charset="0"/>
                <a:cs typeface="Times New Roman" panose="02020603050405020304" pitchFamily="18" charset="0"/>
              </a:rPr>
              <a:t>Selected Page: </a:t>
            </a:r>
            <a:r>
              <a:rPr lang="en-US" sz="2400" b="1" dirty="0">
                <a:latin typeface="Times New Roman" panose="02020603050405020304" pitchFamily="18" charset="0"/>
                <a:cs typeface="Times New Roman" panose="02020603050405020304" pitchFamily="18" charset="0"/>
                <a:hlinkClick r:id="rId2"/>
              </a:rPr>
              <a:t>https://justbilling.in/pos-boutique/</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Title Tags: </a:t>
            </a:r>
            <a:r>
              <a:rPr lang="en-US" sz="2400" dirty="0">
                <a:latin typeface="Times New Roman" panose="02020603050405020304" pitchFamily="18" charset="0"/>
                <a:cs typeface="Times New Roman" panose="02020603050405020304" pitchFamily="18" charset="0"/>
              </a:rPr>
              <a:t>Title tag was set with 67 characters.(exceed the character limit)</a:t>
            </a:r>
          </a:p>
          <a:p>
            <a:r>
              <a:rPr lang="en-US" sz="2400" b="1" dirty="0">
                <a:latin typeface="Times New Roman" panose="02020603050405020304" pitchFamily="18" charset="0"/>
                <a:cs typeface="Times New Roman" panose="02020603050405020304" pitchFamily="18" charset="0"/>
              </a:rPr>
              <a:t>Meta Description: </a:t>
            </a:r>
            <a:r>
              <a:rPr lang="en-US" sz="2400" dirty="0">
                <a:latin typeface="Times New Roman" panose="02020603050405020304" pitchFamily="18" charset="0"/>
                <a:cs typeface="Times New Roman" panose="02020603050405020304" pitchFamily="18" charset="0"/>
              </a:rPr>
              <a:t>Meta description was optimized.(exceed the limit) </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Keywords: </a:t>
            </a:r>
            <a:r>
              <a:rPr lang="en-US" sz="2400" dirty="0">
                <a:latin typeface="Times New Roman" panose="02020603050405020304" pitchFamily="18" charset="0"/>
                <a:cs typeface="Times New Roman" panose="02020603050405020304" pitchFamily="18" charset="0"/>
              </a:rPr>
              <a:t>Keywords are missing on the homepage. Also, more than one keywords are mentioned in the title and description.</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Headings: </a:t>
            </a:r>
            <a:r>
              <a:rPr lang="en-US" sz="2400" dirty="0">
                <a:latin typeface="Times New Roman" panose="02020603050405020304" pitchFamily="18" charset="0"/>
                <a:cs typeface="Times New Roman" panose="02020603050405020304" pitchFamily="18" charset="0"/>
              </a:rPr>
              <a:t>H1,H2,H4, and H6 header tag was mentioned and H3 and H5 tag was not mentioned in the selected page. </a:t>
            </a:r>
          </a:p>
          <a:p>
            <a:r>
              <a:rPr lang="en-US" sz="2400" b="1" dirty="0">
                <a:latin typeface="Times New Roman" panose="02020603050405020304" pitchFamily="18" charset="0"/>
                <a:cs typeface="Times New Roman" panose="02020603050405020304" pitchFamily="18" charset="0"/>
              </a:rPr>
              <a:t> Image: </a:t>
            </a:r>
            <a:r>
              <a:rPr lang="en-US" sz="2400" dirty="0">
                <a:latin typeface="Times New Roman" panose="02020603050405020304" pitchFamily="18" charset="0"/>
                <a:cs typeface="Times New Roman" panose="02020603050405020304" pitchFamily="18" charset="0"/>
              </a:rPr>
              <a:t>Some images has no alt attribute.</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selected page using canonical URL.</a:t>
            </a:r>
          </a:p>
          <a:p>
            <a:r>
              <a:rPr lang="en-US" sz="2400" dirty="0">
                <a:latin typeface="Times New Roman" panose="02020603050405020304" pitchFamily="18" charset="0"/>
                <a:cs typeface="Times New Roman" panose="02020603050405020304" pitchFamily="18" charset="0"/>
              </a:rPr>
              <a:t> The selected page using Robots tag.</a:t>
            </a:r>
          </a:p>
          <a:p>
            <a:r>
              <a:rPr lang="en-US" sz="2400" dirty="0">
                <a:latin typeface="Times New Roman" panose="02020603050405020304" pitchFamily="18" charset="0"/>
                <a:cs typeface="Times New Roman" panose="02020603050405020304" pitchFamily="18" charset="0"/>
              </a:rPr>
              <a:t> SEO score is 81%.</a:t>
            </a:r>
            <a:endParaRPr lang="en-US" sz="2400" dirty="0"/>
          </a:p>
        </p:txBody>
      </p:sp>
    </p:spTree>
    <p:extLst>
      <p:ext uri="{BB962C8B-B14F-4D97-AF65-F5344CB8AC3E}">
        <p14:creationId xmlns:p14="http://schemas.microsoft.com/office/powerpoint/2010/main" val="400946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6B9D9-3DA2-4B83-B501-E4E0B1A6C18D}"/>
              </a:ext>
            </a:extLst>
          </p:cNvPr>
          <p:cNvSpPr>
            <a:spLocks noGrp="1"/>
          </p:cNvSpPr>
          <p:nvPr>
            <p:ph idx="1"/>
          </p:nvPr>
        </p:nvSpPr>
        <p:spPr>
          <a:xfrm>
            <a:off x="225287" y="251791"/>
            <a:ext cx="11622156" cy="6361044"/>
          </a:xfrm>
        </p:spPr>
        <p:txBody>
          <a:bodyPr>
            <a:normAutofit/>
          </a:bodyPr>
          <a:lstStyle/>
          <a:p>
            <a:pPr marL="0" indent="0" algn="ctr">
              <a:buNone/>
            </a:pPr>
            <a:r>
              <a:rPr lang="en-US" sz="2400" b="1" dirty="0">
                <a:latin typeface="Times New Roman" panose="02020603050405020304" pitchFamily="18" charset="0"/>
                <a:cs typeface="Times New Roman" panose="02020603050405020304" pitchFamily="18" charset="0"/>
              </a:rPr>
              <a:t>ON-PAGE SEO OPTIMIZATION AUDIT</a:t>
            </a:r>
          </a:p>
          <a:p>
            <a:r>
              <a:rPr lang="en-US" sz="2400" b="1" dirty="0">
                <a:latin typeface="Times New Roman" panose="02020603050405020304" pitchFamily="18" charset="0"/>
                <a:cs typeface="Times New Roman" panose="02020603050405020304" pitchFamily="18" charset="0"/>
              </a:rPr>
              <a:t>Selected Page: </a:t>
            </a:r>
            <a:r>
              <a:rPr lang="en-US" sz="2400" b="1" dirty="0">
                <a:latin typeface="Times New Roman" panose="02020603050405020304" pitchFamily="18" charset="0"/>
                <a:cs typeface="Times New Roman" panose="02020603050405020304" pitchFamily="18" charset="0"/>
                <a:hlinkClick r:id="rId2"/>
              </a:rPr>
              <a:t>https://justbilling.in/pos-accountant/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Title Tags: </a:t>
            </a:r>
            <a:r>
              <a:rPr lang="en-US" sz="2400" dirty="0">
                <a:latin typeface="Times New Roman" panose="02020603050405020304" pitchFamily="18" charset="0"/>
                <a:cs typeface="Times New Roman" panose="02020603050405020304" pitchFamily="18" charset="0"/>
              </a:rPr>
              <a:t>Title tag was set with 51 characters.</a:t>
            </a:r>
          </a:p>
          <a:p>
            <a:r>
              <a:rPr lang="en-US" sz="2400" b="1" dirty="0">
                <a:latin typeface="Times New Roman" panose="02020603050405020304" pitchFamily="18" charset="0"/>
                <a:cs typeface="Times New Roman" panose="02020603050405020304" pitchFamily="18" charset="0"/>
              </a:rPr>
              <a:t>Meta Description: </a:t>
            </a:r>
            <a:r>
              <a:rPr lang="en-US" sz="2400" dirty="0">
                <a:latin typeface="Times New Roman" panose="02020603050405020304" pitchFamily="18" charset="0"/>
                <a:cs typeface="Times New Roman" panose="02020603050405020304" pitchFamily="18" charset="0"/>
              </a:rPr>
              <a:t>Meta description was optimized.</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Keywords: </a:t>
            </a:r>
            <a:r>
              <a:rPr lang="en-US" sz="2400" dirty="0">
                <a:latin typeface="Times New Roman" panose="02020603050405020304" pitchFamily="18" charset="0"/>
                <a:cs typeface="Times New Roman" panose="02020603050405020304" pitchFamily="18" charset="0"/>
              </a:rPr>
              <a:t>Keywords are missing on the homepage. Also, more than one keywords are mentioned in the title and description.</a:t>
            </a: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Headings: </a:t>
            </a:r>
            <a:r>
              <a:rPr lang="en-US" sz="2400" dirty="0">
                <a:latin typeface="Times New Roman" panose="02020603050405020304" pitchFamily="18" charset="0"/>
                <a:cs typeface="Times New Roman" panose="02020603050405020304" pitchFamily="18" charset="0"/>
              </a:rPr>
              <a:t>H1,H2,H4, and H6 header tag was mentioned and H3 and H5 tag was not mentioned in the selected page. </a:t>
            </a:r>
          </a:p>
          <a:p>
            <a:r>
              <a:rPr lang="en-US" sz="2400" b="1" dirty="0">
                <a:latin typeface="Times New Roman" panose="02020603050405020304" pitchFamily="18" charset="0"/>
                <a:cs typeface="Times New Roman" panose="02020603050405020304" pitchFamily="18" charset="0"/>
              </a:rPr>
              <a:t> Image: </a:t>
            </a:r>
            <a:r>
              <a:rPr lang="en-US" sz="2400" dirty="0">
                <a:latin typeface="Times New Roman" panose="02020603050405020304" pitchFamily="18" charset="0"/>
                <a:cs typeface="Times New Roman" panose="02020603050405020304" pitchFamily="18" charset="0"/>
              </a:rPr>
              <a:t>Some images has no alt attribute.</a:t>
            </a:r>
          </a:p>
          <a:p>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selected page using canonical URL.</a:t>
            </a:r>
          </a:p>
          <a:p>
            <a:r>
              <a:rPr lang="en-US" sz="2400" dirty="0">
                <a:latin typeface="Times New Roman" panose="02020603050405020304" pitchFamily="18" charset="0"/>
                <a:cs typeface="Times New Roman" panose="02020603050405020304" pitchFamily="18" charset="0"/>
              </a:rPr>
              <a:t> The selected page using Robots tag.</a:t>
            </a:r>
          </a:p>
          <a:p>
            <a:r>
              <a:rPr lang="en-US" sz="2400" dirty="0">
                <a:latin typeface="Times New Roman" panose="02020603050405020304" pitchFamily="18" charset="0"/>
                <a:cs typeface="Times New Roman" panose="02020603050405020304" pitchFamily="18" charset="0"/>
              </a:rPr>
              <a:t> SEO score is 84%.</a:t>
            </a:r>
            <a:endParaRPr lang="en-US" sz="2400" dirty="0"/>
          </a:p>
        </p:txBody>
      </p:sp>
    </p:spTree>
    <p:extLst>
      <p:ext uri="{BB962C8B-B14F-4D97-AF65-F5344CB8AC3E}">
        <p14:creationId xmlns:p14="http://schemas.microsoft.com/office/powerpoint/2010/main" val="376016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9577B-C485-48EF-B23D-4806A3030AAC}"/>
              </a:ext>
            </a:extLst>
          </p:cNvPr>
          <p:cNvSpPr>
            <a:spLocks noGrp="1"/>
          </p:cNvSpPr>
          <p:nvPr>
            <p:ph idx="1"/>
          </p:nvPr>
        </p:nvSpPr>
        <p:spPr>
          <a:xfrm>
            <a:off x="311426" y="314739"/>
            <a:ext cx="11569148" cy="6228522"/>
          </a:xfrm>
        </p:spPr>
        <p:txBody>
          <a:bodyPr>
            <a:normAutofit/>
          </a:bodyPr>
          <a:lstStyle/>
          <a:p>
            <a:pPr marL="0" indent="0" algn="ctr">
              <a:lnSpc>
                <a:spcPct val="100000"/>
              </a:lnSpc>
              <a:buNone/>
            </a:pPr>
            <a:r>
              <a:rPr lang="en-US" sz="2400" b="1" dirty="0">
                <a:latin typeface="Times New Roman" panose="02020603050405020304" pitchFamily="18" charset="0"/>
                <a:cs typeface="Times New Roman" panose="02020603050405020304" pitchFamily="18" charset="0"/>
              </a:rPr>
              <a:t>TASK-4</a:t>
            </a:r>
          </a:p>
          <a:p>
            <a:pPr marL="0" indent="0" algn="ctr">
              <a:lnSpc>
                <a:spcPct val="100000"/>
              </a:lnSpc>
              <a:buNone/>
            </a:pPr>
            <a:r>
              <a:rPr lang="en-US" sz="2400" b="1" dirty="0">
                <a:latin typeface="Times New Roman" panose="02020603050405020304" pitchFamily="18" charset="0"/>
                <a:cs typeface="Times New Roman" panose="02020603050405020304" pitchFamily="18" charset="0"/>
              </a:rPr>
              <a:t>TECHNICAL SEO</a:t>
            </a:r>
          </a:p>
          <a:p>
            <a:pPr marL="0" indent="0">
              <a:lnSpc>
                <a:spcPct val="100000"/>
              </a:lnSpc>
              <a:buNone/>
            </a:pPr>
            <a:r>
              <a:rPr lang="en-US" sz="2400" b="1" dirty="0">
                <a:latin typeface="Times New Roman" panose="02020603050405020304" pitchFamily="18" charset="0"/>
                <a:cs typeface="Times New Roman" panose="02020603050405020304" pitchFamily="18" charset="0"/>
              </a:rPr>
              <a:t>Technical SEO Issues:</a:t>
            </a:r>
          </a:p>
          <a:p>
            <a:pPr>
              <a:lnSpc>
                <a:spcPct val="100000"/>
              </a:lnSpc>
            </a:pPr>
            <a:r>
              <a:rPr lang="en-US" sz="2400" b="1"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The size of the HTML document is 93 KB</a:t>
            </a:r>
            <a:r>
              <a:rPr lang="en-US" sz="2400" dirty="0">
                <a:latin typeface="Times New Roman" panose="02020603050405020304" pitchFamily="18" charset="0"/>
                <a:cs typeface="Times New Roman" panose="02020603050405020304" pitchFamily="18" charset="0"/>
              </a:rPr>
              <a:t>.</a:t>
            </a:r>
          </a:p>
          <a:p>
            <a:pPr>
              <a:lnSpc>
                <a:spcPct val="100000"/>
              </a:lnSpc>
            </a:pPr>
            <a:r>
              <a:rPr lang="en-US" sz="2400" dirty="0">
                <a:latin typeface="Times New Roman" panose="02020603050405020304" pitchFamily="18" charset="0"/>
                <a:cs typeface="Times New Roman" panose="02020603050405020304" pitchFamily="18" charset="0"/>
              </a:rPr>
              <a:t>Some JavaScript files don't seem to be minified.</a:t>
            </a:r>
          </a:p>
          <a:p>
            <a:pPr>
              <a:lnSpc>
                <a:spcPct val="100000"/>
              </a:lnSpc>
            </a:pPr>
            <a:r>
              <a:rPr lang="en-US" sz="2400" dirty="0">
                <a:latin typeface="Times New Roman" panose="02020603050405020304" pitchFamily="18" charset="0"/>
                <a:cs typeface="Times New Roman" panose="02020603050405020304" pitchFamily="18" charset="0"/>
              </a:rPr>
              <a:t>Some CSS files don't seem to be minified.</a:t>
            </a:r>
          </a:p>
          <a:p>
            <a:pPr marL="0" indent="0">
              <a:lnSpc>
                <a:spcPct val="100000"/>
              </a:lnSpc>
              <a:buNone/>
            </a:pPr>
            <a:r>
              <a:rPr lang="en-US" sz="2400" b="1" dirty="0">
                <a:latin typeface="Times New Roman" panose="02020603050405020304" pitchFamily="18" charset="0"/>
                <a:cs typeface="Times New Roman" panose="02020603050405020304" pitchFamily="18" charset="0"/>
              </a:rPr>
              <a:t>5 Best Practices to Improve Site and Webpage Speed:</a:t>
            </a:r>
          </a:p>
          <a:p>
            <a:pPr marL="514350" indent="-514350">
              <a:lnSpc>
                <a:spcPct val="100000"/>
              </a:lnSpc>
              <a:buAutoNum type="arabicPeriod"/>
            </a:pPr>
            <a:r>
              <a:rPr lang="en-US" sz="2400" dirty="0">
                <a:latin typeface="Times New Roman" panose="02020603050405020304" pitchFamily="18" charset="0"/>
                <a:cs typeface="Times New Roman" panose="02020603050405020304" pitchFamily="18" charset="0"/>
              </a:rPr>
              <a:t>Reduce initial server response time.</a:t>
            </a:r>
          </a:p>
          <a:p>
            <a:pPr marL="514350" indent="-514350">
              <a:lnSpc>
                <a:spcPct val="100000"/>
              </a:lnSpc>
              <a:buAutoNum type="arabicPeriod"/>
            </a:pPr>
            <a:r>
              <a:rPr lang="en-US" sz="2400" dirty="0">
                <a:latin typeface="Times New Roman" panose="02020603050405020304" pitchFamily="18" charset="0"/>
                <a:cs typeface="Times New Roman" panose="02020603050405020304" pitchFamily="18" charset="0"/>
              </a:rPr>
              <a:t>Image size is reduced properly.</a:t>
            </a:r>
          </a:p>
          <a:p>
            <a:pPr marL="514350" indent="-514350">
              <a:lnSpc>
                <a:spcPct val="100000"/>
              </a:lnSpc>
              <a:buAutoNum type="arabicPeriod"/>
            </a:pPr>
            <a:r>
              <a:rPr lang="en-US" sz="2400" dirty="0">
                <a:latin typeface="Times New Roman" panose="02020603050405020304" pitchFamily="18" charset="0"/>
                <a:cs typeface="Times New Roman" panose="02020603050405020304" pitchFamily="18" charset="0"/>
              </a:rPr>
              <a:t>Reduced unused CSS.</a:t>
            </a:r>
          </a:p>
          <a:p>
            <a:pPr marL="514350" indent="-514350">
              <a:lnSpc>
                <a:spcPct val="100000"/>
              </a:lnSpc>
              <a:buAutoNum type="arabicPeriod"/>
            </a:pPr>
            <a:r>
              <a:rPr lang="en-US" sz="2400" dirty="0">
                <a:latin typeface="Times New Roman" panose="02020603050405020304" pitchFamily="18" charset="0"/>
                <a:cs typeface="Times New Roman" panose="02020603050405020304" pitchFamily="18" charset="0"/>
              </a:rPr>
              <a:t>Eliminate render-blocking resources.</a:t>
            </a:r>
          </a:p>
          <a:p>
            <a:pPr marL="514350" indent="-514350">
              <a:lnSpc>
                <a:spcPct val="100000"/>
              </a:lnSpc>
              <a:buAutoNum type="arabicPeriod"/>
            </a:pPr>
            <a:r>
              <a:rPr lang="en-US" sz="2400" dirty="0">
                <a:latin typeface="Times New Roman" panose="02020603050405020304" pitchFamily="18" charset="0"/>
                <a:cs typeface="Times New Roman" panose="02020603050405020304" pitchFamily="18" charset="0"/>
              </a:rPr>
              <a:t>Add expires headers.</a:t>
            </a:r>
          </a:p>
          <a:p>
            <a:pPr marL="514350" indent="-514350">
              <a:buAutoNum type="arabicPeriod"/>
            </a:pPr>
            <a:endParaRPr lang="en-US" b="1" dirty="0">
              <a:latin typeface="Times New Roman" panose="02020603050405020304" pitchFamily="18" charset="0"/>
              <a:cs typeface="Times New Roman" panose="02020603050405020304" pitchFamily="18" charset="0"/>
            </a:endParaRPr>
          </a:p>
          <a:p>
            <a:pPr marL="514350" indent="-514350">
              <a:buAutoNum type="arabicPeriod"/>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81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71D68-E9B5-40F8-AB09-07FD5F98BF01}"/>
              </a:ext>
            </a:extLst>
          </p:cNvPr>
          <p:cNvSpPr>
            <a:spLocks noGrp="1"/>
          </p:cNvSpPr>
          <p:nvPr>
            <p:ph idx="1"/>
          </p:nvPr>
        </p:nvSpPr>
        <p:spPr>
          <a:xfrm>
            <a:off x="159025" y="225286"/>
            <a:ext cx="11688417" cy="6308035"/>
          </a:xfrm>
        </p:spPr>
        <p:txBody>
          <a:bodyPr/>
          <a:lstStyle/>
          <a:p>
            <a:pPr marL="0" indent="0" algn="ctr">
              <a:buNone/>
            </a:pPr>
            <a:r>
              <a:rPr lang="en-US" sz="2400" b="1" dirty="0">
                <a:latin typeface="Times New Roman" panose="02020603050405020304" pitchFamily="18" charset="0"/>
                <a:cs typeface="Times New Roman" panose="02020603050405020304" pitchFamily="18" charset="0"/>
              </a:rPr>
              <a:t>TASK-5</a:t>
            </a:r>
          </a:p>
          <a:p>
            <a:pPr marL="0" indent="0" algn="ctr">
              <a:buNone/>
            </a:pPr>
            <a:r>
              <a:rPr lang="en-US" sz="2400" b="1" dirty="0">
                <a:latin typeface="Times New Roman" panose="02020603050405020304" pitchFamily="18" charset="0"/>
                <a:cs typeface="Times New Roman" panose="02020603050405020304" pitchFamily="18" charset="0"/>
              </a:rPr>
              <a:t>CONTENT STRATEGY</a:t>
            </a:r>
          </a:p>
          <a:p>
            <a:pPr marL="514350" indent="-514350">
              <a:lnSpc>
                <a:spcPct val="150000"/>
              </a:lnSpc>
              <a:buAutoNum type="arabicPeriod"/>
            </a:pPr>
            <a:r>
              <a:rPr lang="en-US" sz="2400" dirty="0">
                <a:latin typeface="Times New Roman" panose="02020603050405020304" pitchFamily="18" charset="0"/>
                <a:cs typeface="Times New Roman" panose="02020603050405020304" pitchFamily="18" charset="0"/>
              </a:rPr>
              <a:t>Target long tail keywords.</a:t>
            </a:r>
          </a:p>
          <a:p>
            <a:pPr marL="514350" indent="-514350">
              <a:lnSpc>
                <a:spcPct val="150000"/>
              </a:lnSpc>
              <a:buAutoNum type="arabicPeriod"/>
            </a:pPr>
            <a:r>
              <a:rPr lang="en-US" sz="2400" dirty="0">
                <a:latin typeface="Times New Roman" panose="02020603050405020304" pitchFamily="18" charset="0"/>
                <a:cs typeface="Times New Roman" panose="02020603050405020304" pitchFamily="18" charset="0"/>
              </a:rPr>
              <a:t>Include variety of content in product page, videos, and guiding the customer with your content.</a:t>
            </a:r>
          </a:p>
          <a:p>
            <a:pPr marL="514350" indent="-514350">
              <a:lnSpc>
                <a:spcPct val="150000"/>
              </a:lnSpc>
              <a:buAutoNum type="arabicPeriod"/>
            </a:pPr>
            <a:r>
              <a:rPr lang="en-US" sz="2400" dirty="0">
                <a:latin typeface="Times New Roman" panose="02020603050405020304" pitchFamily="18" charset="0"/>
                <a:cs typeface="Times New Roman" panose="02020603050405020304" pitchFamily="18" charset="0"/>
              </a:rPr>
              <a:t>Refreshing or updating the evergreen content.</a:t>
            </a:r>
          </a:p>
          <a:p>
            <a:pPr marL="514350" indent="-514350">
              <a:lnSpc>
                <a:spcPct val="150000"/>
              </a:lnSpc>
              <a:buAutoNum type="arabicPeriod"/>
            </a:pPr>
            <a:r>
              <a:rPr lang="en-US" sz="2400" i="0" dirty="0">
                <a:effectLst/>
                <a:latin typeface="Times New Roman" panose="02020603050405020304" pitchFamily="18" charset="0"/>
                <a:cs typeface="Times New Roman" panose="02020603050405020304" pitchFamily="18" charset="0"/>
              </a:rPr>
              <a:t>Conduct keyword research to find additional keywords to target.</a:t>
            </a:r>
          </a:p>
          <a:p>
            <a:pPr marL="514350" indent="-514350">
              <a:lnSpc>
                <a:spcPct val="150000"/>
              </a:lnSpc>
              <a:buAutoNum type="arabicPeriod"/>
            </a:pPr>
            <a:r>
              <a:rPr lang="en-US" sz="2400" i="0" dirty="0">
                <a:effectLst/>
                <a:latin typeface="Times New Roman" panose="02020603050405020304" pitchFamily="18" charset="0"/>
                <a:cs typeface="Times New Roman" panose="02020603050405020304" pitchFamily="18" charset="0"/>
              </a:rPr>
              <a:t>Use the core keyword in the title tag and first 100 words.</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43399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246</TotalTime>
  <Words>833</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SEO PROJECT  COMPREHENSIVE SEO AUDIT &amp; OPTIMIZATION FOR ORGANIC TRAFFIC GROWTH       NAME: CHANDRA SHALINI T C                                           BATCH CODE: MBT11  DATE: 18-08-2024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RANJITH G R</dc:creator>
  <cp:lastModifiedBy>RANJITH G R</cp:lastModifiedBy>
  <cp:revision>18</cp:revision>
  <dcterms:created xsi:type="dcterms:W3CDTF">2024-08-18T04:37:27Z</dcterms:created>
  <dcterms:modified xsi:type="dcterms:W3CDTF">2024-08-18T09:14:35Z</dcterms:modified>
</cp:coreProperties>
</file>