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1219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8D36140-4719-4CD4-91B9-7952C935C056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27FF11-D957-4E32-A0CC-753BC653B9B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C5F598-C99D-47DF-8A82-A825921A55F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92B692-CA89-45EA-88FC-AC41AD42DAE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3224EA-72DD-4146-9CDF-3D7914787D0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F49E67-99D0-4DAE-8593-B697114C27E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E3D2D5-3E13-4F9F-87E1-0438990114E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1EFBEF-E666-475F-A87A-DE45B78DEC7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2DDB72-231D-487E-A62F-A8DF64D2226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ACA1F6-0828-47DF-B967-078C0558484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pexels.com/?utm_source=magicslides.app&amp;utm_medium=presentation" TargetMode="External"/><Relationship Id="rId3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hyperlink" Target="https://pexels.com/?utm_source=magicslides.app&amp;utm_medium=presentation" TargetMode="External"/><Relationship Id="rId3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hyperlink" Target="https://pexels.com/?utm_source=magicslides.app&amp;utm_medium=presentation" TargetMode="External"/><Relationship Id="rId3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hyperlink" Target="https://pexels.com/?utm_source=magicslides.app&amp;utm_medium=presentation" TargetMode="External"/><Relationship Id="rId3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hyperlink" Target="https://pexels.com/?utm_source=magicslides.app&amp;utm_medium=presentation" TargetMode="External"/><Relationship Id="rId3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hyperlink" Target="https://pexels.com/?utm_source=magicslides.app&amp;utm_medium=presentation" TargetMode="External"/><Relationship Id="rId3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hyperlink" Target="https://pexels.com/?utm_source=magicslides.app&amp;utm_medium=presentation" TargetMode="External"/><Relationship Id="rId3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0"/>
          <p:cNvSpPr/>
          <p:nvPr/>
        </p:nvSpPr>
        <p:spPr>
          <a:xfrm>
            <a:off x="0" y="0"/>
            <a:ext cx="12191760" cy="360"/>
          </a:xfrm>
          <a:prstGeom prst="rect">
            <a:avLst/>
          </a:prstGeom>
          <a:solidFill>
            <a:srgbClr val="fcbf0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Text 1"/>
          <p:cNvSpPr/>
          <p:nvPr/>
        </p:nvSpPr>
        <p:spPr>
          <a:xfrm>
            <a:off x="0" y="2651760"/>
            <a:ext cx="1219176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The Inspiring Journey of Sridhar Vembu and Zoho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6" name="Text 2"/>
          <p:cNvSpPr/>
          <p:nvPr/>
        </p:nvSpPr>
        <p:spPr>
          <a:xfrm>
            <a:off x="0" y="3749040"/>
            <a:ext cx="121917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From a Small Village to a Global Software Powerhouse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" name="Shape 3"/>
          <p:cNvSpPr/>
          <p:nvPr/>
        </p:nvSpPr>
        <p:spPr>
          <a:xfrm>
            <a:off x="0" y="0"/>
            <a:ext cx="12191760" cy="360"/>
          </a:xfrm>
          <a:prstGeom prst="rect">
            <a:avLst/>
          </a:prstGeom>
          <a:solidFill>
            <a:srgbClr val="fcbf0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Shape 4"/>
          <p:cNvSpPr/>
          <p:nvPr/>
        </p:nvSpPr>
        <p:spPr>
          <a:xfrm>
            <a:off x="0" y="0"/>
            <a:ext cx="12191760" cy="360"/>
          </a:xfrm>
          <a:prstGeom prst="rect">
            <a:avLst/>
          </a:prstGeom>
          <a:solidFill>
            <a:srgbClr val="fcbf0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Shape 5"/>
          <p:cNvSpPr/>
          <p:nvPr/>
        </p:nvSpPr>
        <p:spPr>
          <a:xfrm>
            <a:off x="0" y="0"/>
            <a:ext cx="12191760" cy="360"/>
          </a:xfrm>
          <a:prstGeom prst="rect">
            <a:avLst/>
          </a:prstGeom>
          <a:solidFill>
            <a:srgbClr val="fcbf0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Shape 6"/>
          <p:cNvSpPr/>
          <p:nvPr/>
        </p:nvSpPr>
        <p:spPr>
          <a:xfrm>
            <a:off x="0" y="0"/>
            <a:ext cx="12191760" cy="360"/>
          </a:xfrm>
          <a:prstGeom prst="rect">
            <a:avLst/>
          </a:prstGeom>
          <a:solidFill>
            <a:srgbClr val="fcbf0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Shape 7"/>
          <p:cNvSpPr/>
          <p:nvPr/>
        </p:nvSpPr>
        <p:spPr>
          <a:xfrm>
            <a:off x="0" y="0"/>
            <a:ext cx="12191760" cy="360"/>
          </a:xfrm>
          <a:prstGeom prst="rect">
            <a:avLst/>
          </a:prstGeom>
          <a:solidFill>
            <a:srgbClr val="fcbf0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Shape 8"/>
          <p:cNvSpPr/>
          <p:nvPr/>
        </p:nvSpPr>
        <p:spPr>
          <a:xfrm>
            <a:off x="0" y="0"/>
            <a:ext cx="12191760" cy="360"/>
          </a:xfrm>
          <a:prstGeom prst="rect">
            <a:avLst/>
          </a:prstGeom>
          <a:solidFill>
            <a:srgbClr val="fcbf0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Shape 9"/>
          <p:cNvSpPr/>
          <p:nvPr/>
        </p:nvSpPr>
        <p:spPr>
          <a:xfrm>
            <a:off x="0" y="0"/>
            <a:ext cx="12191760" cy="360"/>
          </a:xfrm>
          <a:prstGeom prst="rect">
            <a:avLst/>
          </a:prstGeom>
          <a:solidFill>
            <a:srgbClr val="fcbf0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Shape 10"/>
          <p:cNvSpPr/>
          <p:nvPr/>
        </p:nvSpPr>
        <p:spPr>
          <a:xfrm>
            <a:off x="0" y="0"/>
            <a:ext cx="12191760" cy="360"/>
          </a:xfrm>
          <a:prstGeom prst="rect">
            <a:avLst/>
          </a:prstGeom>
          <a:solidFill>
            <a:srgbClr val="fcbf0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0"/>
          <p:cNvSpPr/>
          <p:nvPr/>
        </p:nvSpPr>
        <p:spPr>
          <a:xfrm>
            <a:off x="1371600" y="685800"/>
            <a:ext cx="75434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Introduction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6" name="Text 1"/>
          <p:cNvSpPr/>
          <p:nvPr/>
        </p:nvSpPr>
        <p:spPr>
          <a:xfrm>
            <a:off x="1600200" y="132588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Sridhar Vembu: Founder of Zoho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7" name="Text 2"/>
          <p:cNvSpPr/>
          <p:nvPr/>
        </p:nvSpPr>
        <p:spPr>
          <a:xfrm>
            <a:off x="1600200" y="169164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Background: Born and raised in a small village in Tamil Nadu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8" name="Text 3"/>
          <p:cNvSpPr/>
          <p:nvPr/>
        </p:nvSpPr>
        <p:spPr>
          <a:xfrm>
            <a:off x="1600200" y="242316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Zoho: India's most profitable startup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9" name="Text 4"/>
          <p:cNvSpPr/>
          <p:nvPr/>
        </p:nvSpPr>
        <p:spPr>
          <a:xfrm>
            <a:off x="1600200" y="278892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Highlights: Profit of 2700 crores, 6 crore+ customers, 11000+ employees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0" name="Text 5"/>
          <p:cNvSpPr/>
          <p:nvPr/>
        </p:nvSpPr>
        <p:spPr>
          <a:xfrm>
            <a:off x="1600200" y="352044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Consults 300 companies from Fortune 500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1" name="Text 6"/>
          <p:cNvSpPr/>
          <p:nvPr/>
        </p:nvSpPr>
        <p:spPr>
          <a:xfrm>
            <a:off x="1600200" y="388620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Clients include Apple, Netflix, Amazon, Mahindra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0"/>
          <p:cNvSpPr/>
          <p:nvPr/>
        </p:nvSpPr>
        <p:spPr>
          <a:xfrm>
            <a:off x="1371600" y="685800"/>
            <a:ext cx="75434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Early Life and Education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600200" y="132588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Born in a farming family, later moved to Chennai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600200" y="205740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Graduated from IIT Madras with a degree in electrical engineering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5" name="Text 3"/>
          <p:cNvSpPr/>
          <p:nvPr/>
        </p:nvSpPr>
        <p:spPr>
          <a:xfrm>
            <a:off x="1600200" y="278892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Pursued higher studies at Princeton University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6" name="Text 4"/>
          <p:cNvSpPr/>
          <p:nvPr/>
        </p:nvSpPr>
        <p:spPr>
          <a:xfrm>
            <a:off x="1600200" y="352044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Earned a doctorate but felt dissatisfied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7" name="Text 5"/>
          <p:cNvSpPr/>
          <p:nvPr/>
        </p:nvSpPr>
        <p:spPr>
          <a:xfrm>
            <a:off x="1600200" y="388620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Focused on self-learning and research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68" name="Image 0" descr="preencoded.png"/>
          <p:cNvPicPr/>
          <p:nvPr/>
        </p:nvPicPr>
        <p:blipFill>
          <a:blip r:embed="rId1"/>
          <a:stretch/>
        </p:blipFill>
        <p:spPr>
          <a:xfrm>
            <a:off x="7434000" y="0"/>
            <a:ext cx="4754520" cy="6857640"/>
          </a:xfrm>
          <a:prstGeom prst="rect">
            <a:avLst/>
          </a:prstGeom>
          <a:ln w="0">
            <a:noFill/>
          </a:ln>
        </p:spPr>
      </p:pic>
      <p:sp>
        <p:nvSpPr>
          <p:cNvPr id="69" name="Text 6">
            <a:hlinkClick r:id="rId2"/>
          </p:cNvPr>
          <p:cNvSpPr/>
          <p:nvPr/>
        </p:nvSpPr>
        <p:spPr>
          <a:xfrm>
            <a:off x="7434000" y="6217920"/>
            <a:ext cx="47545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 u="sng">
                <a:solidFill>
                  <a:srgbClr val="ffffff"/>
                </a:solidFill>
                <a:uFillTx/>
                <a:latin typeface="Calibri"/>
                <a:hlinkClick r:id="rId3"/>
              </a:rPr>
              <a:t>Photo by Pexels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0"/>
          <p:cNvSpPr/>
          <p:nvPr/>
        </p:nvSpPr>
        <p:spPr>
          <a:xfrm>
            <a:off x="1371600" y="685800"/>
            <a:ext cx="75434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Founding AdventNet and Zoho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1" name="Text 1"/>
          <p:cNvSpPr/>
          <p:nvPr/>
        </p:nvSpPr>
        <p:spPr>
          <a:xfrm>
            <a:off x="1600200" y="132588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Started AdventNet in 1996 with his brother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600200" y="169164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Initial plan for hardware manufacturing failed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3" name="Text 3"/>
          <p:cNvSpPr/>
          <p:nvPr/>
        </p:nvSpPr>
        <p:spPr>
          <a:xfrm>
            <a:off x="1600200" y="242316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Pivoted to software development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4" name="Text 4"/>
          <p:cNvSpPr/>
          <p:nvPr/>
        </p:nvSpPr>
        <p:spPr>
          <a:xfrm>
            <a:off x="1600200" y="278892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Focused on providing affordable solutions for small businesses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5" name="Text 5"/>
          <p:cNvSpPr/>
          <p:nvPr/>
        </p:nvSpPr>
        <p:spPr>
          <a:xfrm>
            <a:off x="1600200" y="352044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Implemented low-cost provider mindset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76" name="Image 0" descr="preencoded.png"/>
          <p:cNvPicPr/>
          <p:nvPr/>
        </p:nvPicPr>
        <p:blipFill>
          <a:blip r:embed="rId1"/>
          <a:stretch/>
        </p:blipFill>
        <p:spPr>
          <a:xfrm>
            <a:off x="7434000" y="0"/>
            <a:ext cx="4754520" cy="6857640"/>
          </a:xfrm>
          <a:prstGeom prst="rect">
            <a:avLst/>
          </a:prstGeom>
          <a:ln w="0">
            <a:noFill/>
          </a:ln>
        </p:spPr>
      </p:pic>
      <p:sp>
        <p:nvSpPr>
          <p:cNvPr id="77" name="Text 6">
            <a:hlinkClick r:id="rId2"/>
          </p:cNvPr>
          <p:cNvSpPr/>
          <p:nvPr/>
        </p:nvSpPr>
        <p:spPr>
          <a:xfrm>
            <a:off x="7434000" y="6217920"/>
            <a:ext cx="47545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 u="sng">
                <a:solidFill>
                  <a:srgbClr val="ffffff"/>
                </a:solidFill>
                <a:uFillTx/>
                <a:latin typeface="Calibri"/>
                <a:hlinkClick r:id="rId3"/>
              </a:rPr>
              <a:t>Photo by Pexels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0"/>
          <p:cNvSpPr/>
          <p:nvPr/>
        </p:nvSpPr>
        <p:spPr>
          <a:xfrm>
            <a:off x="1371600" y="685800"/>
            <a:ext cx="75434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Key Strategies for Success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9" name="Text 1"/>
          <p:cNvSpPr/>
          <p:nvPr/>
        </p:nvSpPr>
        <p:spPr>
          <a:xfrm>
            <a:off x="1600200" y="132588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Low-cost provider: Offered affordable software services compared to big companies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0" name="Text 2"/>
          <p:cNvSpPr/>
          <p:nvPr/>
        </p:nvSpPr>
        <p:spPr>
          <a:xfrm>
            <a:off x="1600200" y="205740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Wide range of products: Constantly develop and launch new software applications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1" name="Text 3"/>
          <p:cNvSpPr/>
          <p:nvPr/>
        </p:nvSpPr>
        <p:spPr>
          <a:xfrm>
            <a:off x="1600200" y="278892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Freemium model: Allow users to try the software for free before paying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2" name="Text 4"/>
          <p:cNvSpPr/>
          <p:nvPr/>
        </p:nvSpPr>
        <p:spPr>
          <a:xfrm>
            <a:off x="1600200" y="352044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Channel partner and referral programs: Leverage customers to bring in new business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3" name="Text 5"/>
          <p:cNvSpPr/>
          <p:nvPr/>
        </p:nvSpPr>
        <p:spPr>
          <a:xfrm>
            <a:off x="1600200" y="425196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Identifying gaps in the market: Serve small businesses ignored by big companies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84" name="Image 0" descr="preencoded.png"/>
          <p:cNvPicPr/>
          <p:nvPr/>
        </p:nvPicPr>
        <p:blipFill>
          <a:blip r:embed="rId1"/>
          <a:stretch/>
        </p:blipFill>
        <p:spPr>
          <a:xfrm>
            <a:off x="7434000" y="0"/>
            <a:ext cx="4754520" cy="6857640"/>
          </a:xfrm>
          <a:prstGeom prst="rect">
            <a:avLst/>
          </a:prstGeom>
          <a:ln w="0">
            <a:noFill/>
          </a:ln>
        </p:spPr>
      </p:pic>
      <p:sp>
        <p:nvSpPr>
          <p:cNvPr id="85" name="Text 6">
            <a:hlinkClick r:id="rId2"/>
          </p:cNvPr>
          <p:cNvSpPr/>
          <p:nvPr/>
        </p:nvSpPr>
        <p:spPr>
          <a:xfrm>
            <a:off x="7434000" y="6217920"/>
            <a:ext cx="47545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 u="sng">
                <a:solidFill>
                  <a:srgbClr val="ffffff"/>
                </a:solidFill>
                <a:uFillTx/>
                <a:latin typeface="Calibri"/>
                <a:hlinkClick r:id="rId3"/>
              </a:rPr>
              <a:t>Photo by Pexels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0"/>
          <p:cNvSpPr/>
          <p:nvPr/>
        </p:nvSpPr>
        <p:spPr>
          <a:xfrm>
            <a:off x="180000" y="623160"/>
            <a:ext cx="75434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Zoho University and Hiring Practices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7" name="Text 1"/>
          <p:cNvSpPr/>
          <p:nvPr/>
        </p:nvSpPr>
        <p:spPr>
          <a:xfrm>
            <a:off x="1600200" y="132588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Established Zoho University to train and hire young talent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8" name="Text 2"/>
          <p:cNvSpPr/>
          <p:nvPr/>
        </p:nvSpPr>
        <p:spPr>
          <a:xfrm>
            <a:off x="1600200" y="205740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Recruited from small colleges and provided extensive training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9" name="Text 3"/>
          <p:cNvSpPr/>
          <p:nvPr/>
        </p:nvSpPr>
        <p:spPr>
          <a:xfrm>
            <a:off x="1600200" y="278892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Focus on practical skills and real-world applications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90" name="Text 4"/>
          <p:cNvSpPr/>
          <p:nvPr/>
        </p:nvSpPr>
        <p:spPr>
          <a:xfrm>
            <a:off x="1600200" y="352044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Emphasized on-the-job learning and personal development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91" name="Text 5"/>
          <p:cNvSpPr/>
          <p:nvPr/>
        </p:nvSpPr>
        <p:spPr>
          <a:xfrm>
            <a:off x="1600200" y="425196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In-house hiring and talent cultivation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92" name="Image 0" descr="preencoded.png"/>
          <p:cNvPicPr/>
          <p:nvPr/>
        </p:nvPicPr>
        <p:blipFill>
          <a:blip r:embed="rId1"/>
          <a:stretch/>
        </p:blipFill>
        <p:spPr>
          <a:xfrm>
            <a:off x="7740000" y="0"/>
            <a:ext cx="4448520" cy="6857640"/>
          </a:xfrm>
          <a:prstGeom prst="rect">
            <a:avLst/>
          </a:prstGeom>
          <a:ln w="0">
            <a:noFill/>
          </a:ln>
        </p:spPr>
      </p:pic>
      <p:sp>
        <p:nvSpPr>
          <p:cNvPr id="93" name="Text 6">
            <a:hlinkClick r:id="rId2"/>
          </p:cNvPr>
          <p:cNvSpPr/>
          <p:nvPr/>
        </p:nvSpPr>
        <p:spPr>
          <a:xfrm>
            <a:off x="7434000" y="6217920"/>
            <a:ext cx="47545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 u="sng">
                <a:solidFill>
                  <a:srgbClr val="ffffff"/>
                </a:solidFill>
                <a:uFillTx/>
                <a:latin typeface="Calibri"/>
                <a:hlinkClick r:id="rId3"/>
              </a:rPr>
              <a:t>Photo by Pexels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0"/>
          <p:cNvSpPr/>
          <p:nvPr/>
        </p:nvSpPr>
        <p:spPr>
          <a:xfrm>
            <a:off x="180000" y="360000"/>
            <a:ext cx="75434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Successfully Navigating Challenges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5" name="Text 1"/>
          <p:cNvSpPr/>
          <p:nvPr/>
        </p:nvSpPr>
        <p:spPr>
          <a:xfrm>
            <a:off x="1600200" y="132588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Survived the Dot.com bust in the early 2000s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96" name="Text 2"/>
          <p:cNvSpPr/>
          <p:nvPr/>
        </p:nvSpPr>
        <p:spPr>
          <a:xfrm>
            <a:off x="1600200" y="182088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Managed to retain employees and continue operations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97" name="Text 3"/>
          <p:cNvSpPr/>
          <p:nvPr/>
        </p:nvSpPr>
        <p:spPr>
          <a:xfrm>
            <a:off x="1600200" y="242316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Focused on research and development during challenging times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98" name="Text 4"/>
          <p:cNvSpPr/>
          <p:nvPr/>
        </p:nvSpPr>
        <p:spPr>
          <a:xfrm>
            <a:off x="1600200" y="315468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Identified new opportunities and launched innovative products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99" name="Text 5"/>
          <p:cNvSpPr/>
          <p:nvPr/>
        </p:nvSpPr>
        <p:spPr>
          <a:xfrm>
            <a:off x="1600200" y="388620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Maintained a strong balance sheet to weather uncertainties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00" name="Image 0" descr="preencoded.png"/>
          <p:cNvPicPr/>
          <p:nvPr/>
        </p:nvPicPr>
        <p:blipFill>
          <a:blip r:embed="rId1"/>
          <a:stretch/>
        </p:blipFill>
        <p:spPr>
          <a:xfrm>
            <a:off x="7434000" y="0"/>
            <a:ext cx="4754520" cy="6857640"/>
          </a:xfrm>
          <a:prstGeom prst="rect">
            <a:avLst/>
          </a:prstGeom>
          <a:ln w="0">
            <a:noFill/>
          </a:ln>
        </p:spPr>
      </p:pic>
      <p:sp>
        <p:nvSpPr>
          <p:cNvPr id="101" name="Text 6">
            <a:hlinkClick r:id="rId2"/>
          </p:cNvPr>
          <p:cNvSpPr/>
          <p:nvPr/>
        </p:nvSpPr>
        <p:spPr>
          <a:xfrm>
            <a:off x="7434000" y="6217920"/>
            <a:ext cx="47545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 u="sng">
                <a:solidFill>
                  <a:srgbClr val="ffffff"/>
                </a:solidFill>
                <a:uFillTx/>
                <a:latin typeface="Calibri"/>
                <a:hlinkClick r:id="rId3"/>
              </a:rPr>
              <a:t>Photo by Pexels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0"/>
          <p:cNvSpPr/>
          <p:nvPr/>
        </p:nvSpPr>
        <p:spPr>
          <a:xfrm>
            <a:off x="1371600" y="685800"/>
            <a:ext cx="75434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Future Plans and Social Impact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03" name="Text 1"/>
          <p:cNvSpPr/>
          <p:nvPr/>
        </p:nvSpPr>
        <p:spPr>
          <a:xfrm>
            <a:off x="1600200" y="132588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Expanding market share in India and increasing employment opportunities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04" name="Text 2"/>
          <p:cNvSpPr/>
          <p:nvPr/>
        </p:nvSpPr>
        <p:spPr>
          <a:xfrm>
            <a:off x="1600200" y="205740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Opening rural offices and hiring locally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05" name="Text 3"/>
          <p:cNvSpPr/>
          <p:nvPr/>
        </p:nvSpPr>
        <p:spPr>
          <a:xfrm>
            <a:off x="1600200" y="242316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Empowering small businesses in underserved areas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06" name="Text 4"/>
          <p:cNvSpPr/>
          <p:nvPr/>
        </p:nvSpPr>
        <p:spPr>
          <a:xfrm>
            <a:off x="1600200" y="315468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Focus on social impact and sustainable growth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07" name="Text 5"/>
          <p:cNvSpPr/>
          <p:nvPr/>
        </p:nvSpPr>
        <p:spPr>
          <a:xfrm>
            <a:off x="1600200" y="388620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Commitment to zero debt and strong financial stability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08" name="Image 0" descr="preencoded.png"/>
          <p:cNvPicPr/>
          <p:nvPr/>
        </p:nvPicPr>
        <p:blipFill>
          <a:blip r:embed="rId1"/>
          <a:stretch/>
        </p:blipFill>
        <p:spPr>
          <a:xfrm>
            <a:off x="7740000" y="0"/>
            <a:ext cx="4448520" cy="6857640"/>
          </a:xfrm>
          <a:prstGeom prst="rect">
            <a:avLst/>
          </a:prstGeom>
          <a:ln w="0">
            <a:noFill/>
          </a:ln>
        </p:spPr>
      </p:pic>
      <p:sp>
        <p:nvSpPr>
          <p:cNvPr id="109" name="Text 6">
            <a:hlinkClick r:id="rId2"/>
          </p:cNvPr>
          <p:cNvSpPr/>
          <p:nvPr/>
        </p:nvSpPr>
        <p:spPr>
          <a:xfrm>
            <a:off x="7434000" y="6217920"/>
            <a:ext cx="47545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 u="sng">
                <a:solidFill>
                  <a:srgbClr val="ffffff"/>
                </a:solidFill>
                <a:uFillTx/>
                <a:latin typeface="Calibri"/>
                <a:hlinkClick r:id="rId3"/>
              </a:rPr>
              <a:t>Photo by Pexels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 0"/>
          <p:cNvSpPr/>
          <p:nvPr/>
        </p:nvSpPr>
        <p:spPr>
          <a:xfrm>
            <a:off x="1371600" y="685800"/>
            <a:ext cx="75434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Conclusion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11" name="Text 1"/>
          <p:cNvSpPr/>
          <p:nvPr/>
        </p:nvSpPr>
        <p:spPr>
          <a:xfrm>
            <a:off x="1600200" y="132588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Sridhar Vembu and Zoho's inspiring journey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12" name="Text 2"/>
          <p:cNvSpPr/>
          <p:nvPr/>
        </p:nvSpPr>
        <p:spPr>
          <a:xfrm>
            <a:off x="1600200" y="169164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From a small village to a global software powerhouse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13" name="Text 3"/>
          <p:cNvSpPr/>
          <p:nvPr/>
        </p:nvSpPr>
        <p:spPr>
          <a:xfrm>
            <a:off x="1600200" y="242316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Lessons learned: Focus on providing value, adaptability, and long-term thinking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14" name="Text 4"/>
          <p:cNvSpPr/>
          <p:nvPr/>
        </p:nvSpPr>
        <p:spPr>
          <a:xfrm>
            <a:off x="1600200" y="315468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Continued commitment to innovation and customer satisfaction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15" name="Text 5"/>
          <p:cNvSpPr/>
          <p:nvPr/>
        </p:nvSpPr>
        <p:spPr>
          <a:xfrm>
            <a:off x="1600200" y="388620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  • </a:t>
            </a:r>
            <a:r>
              <a:rPr b="0" lang="en-US" sz="1600" spc="-1" strike="noStrike">
                <a:solidFill>
                  <a:srgbClr val="ffffff"/>
                </a:solidFill>
                <a:latin typeface="Inter"/>
                <a:ea typeface="Inter"/>
              </a:rPr>
              <a:t>Zoho's impact on the Indian startup ecosystem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16" name="Image 0" descr="preencoded.png"/>
          <p:cNvPicPr/>
          <p:nvPr/>
        </p:nvPicPr>
        <p:blipFill>
          <a:blip r:embed="rId1"/>
          <a:stretch/>
        </p:blipFill>
        <p:spPr>
          <a:xfrm>
            <a:off x="7434000" y="0"/>
            <a:ext cx="4754520" cy="6857640"/>
          </a:xfrm>
          <a:prstGeom prst="rect">
            <a:avLst/>
          </a:prstGeom>
          <a:ln w="0">
            <a:noFill/>
          </a:ln>
        </p:spPr>
      </p:pic>
      <p:sp>
        <p:nvSpPr>
          <p:cNvPr id="117" name="Text 6">
            <a:hlinkClick r:id="rId2"/>
          </p:cNvPr>
          <p:cNvSpPr/>
          <p:nvPr/>
        </p:nvSpPr>
        <p:spPr>
          <a:xfrm>
            <a:off x="7434000" y="6217920"/>
            <a:ext cx="47545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 u="sng">
                <a:solidFill>
                  <a:srgbClr val="ffffff"/>
                </a:solidFill>
                <a:uFillTx/>
                <a:latin typeface="Calibri"/>
                <a:hlinkClick r:id="rId3"/>
              </a:rPr>
              <a:t>Photo by Pexels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2023-10-17T17:58:31Z</dcterms:created>
  <dc:creator>PptxGenJS</dc:creator>
  <dc:description/>
  <dc:language>en-IN</dc:language>
  <cp:lastModifiedBy/>
  <dcterms:modified xsi:type="dcterms:W3CDTF">2024-02-12T16:54:02Z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(16:9)</vt:lpwstr>
  </property>
  <property fmtid="{D5CDD505-2E9C-101B-9397-08002B2CF9AE}" pid="4" name="Slides">
    <vt:i4>9</vt:i4>
  </property>
</Properties>
</file>