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196ed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196ed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196ed4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196ed4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Scrambling codes for Decode and forward NOMA scheme</a:t>
            </a:r>
            <a:endParaRPr sz="18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94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exists a unique scrambling for each geographical region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27150" y="2824425"/>
            <a:ext cx="3111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18250" y="1741375"/>
            <a:ext cx="3111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389300" y="2824425"/>
            <a:ext cx="3111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78400" y="2597500"/>
            <a:ext cx="1008600" cy="93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69500" y="1514450"/>
            <a:ext cx="1008600" cy="93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40550" y="2597500"/>
            <a:ext cx="1008600" cy="93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1462475" y="3017725"/>
            <a:ext cx="20928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3"/>
          <p:cNvCxnSpPr/>
          <p:nvPr/>
        </p:nvCxnSpPr>
        <p:spPr>
          <a:xfrm>
            <a:off x="2193650" y="1891550"/>
            <a:ext cx="1344600" cy="10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" name="Google Shape;64;p13"/>
          <p:cNvSpPr txBox="1"/>
          <p:nvPr/>
        </p:nvSpPr>
        <p:spPr>
          <a:xfrm>
            <a:off x="1386825" y="3130300"/>
            <a:ext cx="4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669500" y="2047250"/>
            <a:ext cx="4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040550" y="3130300"/>
            <a:ext cx="4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pic>
        <p:nvPicPr>
          <p:cNvPr descr="{&quot;type&quot;:&quot;$$&quot;,&quot;aid&quot;:null,&quot;code&quot;:&quot;$$y_{D}\\,=\\,h_{1}{\\sqrt[]{\\alpha _{1}P_{s}}}\\left(S_{1}.x1\\right)+h_{1}{\\sqrt[]{\\alpha _{2}P_{s}}}\\left(S_{1}.x2\\right)\\,+h_{2}{\\sqrt[]{ \\beta_{1}P_{r}}}\\left(S_{2}.x3\\right)+h_{2}{\\sqrt[]{ \\beta_{2}P_{r}}}\\left(S_{2}.x4\\right)\\,+n$$&quot;,&quot;id&quot;:&quot;1&quot;,&quot;backgroundColor&quot;:&quot;#FFFFFF&quot;,&quot;backgroundColorModified&quot;:false,&quot;font&quot;:{&quot;color&quot;:&quot;#000000&quot;,&quot;size&quot;:12,&quot;family&quot;:&quot;Arial&quot;},&quot;ts&quot;:1635235162515,&quot;cs&quot;:&quot;A7h+7JrMj2wLIom5oL70iA==&quot;,&quot;size&quot;:{&quot;width&quot;:711.5,&quot;height&quot;:23.5}}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26" y="4315976"/>
            <a:ext cx="7975751" cy="2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444050" y="2863900"/>
            <a:ext cx="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227150" y="2830225"/>
            <a:ext cx="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018250" y="1743025"/>
            <a:ext cx="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723125" y="1958775"/>
            <a:ext cx="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966850" y="22613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161225" y="2730100"/>
            <a:ext cx="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767075" y="1332400"/>
            <a:ext cx="401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= transmission power of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= transmission power of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 = Scrambling code of region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 = Scrambling code of region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h1= channel coefficient of S-D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 = </a:t>
            </a:r>
            <a:r>
              <a:rPr lang="en">
                <a:solidFill>
                  <a:schemeClr val="dk1"/>
                </a:solidFill>
              </a:rPr>
              <a:t>channel coefficient of R-D link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 gaussian noise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backgroundColorModified&quot;:null,&quot;type&quot;:&quot;align*&quot;,&quot;id&quot;:&quot;1&quot;,&quot;font&quot;:{&quot;family&quot;:&quot;Arial&quot;,&quot;size&quot;:14,&quot;color&quot;:&quot;#000000&quot;},&quot;code&quot;:&quot;\\begin{align*}\n{\\alpha_{1},\\,\\alpha_{2}\\,}&amp;={\\,\\text{power}\\;\\text{allocation}\\;\\text{coeficients}\\;\\text{of}\\;\\text{S}}\\\\\n{\\,\\beta_{1},\\beta_{2}}&amp;={\\text{power}\\;\\text{allocation}\\;\\text{coeficients}\\;\\text{of}\\,\\,R}\t\n\\end{align*}&quot;,&quot;backgroundColor&quot;:&quot;#FFFFFF&quot;,&quot;aid&quot;:null,&quot;ts&quot;:1635236403839,&quot;cs&quot;:&quot;XBdVQUjWFuZYOJpZj6YWgQ==&quot;,&quot;size&quot;:{&quot;width&quot;:398.6666666666667,&quot;height&quot;:48.333333333333336}}"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75" y="3017720"/>
            <a:ext cx="3797300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33750" y="3915775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</a:t>
            </a:r>
            <a:r>
              <a:rPr lang="en"/>
              <a:t> signal at D: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1614750" y="1440975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1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78400" y="2532488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2193575" y="2344950"/>
            <a:ext cx="1630500" cy="6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x1 (by MAP estimator)</a:t>
            </a:r>
            <a:endParaRPr/>
          </a:p>
        </p:txBody>
      </p:sp>
      <p:pic>
        <p:nvPicPr>
          <p:cNvPr descr="{&quot;type&quot;:&quot;$$&quot;,&quot;code&quot;:&quot;$$S_{1}.y_{D_{1}}\\,=\\,S_{1}.\\left(h_{1}{\\sqrt[]{\\alpha _{1}P_{s}}}\\left(S_{1}.x1\\right)+h_{1}{\\sqrt[]{\\alpha _{2}P_{s}}}\\left(S_{1}.x2\\right)\\,\\right)+0+S_{1}.n_{1}$$&quot;,&quot;id&quot;:&quot;2&quot;,&quot;font&quot;:{&quot;size&quot;:14,&quot;color&quot;:&quot;#000000&quot;,&quot;family&quot;:&quot;Arial&quot;},&quot;backgroundColorModified&quot;:false,&quot;backgroundColor&quot;:&quot;#FFFFFF&quot;,&quot;aid&quot;:null,&quot;ts&quot;:1635234465113,&quot;cs&quot;:&quot;4p3Bk0S0kAuh3vz7LF7nyA==&quot;,&quot;size&quot;:{&quot;width&quot;:626.5,&quot;height&quot;:39.5}}"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306415"/>
            <a:ext cx="5967413" cy="376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4"/>
          <p:cNvCxnSpPr>
            <a:endCxn id="83" idx="1"/>
          </p:cNvCxnSpPr>
          <p:nvPr/>
        </p:nvCxnSpPr>
        <p:spPr>
          <a:xfrm>
            <a:off x="361475" y="2635650"/>
            <a:ext cx="1832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4"/>
          <p:cNvSpPr txBox="1"/>
          <p:nvPr/>
        </p:nvSpPr>
        <p:spPr>
          <a:xfrm>
            <a:off x="1462475" y="2353775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id&quot;:&quot;3&quot;,&quot;font&quot;:{&quot;color&quot;:&quot;#000000&quot;,&quot;family&quot;:&quot;Arial&quot;,&quot;size&quot;:14},&quot;code&quot;:&quot;$$S_{1}.y_{D_{1}}$$&quot;,&quot;aid&quot;:null,&quot;backgroundColorModified&quot;:null,&quot;backgroundColor&quot;:&quot;#FFFFFF&quot;,&quot;ts&quot;:1635234539002,&quot;cs&quot;:&quot;+cuZUE2YSpoU+tGzC7hQmg==&quot;,&quot;size&quot;:{&quot;width&quot;:59.166666666666664,&quot;height&quot;:21.166666666666668}}"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13" y="2370138"/>
            <a:ext cx="563563" cy="201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>
            <a:stCxn id="83" idx="3"/>
          </p:cNvCxnSpPr>
          <p:nvPr/>
        </p:nvCxnSpPr>
        <p:spPr>
          <a:xfrm flipH="1" rot="10800000">
            <a:off x="3824075" y="2647950"/>
            <a:ext cx="1193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4"/>
          <p:cNvSpPr/>
          <p:nvPr/>
        </p:nvSpPr>
        <p:spPr>
          <a:xfrm>
            <a:off x="2538250" y="4026175"/>
            <a:ext cx="344700" cy="3312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code&quot;:&quot;$$S_{1}.h_{1}{\\sqrt[]{\\alpha _{1}P_{s}}}\\left(S_{1}.x1\\right)\\,$$&quot;,&quot;backgroundColor&quot;:&quot;#FFFFFF&quot;,&quot;font&quot;:{&quot;color&quot;:&quot;#000000&quot;,&quot;family&quot;:&quot;Arial&quot;,&quot;size&quot;:12},&quot;backgroundColorModified&quot;:false,&quot;aid&quot;:null,&quot;id&quot;:&quot;4&quot;,&quot;ts&quot;:1635234894711,&quot;cs&quot;:&quot;q29c2YJ2DP6jnolbrN/a4w==&quot;,&quot;size&quot;:{&quot;width&quot;:163.16666666666666,&quot;height&quot;:23.166666666666668}}"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450" y="3080538"/>
            <a:ext cx="1554163" cy="220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/>
          <p:nvPr/>
        </p:nvCxnSpPr>
        <p:spPr>
          <a:xfrm rot="5400000">
            <a:off x="2655975" y="2715125"/>
            <a:ext cx="1386600" cy="12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4"/>
          <p:cNvSpPr/>
          <p:nvPr/>
        </p:nvSpPr>
        <p:spPr>
          <a:xfrm>
            <a:off x="3253750" y="3797150"/>
            <a:ext cx="1185000" cy="78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x2</a:t>
            </a:r>
            <a:endParaRPr/>
          </a:p>
        </p:txBody>
      </p:sp>
      <p:cxnSp>
        <p:nvCxnSpPr>
          <p:cNvPr id="93" name="Google Shape;93;p14"/>
          <p:cNvCxnSpPr>
            <a:stCxn id="89" idx="6"/>
            <a:endCxn id="92" idx="1"/>
          </p:cNvCxnSpPr>
          <p:nvPr/>
        </p:nvCxnSpPr>
        <p:spPr>
          <a:xfrm>
            <a:off x="2882950" y="4191775"/>
            <a:ext cx="370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4"/>
          <p:cNvCxnSpPr>
            <a:stCxn id="92" idx="3"/>
          </p:cNvCxnSpPr>
          <p:nvPr/>
        </p:nvCxnSpPr>
        <p:spPr>
          <a:xfrm flipH="1" rot="10800000">
            <a:off x="4438750" y="4186100"/>
            <a:ext cx="822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4"/>
          <p:cNvCxnSpPr>
            <a:endCxn id="89" idx="2"/>
          </p:cNvCxnSpPr>
          <p:nvPr/>
        </p:nvCxnSpPr>
        <p:spPr>
          <a:xfrm>
            <a:off x="437050" y="2639575"/>
            <a:ext cx="2101200" cy="155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4"/>
          <p:cNvSpPr txBox="1"/>
          <p:nvPr/>
        </p:nvSpPr>
        <p:spPr>
          <a:xfrm>
            <a:off x="2471000" y="3643025"/>
            <a:ext cx="19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</a:t>
            </a:r>
            <a:endParaRPr sz="2100"/>
          </a:p>
        </p:txBody>
      </p:sp>
      <p:sp>
        <p:nvSpPr>
          <p:cNvPr id="97" name="Google Shape;97;p14"/>
          <p:cNvSpPr txBox="1"/>
          <p:nvPr/>
        </p:nvSpPr>
        <p:spPr>
          <a:xfrm>
            <a:off x="4008575" y="22689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572100" y="38077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67125" y="448000"/>
            <a:ext cx="59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received signals: first decoding one NOMA signal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53075" y="1741400"/>
            <a:ext cx="76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each symbol in noma signal by successive interference cancellation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