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slide" Target="slides/slide5.xml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0f4d9069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0f4d9069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0f4d9069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0f4d9069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0f4d9069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0f4d9069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Goal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0f4d9069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0f4d9069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multi victim block if necessary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cbda2a8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cbda2a8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09400" y="1181063"/>
            <a:ext cx="81252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1843C"/>
              </a:buClr>
              <a:buSzPts val="5400"/>
              <a:buFont typeface="Trebuchet MS"/>
              <a:buNone/>
            </a:pPr>
            <a:r>
              <a:rPr lang="en" sz="3300">
                <a:latin typeface="Lato"/>
                <a:ea typeface="Lato"/>
                <a:cs typeface="Lato"/>
                <a:sym typeface="Lato"/>
              </a:rPr>
              <a:t>Localization of Mobile Victims During Disaster Scenarios</a:t>
            </a:r>
            <a:endParaRPr sz="3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					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					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       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 </a:t>
            </a:r>
            <a:endParaRPr sz="2200"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00" y="86749"/>
            <a:ext cx="665599" cy="3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249" y="86739"/>
            <a:ext cx="665600" cy="346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the location of </a:t>
            </a:r>
            <a:r>
              <a:rPr lang="en"/>
              <a:t>mobile</a:t>
            </a:r>
            <a:r>
              <a:rPr lang="en"/>
              <a:t> victims?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834" y="1017725"/>
            <a:ext cx="4484341" cy="395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709425" y="1685550"/>
            <a:ext cx="7999800" cy="26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Localizing multiple victims in out of coverage areas using multi-hop calls and dynamic constraint satisfaction (DCS) methods 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00" y="86749"/>
            <a:ext cx="665599" cy="3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249" y="86739"/>
            <a:ext cx="665600" cy="346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5285600" y="2828575"/>
            <a:ext cx="3649500" cy="98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Priority based ordering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Constraint Generation for New Data</a:t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49525" y="2886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Emergency platform localization system</a:t>
            </a:r>
            <a:endParaRPr sz="2020"/>
          </a:p>
        </p:txBody>
      </p:sp>
      <p:sp>
        <p:nvSpPr>
          <p:cNvPr id="79" name="Google Shape;79;p16"/>
          <p:cNvSpPr/>
          <p:nvPr/>
        </p:nvSpPr>
        <p:spPr>
          <a:xfrm>
            <a:off x="567250" y="3526625"/>
            <a:ext cx="1515900" cy="83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Multi-hop Call </a:t>
            </a:r>
            <a:r>
              <a:rPr lang="en"/>
              <a:t>Data Extraction (GPS, RSSI, TOA, AOA)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3445475" y="3588116"/>
            <a:ext cx="1515900" cy="71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Localization Mode selection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2466437" y="2078550"/>
            <a:ext cx="1737600" cy="98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Localization results after fixed     interval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1909500" y="4591475"/>
            <a:ext cx="1362300" cy="48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MVLA_recent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471875" y="4591475"/>
            <a:ext cx="1463100" cy="48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MVLA_seq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5285600" y="4591472"/>
            <a:ext cx="1141500" cy="48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MVLA_all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517725" y="935875"/>
            <a:ext cx="1614900" cy="668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Multi-Hop Calls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567225" y="2740138"/>
            <a:ext cx="1515900" cy="57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Data Platform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17750" y="1909525"/>
            <a:ext cx="1614900" cy="57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Call Center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5642250" y="2795313"/>
            <a:ext cx="195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A.  Initialization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9" name="Google Shape;89;p16"/>
          <p:cNvCxnSpPr>
            <a:stCxn id="85" idx="2"/>
            <a:endCxn id="87" idx="0"/>
          </p:cNvCxnSpPr>
          <p:nvPr/>
        </p:nvCxnSpPr>
        <p:spPr>
          <a:xfrm>
            <a:off x="1325175" y="1603975"/>
            <a:ext cx="0" cy="3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>
            <a:stCxn id="86" idx="2"/>
            <a:endCxn id="79" idx="0"/>
          </p:cNvCxnSpPr>
          <p:nvPr/>
        </p:nvCxnSpPr>
        <p:spPr>
          <a:xfrm>
            <a:off x="1325175" y="3312838"/>
            <a:ext cx="0" cy="2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>
            <a:stCxn id="87" idx="2"/>
            <a:endCxn id="86" idx="0"/>
          </p:cNvCxnSpPr>
          <p:nvPr/>
        </p:nvCxnSpPr>
        <p:spPr>
          <a:xfrm>
            <a:off x="1325200" y="2482225"/>
            <a:ext cx="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>
            <a:stCxn id="79" idx="3"/>
            <a:endCxn id="80" idx="1"/>
          </p:cNvCxnSpPr>
          <p:nvPr/>
        </p:nvCxnSpPr>
        <p:spPr>
          <a:xfrm>
            <a:off x="2083150" y="3944975"/>
            <a:ext cx="136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6"/>
          <p:cNvCxnSpPr>
            <a:stCxn id="80" idx="2"/>
            <a:endCxn id="83" idx="0"/>
          </p:cNvCxnSpPr>
          <p:nvPr/>
        </p:nvCxnSpPr>
        <p:spPr>
          <a:xfrm flipH="1" rot="-5400000">
            <a:off x="4058825" y="4446416"/>
            <a:ext cx="289800" cy="600"/>
          </a:xfrm>
          <a:prstGeom prst="bentConnector3">
            <a:avLst>
              <a:gd fmla="val 4997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6"/>
          <p:cNvCxnSpPr>
            <a:stCxn id="80" idx="2"/>
            <a:endCxn id="84" idx="0"/>
          </p:cNvCxnSpPr>
          <p:nvPr/>
        </p:nvCxnSpPr>
        <p:spPr>
          <a:xfrm flipH="1" rot="-5400000">
            <a:off x="4885025" y="3620216"/>
            <a:ext cx="289800" cy="1653000"/>
          </a:xfrm>
          <a:prstGeom prst="bentConnector3">
            <a:avLst>
              <a:gd fmla="val 4997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>
            <a:stCxn id="80" idx="2"/>
            <a:endCxn id="82" idx="0"/>
          </p:cNvCxnSpPr>
          <p:nvPr/>
        </p:nvCxnSpPr>
        <p:spPr>
          <a:xfrm rot="5400000">
            <a:off x="3252125" y="3640316"/>
            <a:ext cx="289800" cy="1612800"/>
          </a:xfrm>
          <a:prstGeom prst="bentConnector3">
            <a:avLst>
              <a:gd fmla="val 4997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>
            <a:stCxn id="80" idx="3"/>
            <a:endCxn id="77" idx="2"/>
          </p:cNvCxnSpPr>
          <p:nvPr/>
        </p:nvCxnSpPr>
        <p:spPr>
          <a:xfrm flipH="1" rot="10800000">
            <a:off x="4961375" y="3815066"/>
            <a:ext cx="2148900" cy="129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6"/>
          <p:cNvSpPr/>
          <p:nvPr/>
        </p:nvSpPr>
        <p:spPr>
          <a:xfrm>
            <a:off x="4475375" y="693400"/>
            <a:ext cx="4568400" cy="188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6"/>
              </a:highlight>
            </a:endParaRPr>
          </a:p>
        </p:txBody>
      </p:sp>
      <p:cxnSp>
        <p:nvCxnSpPr>
          <p:cNvPr id="98" name="Google Shape;98;p16"/>
          <p:cNvCxnSpPr>
            <a:stCxn id="81" idx="1"/>
            <a:endCxn id="86" idx="3"/>
          </p:cNvCxnSpPr>
          <p:nvPr/>
        </p:nvCxnSpPr>
        <p:spPr>
          <a:xfrm flipH="1">
            <a:off x="2083037" y="2571750"/>
            <a:ext cx="383400" cy="4548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409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0" name="Google Shape;100;p16"/>
          <p:cNvCxnSpPr>
            <a:stCxn id="97" idx="2"/>
            <a:endCxn id="77" idx="0"/>
          </p:cNvCxnSpPr>
          <p:nvPr/>
        </p:nvCxnSpPr>
        <p:spPr>
          <a:xfrm flipH="1" rot="-5400000">
            <a:off x="6811475" y="2529700"/>
            <a:ext cx="246900" cy="3507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00" y="86749"/>
            <a:ext cx="665599" cy="3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249" y="86739"/>
            <a:ext cx="665600" cy="34671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/>
          <p:nvPr/>
        </p:nvSpPr>
        <p:spPr>
          <a:xfrm>
            <a:off x="6323813" y="1273738"/>
            <a:ext cx="1141500" cy="895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Nonlinear constraints based problem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7714225" y="1272075"/>
            <a:ext cx="1275300" cy="895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Successive Linear Programming (SLP)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4889875" y="618075"/>
            <a:ext cx="39486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B. </a:t>
            </a: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Mobile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50">
                <a:solidFill>
                  <a:schemeClr val="dk1"/>
                </a:solidFill>
                <a:highlight>
                  <a:schemeClr val="lt1"/>
                </a:highlight>
              </a:rPr>
              <a:t>Multi-victim localization algorithm</a:t>
            </a:r>
            <a:endParaRPr sz="160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6"/>
          <p:cNvCxnSpPr>
            <a:stCxn id="105" idx="2"/>
          </p:cNvCxnSpPr>
          <p:nvPr/>
        </p:nvCxnSpPr>
        <p:spPr>
          <a:xfrm>
            <a:off x="6864175" y="15261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6"/>
          <p:cNvCxnSpPr/>
          <p:nvPr/>
        </p:nvCxnSpPr>
        <p:spPr>
          <a:xfrm>
            <a:off x="6724325" y="12761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6"/>
          <p:cNvCxnSpPr>
            <a:stCxn id="103" idx="3"/>
            <a:endCxn id="104" idx="1"/>
          </p:cNvCxnSpPr>
          <p:nvPr/>
        </p:nvCxnSpPr>
        <p:spPr>
          <a:xfrm flipH="1" rot="10800000">
            <a:off x="7465313" y="1719688"/>
            <a:ext cx="249000" cy="1800"/>
          </a:xfrm>
          <a:prstGeom prst="bentConnector3">
            <a:avLst>
              <a:gd fmla="val 499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6"/>
          <p:cNvSpPr/>
          <p:nvPr/>
        </p:nvSpPr>
        <p:spPr>
          <a:xfrm>
            <a:off x="4801550" y="1917550"/>
            <a:ext cx="1196100" cy="614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</a:t>
            </a:r>
            <a:r>
              <a:rPr lang="en"/>
              <a:t>annealing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16"/>
          <p:cNvCxnSpPr>
            <a:stCxn id="109" idx="3"/>
            <a:endCxn id="103" idx="1"/>
          </p:cNvCxnSpPr>
          <p:nvPr/>
        </p:nvCxnSpPr>
        <p:spPr>
          <a:xfrm flipH="1" rot="10800000">
            <a:off x="5997650" y="1721350"/>
            <a:ext cx="326100" cy="503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1" name="Google Shape;111;p16"/>
          <p:cNvCxnSpPr>
            <a:stCxn id="97" idx="1"/>
            <a:endCxn id="81" idx="3"/>
          </p:cNvCxnSpPr>
          <p:nvPr/>
        </p:nvCxnSpPr>
        <p:spPr>
          <a:xfrm flipH="1">
            <a:off x="4204175" y="1637500"/>
            <a:ext cx="271200" cy="934200"/>
          </a:xfrm>
          <a:prstGeom prst="bentConnector3">
            <a:avLst>
              <a:gd fmla="val 5002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2" name="Google Shape;112;p16"/>
          <p:cNvSpPr/>
          <p:nvPr/>
        </p:nvSpPr>
        <p:spPr>
          <a:xfrm>
            <a:off x="4581125" y="978925"/>
            <a:ext cx="1275300" cy="713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Optimization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6"/>
          <p:cNvCxnSpPr>
            <a:stCxn id="112" idx="2"/>
            <a:endCxn id="109" idx="0"/>
          </p:cNvCxnSpPr>
          <p:nvPr/>
        </p:nvCxnSpPr>
        <p:spPr>
          <a:xfrm flipH="1" rot="-5400000">
            <a:off x="5196725" y="1714675"/>
            <a:ext cx="225000" cy="1809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8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820"/>
              <a:t>Constraint optimization using simulated annealing</a:t>
            </a:r>
            <a:endParaRPr sz="2320"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11700" y="522225"/>
            <a:ext cx="8208300" cy="42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Input data: Initial solution set,     </a:t>
            </a:r>
            <a:r>
              <a:rPr baseline="-25000" lang="en" sz="1400"/>
              <a:t>                      </a:t>
            </a:r>
            <a:r>
              <a:rPr lang="en" sz="1400"/>
              <a:t>, learning rate(  ), F</a:t>
            </a:r>
            <a:r>
              <a:rPr baseline="-25000" lang="en" sz="1400"/>
              <a:t>past</a:t>
            </a:r>
            <a:endParaRPr baseline="-25000"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While (                 &gt; threshold)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{      </a:t>
            </a:r>
            <a:r>
              <a:rPr lang="en" sz="1400">
                <a:solidFill>
                  <a:schemeClr val="dk1"/>
                </a:solidFill>
              </a:rPr>
              <a:t>For each node compute a weight based on the freshness of received data</a:t>
            </a:r>
            <a:endParaRPr sz="1700"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   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     Localizing devices using the constraint set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     Selecting the non satisfied constraints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     Compute 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     If (</a:t>
            </a:r>
            <a:r>
              <a:rPr lang="en" sz="1400"/>
              <a:t>F</a:t>
            </a:r>
            <a:r>
              <a:rPr baseline="-25000" lang="en" sz="1400"/>
              <a:t>current</a:t>
            </a:r>
            <a:r>
              <a:rPr lang="en" sz="1400"/>
              <a:t>&gt;0)</a:t>
            </a:r>
            <a:endParaRPr sz="1400"/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If (                                                ): Break</a:t>
            </a:r>
            <a:endParaRPr sz="1400"/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Update the estimated solution with a new random solution}</a:t>
            </a:r>
            <a:r>
              <a:rPr baseline="-25000" lang="en" sz="2300"/>
              <a:t> </a:t>
            </a:r>
            <a:endParaRPr baseline="-25000"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aseline="-25000" lang="en" sz="2300"/>
              <a:t>Output: set of solutions of location of nodes per each update</a:t>
            </a:r>
            <a:endParaRPr baseline="-25000" sz="2300"/>
          </a:p>
        </p:txBody>
      </p:sp>
      <p:pic>
        <p:nvPicPr>
          <p:cNvPr descr="{&quot;code&quot;:&quot;\\begin{align*}\n{F_{current}\\,}&amp;={\\,w\\sum_{}^{}\\,\\text{non}\\;\\text{satisfied(nbnodes)}}\t\n\\end{align*}&quot;,&quot;type&quot;:&quot;align*&quot;,&quot;font&quot;:{&quot;size&quot;:11.5,&quot;family&quot;:&quot;Arial&quot;,&quot;color&quot;:&quot;#595959&quot;},&quot;id&quot;:&quot;1&quot;,&quot;backgroundColorModified&quot;:false,&quot;aid&quot;:null,&quot;backgroundColor&quot;:&quot;#FFFFFF&quot;,&quot;ts&quot;:1648972733264,&quot;cs&quot;:&quot;TuZLhsKv+ykJXm73lGJ97Q==&quot;,&quot;size&quot;:{&quot;width&quot;:306.25,&quot;height&quot;:25.5}}"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881" y="2829864"/>
            <a:ext cx="2917031" cy="242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8.2,&quot;color&quot;:&quot;#000000&quot;,&quot;family&quot;:&quot;Arial&quot;},&quot;id&quot;:&quot;2&quot;,&quot;backgroundColor&quot;:&quot;#FFFFFF&quot;,&quot;backgroundColorModified&quot;:null,&quot;aid&quot;:null,&quot;type&quot;:&quot;$$&quot;,&quot;code&quot;:&quot;$$w\\,=\\,\\frac{1}{t_{now_{}}-\\,t_{received}}$$&quot;,&quot;ts&quot;:1648970561708,&quot;cs&quot;:&quot;sLLTTbUcUiygO6RUC/tOCA==&quot;,&quot;size&quot;:{&quot;width&quot;:250,&quot;height&quot;:62.19999999999999}}"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2625" y="1725800"/>
            <a:ext cx="1418750" cy="35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code&quot;:&quot;$$\\exp\\text{Func}\\,-\\text{threshold}\\approx\\,0$$&quot;,&quot;backgroundColor&quot;:&quot;#FFFFFF&quot;,&quot;type&quot;:&quot;$$&quot;,&quot;backgroundColorModified&quot;:false,&quot;id&quot;:&quot;4&quot;,&quot;font&quot;:{&quot;size&quot;:14,&quot;family&quot;:&quot;Arial&quot;,&quot;color&quot;:&quot;#595959&quot;},&quot;ts&quot;:1648972613682,&quot;cs&quot;:&quot;EoEg0lqhM0nIH7IcB+pH7Q==&quot;,&quot;size&quot;:{&quot;width&quot;:247.40000000000006,&quot;height&quot;:19.600000000000016}}"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6263" y="3940492"/>
            <a:ext cx="2356485" cy="1866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backgroundColorModified&quot;:false,&quot;code&quot;:&quot;$$\\exp\\text{Func}$$&quot;,&quot;backgroundColor&quot;:&quot;#FFFFFF&quot;,&quot;font&quot;:{&quot;size&quot;:14,&quot;family&quot;:&quot;Arial&quot;,&quot;color&quot;:&quot;#595959&quot;},&quot;id&quot;:&quot;5&quot;,&quot;aid&quot;:null,&quot;ts&quot;:1648971035393,&quot;cs&quot;:&quot;V3mqoTFT024Dhw/y3w4NKQ==&quot;,&quot;size&quot;:{&quot;width&quot;:84.33333333333333,&quot;height&quot;:19.333333333333332}}" id="123" name="Google Shape;12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7975" y="1019400"/>
            <a:ext cx="803275" cy="184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align*&quot;,&quot;aid&quot;:null,&quot;backgroundColorModified&quot;:false,&quot;code&quot;:&quot;\\begin{align*}\n{\\,\\exp\\text{Func}}&amp;={\\exp\\left(\\frac{F_{current}\\,-\\,F_{past}}{\\lambda}\\right)}\t\n\\end{align*}&quot;,&quot;font&quot;:{&quot;family&quot;:&quot;Arial&quot;,&quot;color&quot;:&quot;#595959&quot;,&quot;size&quot;:11.5},&quot;backgroundColor&quot;:&quot;#FFFFFF&quot;,&quot;id&quot;:&quot;1&quot;,&quot;ts&quot;:1648972365512,&quot;cs&quot;:&quot;m9O86UsfOFDgYCKuF6zvzg==&quot;,&quot;size&quot;:{&quot;width&quot;:274,&quot;height&quot;:43.25}}" id="124" name="Google Shape;124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91250" y="3499401"/>
            <a:ext cx="2477349" cy="391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backgroundColorModified&quot;:false,&quot;code&quot;:&quot;$$\\exp\\text{Func}$$&quot;,&quot;backgroundColor&quot;:&quot;#FFFFFF&quot;,&quot;font&quot;:{&quot;size&quot;:14,&quot;family&quot;:&quot;Arial&quot;,&quot;color&quot;:&quot;#595959&quot;},&quot;id&quot;:&quot;5&quot;,&quot;aid&quot;:null,&quot;ts&quot;:1648971035393,&quot;cs&quot;:&quot;V3mqoTFT024Dhw/y3w4NKQ==&quot;,&quot;size&quot;:{&quot;width&quot;:84.33333333333333,&quot;height&quot;:19.333333333333332}}" id="125" name="Google Shape;12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2875" y="620950"/>
            <a:ext cx="803275" cy="184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id&quot;:&quot;6&quot;,&quot;code&quot;:&quot;$$\\lambda$$&quot;,&quot;backgroundColorModified&quot;:null,&quot;font&quot;:{&quot;size&quot;:14,&quot;color&quot;:&quot;#595959&quot;,&quot;family&quot;:&quot;Arial&quot;},&quot;type&quot;:&quot;$$&quot;,&quot;ts&quot;:1648972780917,&quot;cs&quot;:&quot;uJ1bDQ4vMcpPjZWvYqUxqA==&quot;,&quot;size&quot;:{&quot;width&quot;:11.166666666666666,&quot;height&quot;:15.666666666666666}}" id="126" name="Google Shape;12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64075" y="638413"/>
            <a:ext cx="106363" cy="1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