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</p:sldIdLst>
  <p:sldSz cy="5143500" cx="9144000"/>
  <p:notesSz cx="6858000" cy="9144000"/>
  <p:embeddedFontLst>
    <p:embeddedFont>
      <p:font typeface="Raleway"/>
      <p:regular r:id="rId148"/>
      <p:bold r:id="rId149"/>
      <p:italic r:id="rId150"/>
      <p:boldItalic r:id="rId151"/>
    </p:embeddedFont>
    <p:embeddedFont>
      <p:font typeface="Lato"/>
      <p:regular r:id="rId152"/>
      <p:bold r:id="rId153"/>
      <p:italic r:id="rId154"/>
      <p:boldItalic r:id="rId1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font" Target="fonts/Raleway-italic.fntdata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Raleway-bold.fntdata"/><Relationship Id="rId4" Type="http://schemas.openxmlformats.org/officeDocument/2006/relationships/slideMaster" Target="slideMasters/slideMaster1.xml"/><Relationship Id="rId148" Type="http://schemas.openxmlformats.org/officeDocument/2006/relationships/font" Target="fonts/Raleway-regular.fntdata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154" Type="http://schemas.openxmlformats.org/officeDocument/2006/relationships/font" Target="fonts/Lato-italic.fntdata"/><Relationship Id="rId58" Type="http://schemas.openxmlformats.org/officeDocument/2006/relationships/slide" Target="slides/slide52.xml"/><Relationship Id="rId153" Type="http://schemas.openxmlformats.org/officeDocument/2006/relationships/font" Target="fonts/Lato-bold.fntdata"/><Relationship Id="rId152" Type="http://schemas.openxmlformats.org/officeDocument/2006/relationships/font" Target="fonts/Lato-regular.fntdata"/><Relationship Id="rId151" Type="http://schemas.openxmlformats.org/officeDocument/2006/relationships/font" Target="fonts/Raleway-boldItalic.fntdata"/><Relationship Id="rId155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983cede3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983cede3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99e3c113c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99e3c113c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99e3c113c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99e3c113c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99e3c113c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99e3c113c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99e3c113c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99e3c113c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99e3c113c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99e3c113c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99e3c113c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99e3c113c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99a9df2b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99a9df2b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99e3c113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99e3c113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99a9df2b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99a9df2b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99e3c113c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99e3c113c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83cede3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983cede3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9983cede3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9983cede3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9a24ce7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9a24ce7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9983cede3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9983cede3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9a24ce78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9a24ce78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9a24ce78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9a24ce78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9983cede3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9983cede3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9a24ce78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9a24ce78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9a24ce78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9a24ce78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a24ce78c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a24ce78c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9a24ce78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9a24ce78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983cede3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983cede3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9983cede3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9983cede3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9a24ce78c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9a24ce78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99e3c113c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99e3c113c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9a24ce78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9a24ce78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9a24ce78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9a24ce78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9a24ce78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9a24ce78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99e3c113cb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99e3c113c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9a24ce78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9a24ce78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9a24ce78c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9a24ce78c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9a24ce78c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9a24ce78c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983cede3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983cede3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9a24ce78c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9a24ce78c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9a24ce78c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9a24ce78c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9a24ce78c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9a24ce78c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9a24ce78c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9a24ce78c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9a24ce78c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9a24ce78c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9a24ce78c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9a24ce78c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9a24ce78c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9a24ce78c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9a24ce78c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9a24ce78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9a24ce78c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9a24ce78c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9a24ce78c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9a24ce78c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983cede3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983cede3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9983cede3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9983cede3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9983cede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9983cede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983cede3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983cede3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983cede3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983cede3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983cede3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983cede3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9a9df2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9a9df2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9e3c113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9e3c113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983cede3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983cede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9e3c113c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9e3c113c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983cede3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983cede3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983cede3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983cede3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983cede3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983cede3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983cede3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983cede3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983cede3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983cede3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983cede36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983cede3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983cede36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983cede3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983cede3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983cede3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983cede3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983cede3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983cede3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983cede3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983cede3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983cede3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9a9df2b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9a9df2b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9a9df2b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9a9df2b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9a9df2b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9a9df2b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9a9df2b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99a9df2b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9e3c11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9e3c11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9983cede3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9983cede3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9e3c113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9e3c113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9e3c113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99e3c113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99e3c113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99e3c113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983cede3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983cede3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9e3c113c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9e3c113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9e3c113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9e3c113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9a9df2b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99a9df2b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99e3c113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99e3c113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9e3c11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9e3c11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9e3c11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9e3c11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9e3c113c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9e3c113c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9e3c11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9e3c11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9e3c113c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99e3c113c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9e3c113c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9e3c113c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983cede3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983cede3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9e3c113c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99e3c113c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99e3c113c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99e3c113c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983cede3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983cede3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9e3c113c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99e3c113c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99e3c113c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99e3c113c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99e3c113c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99e3c113c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9e3c113c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99e3c113c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99e3c11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99e3c11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9983cede3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9983cede3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99e3c11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99e3c11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983cede3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983cede3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9e3c113c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9e3c113c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9e3c113c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9e3c113c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99e3c113c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99e3c113c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9e3c113c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9e3c113c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9e3c113c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99e3c113c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9e3c113c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9e3c113c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9983cede3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9983cede3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9e3c113c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9e3c113c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9e3c113c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9e3c113c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9e3c113c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99e3c113c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9e3c113c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9e3c113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9e3c113c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99e3c113c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9e3c113c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99e3c113c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99e3c113c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99e3c113c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9e3c11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99e3c11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9e3c113c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99e3c113c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99e3c113c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99e3c113c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9983cede3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9983cede3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99e3c113c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99e3c113c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99e3c113c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99e3c113c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9e3c113c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99e3c113c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983cede3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983cede3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99e3c113c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99e3c113c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99e3c113c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99e3c113c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9983cede3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9983cede3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99e3c113c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99e3c113c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99e3c113c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99e3c113c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9a24ce78c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9a24ce78c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9a24ce78c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9a24ce78c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9a24ce78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9a24ce78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9a24ce78c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9a24ce78c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99e3c113c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99e3c113c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983cede3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983cede3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99e3c113c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99e3c113c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9e3c113c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9e3c113c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99e3c113c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99e3c113c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99e3c113c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99e3c113c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99e3c113cb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99e3c113cb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99e3c113c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99e3c113c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99e3c113c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99e3c113c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99e3c113cb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99e3c113c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9a24ce78c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9a24ce78c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99e3c113cb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99e3c113cb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drafts.csswg.org/css-values/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developer.mozilla.org/en-US/docs/Web/CSS/length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developer.mozilla.org/en-US/docs/Web/CSS/writing-mode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developer.mozilla.org/en-US/docs/Web/CSS/overflow" TargetMode="Externa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s://developer.mozilla.org/en-US/docs/Web/CSS/Pseudo-elements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developer.mozilla.org/en-US/docs/Web/CSS/Pseudo-class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developer.mozilla.org/en-US/docs/Web/CSS/Pseudo-classes#user_action_pseudo-classes" TargetMode="External"/><Relationship Id="rId4" Type="http://schemas.openxmlformats.org/officeDocument/2006/relationships/hyperlink" Target="https://developer.mozilla.org/en-US/docs/Web/CSS/Pseudo-classes#location_pseudo-classes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developer.mozilla.org/en-US/docs/Web/CSS/list-style-type" TargetMode="External"/><Relationship Id="rId4" Type="http://schemas.openxmlformats.org/officeDocument/2006/relationships/hyperlink" Target="https://developer.mozilla.org/en-US/docs/Web/CSS/list-style-image" TargetMode="External"/><Relationship Id="rId5" Type="http://schemas.openxmlformats.org/officeDocument/2006/relationships/hyperlink" Target="https://developer.mozilla.org/en-US/docs/Web/CSS/list-style-image" TargetMode="External"/><Relationship Id="rId6" Type="http://schemas.openxmlformats.org/officeDocument/2006/relationships/hyperlink" Target="https://developer.mozilla.org/en-US/docs/Web/CSS/list-style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s://developer.mozilla.org/en-US/docs/Web/CSS/border" TargetMode="External"/><Relationship Id="rId4" Type="http://schemas.openxmlformats.org/officeDocument/2006/relationships/hyperlink" Target="https://developer.mozilla.org/en-US/docs/Web/CSS/border-collapse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developer.mozilla.org/en-US/docs/Web/CSS/height" TargetMode="External"/><Relationship Id="rId4" Type="http://schemas.openxmlformats.org/officeDocument/2006/relationships/hyperlink" Target="https://developer.mozilla.org/en-US/docs/Web/CSS/width" TargetMode="Externa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developer.mozilla.org/en-US/docs/Web/CSS/text-align" TargetMode="External"/><Relationship Id="rId4" Type="http://schemas.openxmlformats.org/officeDocument/2006/relationships/hyperlink" Target="https://developer.mozilla.org/en-US/docs/Web/CSS/writing-mo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developer.mozilla.org/en-US/docs/Web/CSS/Pseudo-classes#input_pseudo-classes" TargetMode="Externa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developer.mozilla.org/en-US/docs/Web/CSS/content" TargetMode="External"/><Relationship Id="rId4" Type="http://schemas.openxmlformats.org/officeDocument/2006/relationships/hyperlink" Target="https://developer.mozilla.org/en-US/docs/Web/CSS/CSS_pseudo-elements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5.xml"/><Relationship Id="rId3" Type="http://schemas.openxmlformats.org/officeDocument/2006/relationships/hyperlink" Target="https://developer.mozilla.org/en-US/docs/Web/CSS/counter-set" TargetMode="External"/><Relationship Id="rId4" Type="http://schemas.openxmlformats.org/officeDocument/2006/relationships/hyperlink" Target="https://developer.mozilla.org/en-US/docs/Web/CSS/counter-increment" TargetMode="External"/><Relationship Id="rId5" Type="http://schemas.openxmlformats.org/officeDocument/2006/relationships/hyperlink" Target="https://developer.mozilla.org/en-US/docs/Web/CSS/counter-reset" TargetMode="External"/><Relationship Id="rId6" Type="http://schemas.openxmlformats.org/officeDocument/2006/relationships/hyperlink" Target="https://developer.mozilla.org/en-US/docs/Web/CSS/counter" TargetMode="Externa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hyperlink" Target="https://developer.mozilla.org/en-US/docs/Web/CSS/filter" TargetMode="Externa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developer.mozilla.org/en-US/docs/Web/CSS/@impor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s://developer.mozilla.org/en-US/docs/Web/CSS/Cascade" TargetMode="Externa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s://github.com/necolas/normalize.css/blob/master/normalize.css" TargetMode="Externa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6.xml"/><Relationship Id="rId3" Type="http://schemas.openxmlformats.org/officeDocument/2006/relationships/hyperlink" Target="https://developer.mozilla.org/en-US/docs/Web/CSS/important" TargetMode="Externa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9.xml"/><Relationship Id="rId3" Type="http://schemas.openxmlformats.org/officeDocument/2006/relationships/hyperlink" Target="https://developer.mozilla.org/en-US/docs/Web/CSS/@lay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ss-tricks.com/almanac/selectors/t/type/" TargetMode="External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ss-tricks.com/almanac/selectors/c/class/" TargetMode="External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ss-tricks.com/almanac/selectors/d/descendant/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css-tricks.com/almanac/selectors/c/child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ss-tricks.com/almanac/selectors/a/adjacent-sibling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ss-tricks.com/almanac/selectors/g/general-sibling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39.png"/><Relationship Id="rId5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css-tricks.com/almanac/selectors/a/attribute/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eveloper.mozilla.org/en-US/docs/Web/CSS/color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htmlcolorcodes.com/color-names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lorpicker.me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developer.mozilla.org/en-US/docs/Web/CSS/text-align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eveloper.mozilla.org/en-US/docs/Web/CSS/text-decoration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eveloper.mozilla.org/en-US/docs/Web/CSS/text-transfor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developer.mozilla.org/en-US/docs/Web/CSS/text-indent" TargetMode="External"/><Relationship Id="rId4" Type="http://schemas.openxmlformats.org/officeDocument/2006/relationships/hyperlink" Target="https://developer.mozilla.org/en-US/docs/Web/CSS/letter-spacing" TargetMode="External"/><Relationship Id="rId5" Type="http://schemas.openxmlformats.org/officeDocument/2006/relationships/hyperlink" Target="https://developer.mozilla.org/en-US/docs/Web/CSS/line-height" TargetMode="External"/><Relationship Id="rId6" Type="http://schemas.openxmlformats.org/officeDocument/2006/relationships/hyperlink" Target="https://developer.mozilla.org/en-US/docs/Web/CSS/word-spacing" TargetMode="External"/><Relationship Id="rId7" Type="http://schemas.openxmlformats.org/officeDocument/2006/relationships/hyperlink" Target="https://developer.mozilla.org/en-US/docs/Web/CSS/white-space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eveloper.mozilla.org/en-US/docs/Web/CSS/text-shadow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developer.mozilla.org/en-US/docs/Web/CSS/CSS_text" TargetMode="External"/><Relationship Id="rId4" Type="http://schemas.openxmlformats.org/officeDocument/2006/relationships/hyperlink" Target="https://developer.mozilla.org/en-US/docs/Web/CSS/CSS_text_decoratio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developer.mozilla.org/en-US/docs/Web/CSS/font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CSS/font-family" TargetMode="External"/><Relationship Id="rId4" Type="http://schemas.openxmlformats.org/officeDocument/2006/relationships/hyperlink" Target="https://www.w3.org/TR/css-fonts-3/#generic-font-families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developer.mozilla.org/en-US/docs/Web/CSS/font-style" TargetMode="External"/><Relationship Id="rId4" Type="http://schemas.openxmlformats.org/officeDocument/2006/relationships/hyperlink" Target="https://developer.mozilla.org/en-US/docs/Web/CSS/font-weigh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rketplace.visualstudio.com/items?itemName=ms-vscode.live-server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developer.mozilla.org/en-US/docs/Web/CSS/font-size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fonts.google.com/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developer.mozilla.org/en-US/docs/Web/CSS/background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developer.mozilla.org/en-US/docs/Web/CSS/background-color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developer.mozilla.org/en-US/docs/Web/CSS/height" TargetMode="External"/><Relationship Id="rId4" Type="http://schemas.openxmlformats.org/officeDocument/2006/relationships/hyperlink" Target="https://developer.mozilla.org/en-US/docs/Web/CSS/widt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developer.mozilla.org/en-US/docs/Web/CSS/padding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developer.mozilla.org/en-US/docs/Web/CSS/margin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eveloper.mozilla.org/en-US/docs/Web/CSS/min-height" TargetMode="External"/><Relationship Id="rId4" Type="http://schemas.openxmlformats.org/officeDocument/2006/relationships/hyperlink" Target="https://developer.mozilla.org/en-US/docs/Web/CSS/min-width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developer.mozilla.org/en-US/docs/Web/CSS/max-height" TargetMode="External"/><Relationship Id="rId4" Type="http://schemas.openxmlformats.org/officeDocument/2006/relationships/hyperlink" Target="https://developer.mozilla.org/en-US/docs/Web/CSS/max-width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developer.mozilla.org/en-US/docs/Web/CSS/bord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developer.mozilla.org/en-US/docs/Web/CSS/border-left" TargetMode="External"/><Relationship Id="rId4" Type="http://schemas.openxmlformats.org/officeDocument/2006/relationships/hyperlink" Target="https://developer.mozilla.org/en-US/docs/Web/CSS/border-right" TargetMode="External"/><Relationship Id="rId5" Type="http://schemas.openxmlformats.org/officeDocument/2006/relationships/hyperlink" Target="https://developer.mozilla.org/en-US/docs/Web/CSS/border-bottom" TargetMode="External"/><Relationship Id="rId6" Type="http://schemas.openxmlformats.org/officeDocument/2006/relationships/hyperlink" Target="https://developer.mozilla.org/en-US/docs/Web/CSS/border-top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developer.mozilla.org/en-US/docs/Web/CSS/border-radius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eveloper.mozilla.org/en-US/docs/Web/CSS/outline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developer.mozilla.org/en-US/docs/Web/CSS/background-image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developer.mozilla.org/en-US/docs/Web/CSS/gradient" TargetMode="External"/><Relationship Id="rId4" Type="http://schemas.openxmlformats.org/officeDocument/2006/relationships/hyperlink" Target="https://cssgradient.io/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developer.mozilla.org/en-US/docs/Web/CSS/opacity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Dasar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CSS?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adalah bahasa yang digunakan untuk mendeskripsikan bagaimana sebuah dokumen yang sudah dibuat menggunakan HTML, ditampilkan ke pengguna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browser biasanya punya standar masing-masing ketika menampilkan dokumen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CSS, kita bisa membuat semua browser menampilkan dokumen HTML dengan cara yang sama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Value dan Unit</a:t>
            </a:r>
            <a:endParaRPr/>
          </a:p>
        </p:txBody>
      </p:sp>
      <p:sp>
        <p:nvSpPr>
          <p:cNvPr id="767" name="Google Shape;767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CSS, kita sering sekali menggunakan berbagai jenis value, dari mulai number, text, color name, rgb, image,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standarisasi dari CSS Value dan Unit sudah ditetapkan di spesifikasi berikut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https://drafts.csswg.org/css-values/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Length</a:t>
            </a:r>
            <a:endParaRPr/>
          </a:p>
        </p:txBody>
      </p:sp>
      <p:sp>
        <p:nvSpPr>
          <p:cNvPr id="773" name="Google Shape;773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value yang penting kita mengerti adalah Value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sering menggunakan px untuk pixel, selain px masih banyak type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https://developer.mozilla.org/en-US/docs/Web/CSS/length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Writing Mode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Writing Mode</a:t>
            </a:r>
            <a:endParaRPr/>
          </a:p>
        </p:txBody>
      </p:sp>
      <p:sp>
        <p:nvSpPr>
          <p:cNvPr id="784" name="Google Shape;784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Writing mode digunakan untuk menentukan cara membaringkan text, apakah ingin horizontal, atau vertical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mengubahnya menggunakan property writing-mode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https://developer.mozilla.org/en-US/docs/Web/CSS/writing-mode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  <p:sp>
        <p:nvSpPr>
          <p:cNvPr id="795" name="Google Shape;795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Overflow adalah kejadian dimana konten text melebihi ukuran dari Box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menentukan bagaimana cara menampilkan ketika terjadi Overflow menggunakan property overflow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https://developer.mozilla.org/en-US/docs/Web/CSS/overflow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Pseudo-elements Selector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Pseudo-elements Selector</a:t>
            </a:r>
            <a:endParaRPr/>
          </a:p>
        </p:txBody>
      </p:sp>
      <p:sp>
        <p:nvSpPr>
          <p:cNvPr id="806" name="Google Shape;806;p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Pseudo-elements Selector adalah kata kunci untuk menambah selector ke bagian tertentu dari element yang terseleksi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memilih pseudo-elements, kita harus gunakan pemisah tanda :: (titik dua sebanyak dua kali)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pseudo-elements, kita bisa lihat detailnya di halaman dokumentasinya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https://developer.mozilla.org/en-US/docs/Web/CSS/Pseudo-elements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Pseudo-classes</a:t>
            </a:r>
            <a:r>
              <a:rPr lang="id"/>
              <a:t> Selector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Pseudo-classes Selector</a:t>
            </a:r>
            <a:endParaRPr/>
          </a:p>
        </p:txBody>
      </p:sp>
      <p:sp>
        <p:nvSpPr>
          <p:cNvPr id="817" name="Google Shape;817;p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Pseudo-classes Selector adalah kata kunci yang ditambahkan ke selector yang merepresentasikan state / keadaan tertentu dari element yang diseleksi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pseudo-classes, kita bisa gunakan : (titik dua)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daftar pseudo-classes yang tersedia di halaman dokumentasinya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https://developer.mozilla.org/en-US/docs/Web/CSS/Pseudo-classes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Syntax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adalah bahasa yang berbasis rule/aturan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akan mendefinisikan rule/aturan aturan untuk element yang terdapat di dokumen HTML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rule di CSS biasanya dimulai dengan menyebutkan element yang akan dipilih, lalu diikuti dengan kurung kurawal buka, dilanjutkan dengan aturan-aturan yang akan kita gunakan, dan diakhiri dengan kurung kurawal tutup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dalam CSS disebutkan dengan </a:t>
            </a:r>
            <a:br>
              <a:rPr lang="id"/>
            </a:br>
            <a:r>
              <a:rPr lang="id"/>
              <a:t>property: value ;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  <p:sp>
        <p:nvSpPr>
          <p:cNvPr id="828" name="Google Shape;828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web, kita akan sering sekali menggunakan Link menggunakan tag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 memiliki banyak sekali pseudo-classes yang bisa kita gunakan untuk mengubah tampilan Link pada state tertentu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https://developer.mozilla.org/en-US/docs/Web/CSS/Pseudo-classes#user_action_pseudo-classes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https://developer.mozilla.org/en-US/docs/Web/CSS/Pseudo-classes#location_pseudo-classes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</a:t>
            </a:r>
            <a:endParaRPr/>
          </a:p>
        </p:txBody>
      </p:sp>
      <p:sp>
        <p:nvSpPr>
          <p:cNvPr id="839" name="Google Shape;839;p1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daftar, kita sering menggunakan element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memiliki beberapa property yang bisa digunakan untuk mengubah List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List</a:t>
            </a:r>
            <a:endParaRPr/>
          </a:p>
        </p:txBody>
      </p:sp>
      <p:sp>
        <p:nvSpPr>
          <p:cNvPr id="845" name="Google Shape;845;p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list-style-type bisa kita gunakan untuk mengubah jenis list yang ditampilkan di tiap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https://developer.mozilla.org/en-US/docs/Web/CSS/list-style-type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list-style-image bisa kita gunakan untuk mengubah item list dalam bentuk gambar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https://developer.mozilla.org/en-US/docs/Web/CSS/list-style-image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list-style-position bisa kita gunakan untuk mengubah posisi item dalam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https://developer.mozilla.org/en-US/docs/Web/CSS/list-style-image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bisa menggunakan shortcut menggunakan list-style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https://developer.mozilla.org/en-US/docs/Web/CSS/list-style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  <p:sp>
        <p:nvSpPr>
          <p:cNvPr id="856" name="Google Shape;856;p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element Table di HTML, kita akan banyak menggunakan Box Model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Border</a:t>
            </a:r>
            <a:endParaRPr/>
          </a:p>
        </p:txBody>
      </p:sp>
      <p:sp>
        <p:nvSpPr>
          <p:cNvPr id="862" name="Google Shape;862;p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mengatur border pada tabel, kita bisa menggunakan Border pada table, tr, th, td,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border, kadang tiap kolom akan ada jarak, jika kita ingin menghilangkap jaraknya, kita bisa menggunakan border-collapse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https://developer.mozilla.org/en-US/docs/Web/CSS/border-collapse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kita bisa juga tambahkan padding pada bagian-bagian tabel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Size</a:t>
            </a:r>
            <a:endParaRPr/>
          </a:p>
        </p:txBody>
      </p:sp>
      <p:sp>
        <p:nvSpPr>
          <p:cNvPr id="868" name="Google Shape;868;p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ukuran table, kita bisa menggunakan property width dan height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https://developer.mozilla.org/en-US/docs/Web/CSS/height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Alignment</a:t>
            </a:r>
            <a:endParaRPr/>
          </a:p>
        </p:txBody>
      </p:sp>
      <p:sp>
        <p:nvSpPr>
          <p:cNvPr id="874" name="Google Shape;874;p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posisi text pada tabel, kita bisa menggunakan property text-align atau writing-mode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https://developer.mozilla.org/en-US/docs/Web/CSS/text-align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https://developer.mozilla.org/en-US/docs/Web/CSS/writing-mode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CSS Syntax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8093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</a:t>
            </a:r>
            <a:endParaRPr/>
          </a:p>
        </p:txBody>
      </p:sp>
      <p:sp>
        <p:nvSpPr>
          <p:cNvPr id="885" name="Google Shape;885;p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Form, element input yang kita buat, semua bisa diatur menggunakan Box Model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itu, khusus Form, terdapat pseudo-classes yang dikhususkan untuk input form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https://developer.mozilla.org/en-US/docs/Web/CSS/Pseudo-classes#input_pseudo-classes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Content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Content</a:t>
            </a:r>
            <a:endParaRPr/>
          </a:p>
        </p:txBody>
      </p:sp>
      <p:sp>
        <p:nvSpPr>
          <p:cNvPr id="896" name="Google Shape;896;p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Content adalah property yang bisa digunakan untuk mengubah isi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https://developer.mozilla.org/en-US/docs/Web/CSS/content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mengganti isi Element menggunakan property content, kita hanya bisa menggunakan content Image, sedangkan untuk text, bisa kita lakukan di pseudo-elements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https://developer.mozilla.org/en-US/docs/Web/CSS/CSS_pseudo-elements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Counter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Counter</a:t>
            </a:r>
            <a:endParaRPr/>
          </a:p>
        </p:txBody>
      </p:sp>
      <p:sp>
        <p:nvSpPr>
          <p:cNvPr id="907" name="Google Shape;907;p1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memiliki kemampuan untuk membuat Counter, ini sangat cocok untuk membuat penomoran tanpa kita harus lakukan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property counter-set untuk membuat counter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https://developer.mozilla.org/en-US/docs/Web/CSS/counter-set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Property counter-increment untuk menaikkan counter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https://developer.mozilla.org/en-US/docs/Web/CSS/counter-increment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property counter-reset untuk melakukan reset counter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https://developer.mozilla.org/en-US/docs/Web/CSS/counter-reset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mengambil nilai counter, bisa menggunakan function counter()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https://developer.mozilla.org/en-US/docs/Web/CSS/counter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</a:t>
            </a:r>
            <a:endParaRPr/>
          </a:p>
        </p:txBody>
      </p:sp>
      <p:sp>
        <p:nvSpPr>
          <p:cNvPr id="918" name="Google Shape;918;p1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bisa digunakan untuk menambahkan filter di element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sekali jenis filter yang bisa kita gunakan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</a:t>
            </a:r>
            <a:endParaRPr/>
          </a:p>
        </p:txBody>
      </p:sp>
      <p:sp>
        <p:nvSpPr>
          <p:cNvPr id="929" name="Google Shape;929;p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kita sudah tahu untuk menambahkan kode CSS dari external file, kita bisa menggunakan tag link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juga memiliki kemampuan untuk mengambil kode CSS dari luar menggunakan At-Rule, dimana harus ditempatkan dibagian atas kode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mengambil kode CSS dari external menggunakan rule @import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https://developer.mozilla.org/en-US/docs/Web/CSS/@import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CSS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Cascade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Cascade</a:t>
            </a:r>
            <a:endParaRPr/>
          </a:p>
        </p:txBody>
      </p:sp>
      <p:sp>
        <p:nvSpPr>
          <p:cNvPr id="940" name="Google Shape;940;p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CSS, kita harus tahu konsep bernama Cascade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Cascade adalah logika bagaimana web browser mengumpulkan property CSS dari berbagai sumber sebelum diterapkan ke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Web browser akan mengambil sumber property CSS dari tiga sumber, yaitu User Agent, Author dan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https://developer.mozilla.org/en-US/docs/Web/CSS/Cascade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Agent Stylesheet</a:t>
            </a:r>
            <a:endParaRPr/>
          </a:p>
        </p:txBody>
      </p:sp>
      <p:sp>
        <p:nvSpPr>
          <p:cNvPr id="946" name="Google Shape;946;p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User Agent atau browser, biasanya memiliki nilai awal untuk stylesheet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Tiap User Agent biasanya berbeda, oleh karena itu saat membuat CSS kita harus hati-hati dengan nilai awal User Agent, karena bisa berbeda untuk tiap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contoh yang banyak dilakukan oleh programmer web adalah, melakukan reset ke nilai kosong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seperti ini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https://github.com/necolas/normalize.css/blob/master/normalize.css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Author Stylesheet</a:t>
            </a:r>
            <a:endParaRPr/>
          </a:p>
        </p:txBody>
      </p:sp>
      <p:sp>
        <p:nvSpPr>
          <p:cNvPr id="952" name="Google Shape;952;p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web, kadang biasanya kita tidak langsung membuat file CSS, biasanya kita akan menggunakan stylesheet buatan orang lain, contoh yang populer adalah Bootstrap atau TailwindCSS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https://tailwindcss.com/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User akan melakukan import atau link untuk Author Stylesheet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Stylesheet</a:t>
            </a:r>
            <a:endParaRPr/>
          </a:p>
        </p:txBody>
      </p:sp>
      <p:sp>
        <p:nvSpPr>
          <p:cNvPr id="958" name="Google Shape;958;p1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User stylesheet adalah yang kita buat sendiri, biasanya dibuat untuk mengubah stylesheet yang sudah digunakan baik itu dari User Agent atau Author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Cascade Order</a:t>
            </a:r>
            <a:endParaRPr/>
          </a:p>
        </p:txBody>
      </p:sp>
      <p:sp>
        <p:nvSpPr>
          <p:cNvPr id="964" name="Google Shape;964;p1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sumber-sumber tadi untuk membuat CSS, Web Browser akan menggabungkan semua property CSS untuk element menggunakan urutan sebagai berikut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User Agent Stylesheet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Author </a:t>
            </a:r>
            <a:r>
              <a:rPr lang="id"/>
              <a:t>Stylesheet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d"/>
              <a:t>User Stylesheet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ternyata kita membuat aturan yang sama di CSS, maka urutan posisi yang paling akhir yang akan digunakan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!important</a:t>
            </a:r>
            <a:endParaRPr/>
          </a:p>
        </p:txBody>
      </p:sp>
      <p:sp>
        <p:nvSpPr>
          <p:cNvPr id="970" name="Google Shape;970;p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aturan CSS, semua aturan akan mendapatkan prioritas normal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membuat sebuah aturan menjadi sangat penting, sehingga tidak boleh digantikan setelahnya oleh aturan lain, maka kita bisa menambahkan !important pada aturan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https://developer.mozilla.org/en-US/docs/Web/CSS/important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Layer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dengan !important</a:t>
            </a:r>
            <a:endParaRPr/>
          </a:p>
        </p:txBody>
      </p:sp>
      <p:sp>
        <p:nvSpPr>
          <p:cNvPr id="981" name="Google Shape;981;p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!important sangat tidak flexible, karena artinya kita tidak bisa mengubah propertinya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Alternatif lain yang lebih flexible adalah menggunakan @layer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@layer</a:t>
            </a:r>
            <a:endParaRPr/>
          </a:p>
        </p:txBody>
      </p:sp>
      <p:sp>
        <p:nvSpPr>
          <p:cNvPr id="987" name="Google Shape;987;p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@layer adalah fitur di dalam CSS Cascade, dimana kita bisa membuat layer (seperti tumpukan), dimana posisi layer bisa diurutkan sesuai dengan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@layer, kita bisa menentukan mana yang lebih penting dan mana yang tidak begitu penting dengan mengubah posisi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begitu, kita bisa mengubah-ubah posisi, tanpa harus menggunakan !important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https://developer.mozilla.org/en-US/docs/Web/CSS/@layer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CSS ke HTML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tiga cara untuk menambah CSS ke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internal, dimana CSS disimpan di file yang sama dengan HTML. Yaitu dengan menggunakan tag 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external, dimana CSS disimpan di file yang berbeda dengan HTML. Yaitu menggunakan tag link,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inline, dimana CSS disimpan dalam atribut styles pada tag html, ini pernah kita lakukan di kelas HTML, dan cara ini tidak direkomendasikan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998" name="Google Shape;998;p1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JavaScript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 Internal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0461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 External (1)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851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CSS External (2)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105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Comment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kode CSS, kadang kita ingin menyisipkan komentar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Komentar adalah kode yang tidak akan berdampak apapun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komentar kita harus mengawali dengan /* dan diakhiri dengan */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Komentar bisa multi baris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Comment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9697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memilih element menggunakan HTML Tag, kita juga bisa memilih element menggunakan ID di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ID, kita perlu menggunakan # diawal nama ID nya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ID</a:t>
            </a:r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6260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kasus kita ingin menambahkan style CSS ke beberapa element tag yang jenisnya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harus buat aturan nya per tag, maka akan menyulitkan ketika banyak sekali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HTML, semua tag bisa memiliki atribut class, dan di CSS, kita bisa menambahkan aturan ke class dengan menggunakan awalan . (titik)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Class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677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Multiple Class</a:t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Nilai dari atribut class bisa menggunakan beberapa nilai, caranya kita bisa tambahkan pemisah menggunakan spasi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Multiple Class</a:t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3310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Selector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Selector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tahu cara memilih elemen yang akan ditambahkan aturan di CSS, yaitu menggunakan tag, #id atau .class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Memilih elemen di CSS dinamakan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jenis Selector, dan kita akan bahas tiap selector di materi masing-masing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materi ini kita akan bahas tentang simple selector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Simple Selector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Simple selector adalah selector untuk memilih elemen berdasarkan nama (tag), #id atau .class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membuat selector untuk beberapa element, kita bisa gunakan , (koma) sebagai pemisah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Type Selector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 Selector melakukan seleksi element berdasarkan tag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https://css-tricks.com/almanac/selectors/t/type/</a:t>
            </a:r>
            <a:r>
              <a:rPr lang="id"/>
              <a:t> 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3829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ID </a:t>
            </a:r>
            <a:r>
              <a:rPr lang="id"/>
              <a:t>Selector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ID </a:t>
            </a:r>
            <a:r>
              <a:rPr lang="id"/>
              <a:t>Selector melakukan seleksi element berdasarkan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https://css-tricks.com/almanac/selectors/i/id/</a:t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39433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Selector</a:t>
            </a:r>
            <a:endParaRPr/>
          </a:p>
        </p:txBody>
      </p:sp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</a:t>
            </a:r>
            <a:r>
              <a:rPr lang="id"/>
              <a:t>Selector melakukan seleksi element berdasarkan nama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https://css-tricks.com/almanac/selectors/c/class/</a:t>
            </a:r>
            <a:r>
              <a:rPr lang="id"/>
              <a:t> </a:t>
            </a:r>
            <a:endParaRPr/>
          </a:p>
        </p:txBody>
      </p:sp>
      <p:pic>
        <p:nvPicPr>
          <p:cNvPr id="359" name="Google Shape;35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4191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Selector List</a:t>
            </a:r>
            <a:endParaRPr/>
          </a:p>
        </p:txBody>
      </p:sp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Selector list melakukan seleksi beberapa element sekaligus, menggunakan pemisah , (koma)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kita melakukan seleksi element untuk tag h1, h2, dan ID title</a:t>
            </a:r>
            <a:endParaRPr/>
          </a:p>
        </p:txBody>
      </p:sp>
      <p:pic>
        <p:nvPicPr>
          <p:cNvPr id="366" name="Google Shape;3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20859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Combinator Selector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Combinator Selector</a:t>
            </a:r>
            <a:endParaRPr/>
          </a:p>
        </p:txBody>
      </p:sp>
      <p:sp>
        <p:nvSpPr>
          <p:cNvPr id="377" name="Google Shape;377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Combinator adalah sesuatu yang menjelaskan relasi antar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4 selector untuk combinator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descendant selector (space)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child selector (&gt;)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adjacent sibling selector (+)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general sibling selector (~)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Descendant Selector</a:t>
            </a:r>
            <a:endParaRPr/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Descendant Selector adalah selector untuk memilih element anak dari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sebelah artinya kita memilih semua tag p yang terdapat di dalam elemen div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https://css-tricks.com/almanac/selectors/d/descendant/</a:t>
            </a:r>
            <a:r>
              <a:rPr lang="id"/>
              <a:t> </a:t>
            </a:r>
            <a:endParaRPr/>
          </a:p>
        </p:txBody>
      </p:sp>
      <p:pic>
        <p:nvPicPr>
          <p:cNvPr id="384" name="Google Shape;38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9432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39725"/>
            <a:ext cx="33623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Child</a:t>
            </a:r>
            <a:r>
              <a:rPr lang="id"/>
              <a:t> Selector</a:t>
            </a:r>
            <a:endParaRPr/>
          </a:p>
        </p:txBody>
      </p:sp>
      <p:sp>
        <p:nvSpPr>
          <p:cNvPr id="391" name="Google Shape;391;p6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Child Selector adalah selector untuk memilih child / anak dari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kita memilih semua elemen p yang anak dari div (div adalah parent element untuk 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https://css-tricks.com/almanac/selectors/c/child/</a:t>
            </a:r>
            <a:r>
              <a:rPr lang="id"/>
              <a:t> </a:t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9337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68300"/>
            <a:ext cx="35814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Belajar 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Form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Adjacent Sibling Selector</a:t>
            </a:r>
            <a:endParaRPr/>
          </a:p>
        </p:txBody>
      </p:sp>
      <p:sp>
        <p:nvSpPr>
          <p:cNvPr id="399" name="Google Shape;399;p6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Adjacent Sibling Selector digunakan untuk memilih element setelah element yang dipilih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Sibling (saudara) element harus memiliki parent element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element p yang diletakkan setelah element div dimana p dan div memiliki parent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https://css-tricks.com/almanac/selectors/a/adjacent-sibling/</a:t>
            </a:r>
            <a:r>
              <a:rPr lang="id"/>
              <a:t> </a:t>
            </a:r>
            <a:endParaRPr/>
          </a:p>
        </p:txBody>
      </p:sp>
      <p:pic>
        <p:nvPicPr>
          <p:cNvPr id="400" name="Google Shape;40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32289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87350"/>
            <a:ext cx="2695416" cy="1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General</a:t>
            </a:r>
            <a:r>
              <a:rPr lang="id"/>
              <a:t> Sibling Selector</a:t>
            </a:r>
            <a:endParaRPr/>
          </a:p>
        </p:txBody>
      </p:sp>
      <p:sp>
        <p:nvSpPr>
          <p:cNvPr id="407" name="Google Shape;407;p6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General Sibling Selector digunakan untuk memilih seluruh element saudara dari element yang dipilih, dimana harus memiliki parent element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gambar disamping adalah memilih semua element p dari saudara element div, dimana div dan parent harus memiliki parent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https://css-tricks.com/almanac/selectors/g/general-sibling/</a:t>
            </a:r>
            <a:r>
              <a:rPr lang="id"/>
              <a:t> </a:t>
            </a:r>
            <a:endParaRPr/>
          </a:p>
        </p:txBody>
      </p:sp>
      <p:pic>
        <p:nvPicPr>
          <p:cNvPr id="408" name="Google Shape;40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7717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082575"/>
            <a:ext cx="2873590" cy="1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Selectors</a:t>
            </a:r>
            <a:endParaRPr/>
          </a:p>
        </p:txBody>
      </p:sp>
      <p:sp>
        <p:nvSpPr>
          <p:cNvPr id="420" name="Google Shape;420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juga mendukung selector menggunakan atribut yang terdapat di tag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cara untuk menggunakan Attribute Selector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[attribute] Selector</a:t>
            </a:r>
            <a:endParaRPr/>
          </a:p>
        </p:txBody>
      </p:sp>
      <p:sp>
        <p:nvSpPr>
          <p:cNvPr id="426" name="Google Shape;426;p6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a yang memiliki atribut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27" name="Google Shape;42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2669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[attribute=”value”] Selector</a:t>
            </a:r>
            <a:endParaRPr/>
          </a:p>
        </p:txBody>
      </p:sp>
      <p:sp>
        <p:nvSpPr>
          <p:cNvPr id="433" name="Google Shape;433;p6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a yang memiliki atribut target dengan nilai “_blank”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34" name="Google Shape;43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3907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[attribute~=”value”] Selector</a:t>
            </a:r>
            <a:endParaRPr/>
          </a:p>
        </p:txBody>
      </p:sp>
      <p:sp>
        <p:nvSpPr>
          <p:cNvPr id="440" name="Google Shape;440;p7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terdapat kata belajar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41" name="Google Shape;44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6479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125" y="3187350"/>
            <a:ext cx="52387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[attribute|=”value”] Selector</a:t>
            </a:r>
            <a:endParaRPr/>
          </a:p>
        </p:txBody>
      </p:sp>
      <p:sp>
        <p:nvSpPr>
          <p:cNvPr id="448" name="Google Shape;448;p7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memiliki value “belajar” atau “belajar” yang diikuti dengan karakter 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49" name="Google Shape;44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19313"/>
            <a:ext cx="23907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0225" y="3289675"/>
            <a:ext cx="53625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[attribute^=”value”] Selector</a:t>
            </a:r>
            <a:endParaRPr/>
          </a:p>
        </p:txBody>
      </p:sp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memiliki value dimulai dengan “belajar”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57" name="Google Shape;45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3431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625" y="3182900"/>
            <a:ext cx="441414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[attribute$=”value”] Selector</a:t>
            </a:r>
            <a:endParaRPr/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memiliki value didiakhiri dengan “belajar”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65" name="Google Shape;46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3431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625" y="3111150"/>
            <a:ext cx="447783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[attribute*=”value”] Selector</a:t>
            </a:r>
            <a:endParaRPr/>
          </a:p>
        </p:txBody>
      </p:sp>
      <p:sp>
        <p:nvSpPr>
          <p:cNvPr id="472" name="Google Shape;472;p7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Gambar disamping artinya memilih semua element p yang memiliki atribut title yang mengandung kata “belajar”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73" name="Google Shape;47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4860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215700"/>
            <a:ext cx="409595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Attribute Selector Tanpa Tag</a:t>
            </a:r>
            <a:endParaRPr/>
          </a:p>
        </p:txBody>
      </p:sp>
      <p:sp>
        <p:nvSpPr>
          <p:cNvPr id="480" name="Google Shape;480;p7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Attribute Selector, nama tag sebenarnya tidak wajib, jadi kita bisa langsung menggunakan Attribute Selector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Selector juga bisa digunakan pada Class atau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https://css-tricks.com/almanac/selectors/a/attribute/</a:t>
            </a:r>
            <a:r>
              <a:rPr lang="id"/>
              <a:t> </a:t>
            </a:r>
            <a:endParaRPr/>
          </a:p>
        </p:txBody>
      </p:sp>
      <p:pic>
        <p:nvPicPr>
          <p:cNvPr id="481" name="Google Shape;48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006250"/>
            <a:ext cx="21907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5" y="3143550"/>
            <a:ext cx="30670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  <p:sp>
        <p:nvSpPr>
          <p:cNvPr id="493" name="Google Shape;493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Color merupakan rule di CSS untuk mengubah warna, biasa digunakan pada teks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mendukung banyak cara menggunakan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https://developer.mozilla.org/en-US/docs/Web/CSS/color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Color Names</a:t>
            </a:r>
            <a:endParaRPr/>
          </a:p>
        </p:txBody>
      </p:sp>
      <p:sp>
        <p:nvSpPr>
          <p:cNvPr id="499" name="Google Shape;499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pernah menggunakan color red, selain red, HTML mendukung banyak nama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liat dihalaman web ini untuk daftar warna apa saja yang didukung oleh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https://htmlcolorcodes.com/color-names/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Color Name</a:t>
            </a:r>
            <a:endParaRPr/>
          </a:p>
        </p:txBody>
      </p:sp>
      <p:pic>
        <p:nvPicPr>
          <p:cNvPr id="505" name="Google Shape;50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0765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75" y="2006250"/>
            <a:ext cx="27432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HEX, RGB dan HSL</a:t>
            </a:r>
            <a:endParaRPr/>
          </a:p>
        </p:txBody>
      </p:sp>
      <p:sp>
        <p:nvSpPr>
          <p:cNvPr id="512" name="Google Shape;512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Color Name, CSS juga mendukung color menggunakan format HEX, RGB dan HSL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https://colorpicker.me/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Color</a:t>
            </a:r>
            <a:endParaRPr/>
          </a:p>
        </p:txBody>
      </p:sp>
      <p:pic>
        <p:nvPicPr>
          <p:cNvPr id="518" name="Google Shape;51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7147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550" y="2006250"/>
            <a:ext cx="31908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  <p:sp>
        <p:nvSpPr>
          <p:cNvPr id="530" name="Google Shape;530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bisa digunakan untuk mengubah properties atau format untuk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sebelumnya kita sudah menggunakan color untuk mengubah warna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color, masih banyak yang bisa kita ubah dari properties atau format untuk text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folder :</a:t>
            </a:r>
            <a:br>
              <a:rPr lang="id"/>
            </a:br>
            <a:r>
              <a:rPr lang="id"/>
              <a:t>belajar-css-dasar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Alignment</a:t>
            </a:r>
            <a:endParaRPr/>
          </a:p>
        </p:txBody>
      </p:sp>
      <p:sp>
        <p:nvSpPr>
          <p:cNvPr id="536" name="Google Shape;536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alignment digunakan untuk mengubah rata tulisan, kita bisa menggunakan rule text-align, dimana memiliki beberapa nilai seperti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https://developer.mozilla.org/en-US/docs/Web/CSS/text-align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left untuk rata kiri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right untuk rata kanan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center untuk rata tengah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justify untuk rata kanan dan kiri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Decoration</a:t>
            </a:r>
            <a:endParaRPr/>
          </a:p>
        </p:txBody>
      </p:sp>
      <p:sp>
        <p:nvSpPr>
          <p:cNvPr id="542" name="Google Shape;542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Decoration digunakan untuk menambah garis dekorasi ke text.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aturan text-decoration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https://developer.mozilla.org/en-US/docs/Web/CSS/text-decoration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Transformation</a:t>
            </a:r>
            <a:endParaRPr/>
          </a:p>
        </p:txBody>
      </p:sp>
      <p:sp>
        <p:nvSpPr>
          <p:cNvPr id="548" name="Google Shape;548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Transformation digunakan untuk mengubah uppercase dan lowercase untuk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aturan text-transform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https://developer.mozilla.org/en-US/docs/Web/CSS/text-transform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Spacing</a:t>
            </a:r>
            <a:endParaRPr/>
          </a:p>
        </p:txBody>
      </p:sp>
      <p:sp>
        <p:nvSpPr>
          <p:cNvPr id="554" name="Google Shape;554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Spacing digunakan untuk mengatur jarak dalam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text-indent digunakan untuk mengatur jarak di awal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https://developer.mozilla.org/en-US/docs/Web/CSS/text-indent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letter-spacing digunakan untuk mengatur jarak antar huruf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https://developer.mozilla.org/en-US/docs/Web/CSS/letter-spacing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line-height digunakan untuk mengatur jarak antar baris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https://developer.mozilla.org/en-US/docs/Web/CSS/line-height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word-spacing digunakan untuk mengatur jarak antar kata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https://developer.mozilla.org/en-US/docs/Web/CSS/word-spacing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Aturan white-space digunakan untuk mengatur bagaimana whitespace ditampilkan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7"/>
              </a:rPr>
              <a:t>https://developer.mozilla.org/en-US/docs/Web/CSS/white-space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 Shadow</a:t>
            </a:r>
            <a:endParaRPr/>
          </a:p>
        </p:txBody>
      </p:sp>
      <p:sp>
        <p:nvSpPr>
          <p:cNvPr id="560" name="Google Shape;560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 Shadow digunakan untuk menambahkan efek bayangan pada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Text Shadow, kita bisa menggunakan aturan text-shadow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https://developer.mozilla.org/en-US/docs/Web/CSS/text-shadow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Referensi</a:t>
            </a:r>
            <a:endParaRPr/>
          </a:p>
        </p:txBody>
      </p:sp>
      <p:sp>
        <p:nvSpPr>
          <p:cNvPr id="566" name="Google Shape;566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lebih detail tentang text, kita bisa lihat referensi nya dihalaman ini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https://developer.mozilla.org/en-US/docs/Web/CSS/CSS_text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https://developer.mozilla.org/en-US/docs/Web/CSS/CSS_text_decoration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</a:t>
            </a:r>
            <a:endParaRPr/>
          </a:p>
        </p:txBody>
      </p:sp>
      <p:sp>
        <p:nvSpPr>
          <p:cNvPr id="577" name="Google Shape;577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tulisan, biasanya Web Browser akan menggunakan default font nya, tiap Web Browser memiliki default Font masing-masing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web, baiknya kita menggunakan font yang sama sehingga tampilan web kita konsisten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mengatur Font di halaman HTML menggunakan CSS dengan property font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 Family</a:t>
            </a:r>
            <a:endParaRPr/>
          </a:p>
        </p:txBody>
      </p:sp>
      <p:sp>
        <p:nvSpPr>
          <p:cNvPr id="583" name="Google Shape;583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jenis font, kita bisa menggunakan property font-family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https://developer.mozilla.org/en-US/docs/Web/CSS/font-family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font-family sangat tergantung dengan sistem operasi yang digunakan, jika font nya tidak ada di sistem operasi yang digunakan, maka hasilnya tidak akan sesuai dengan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generic font family yang sudah menjadi standar untuk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melihat daftar generic family name disini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https://www.w3.org/TR/css-fonts-3/#generic-font-families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 Style</a:t>
            </a:r>
            <a:endParaRPr/>
          </a:p>
        </p:txBody>
      </p:sp>
      <p:sp>
        <p:nvSpPr>
          <p:cNvPr id="589" name="Google Shape;589;p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style dari font, kita bisa menggunakan property font-style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https://developer.mozilla.org/en-US/docs/Web/CSS/font-style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ketebalan dari font, kita bisa menggunakan property font-weight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https://developer.mozilla.org/en-US/docs/Web/CSS/font-weight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Live Preview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mempermudah belajar CSS, silahkan install extension Live Preview di Visual Studio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https://marketplace.visualstudio.com/items?itemName=ms-vscode.live-server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Font Size</a:t>
            </a:r>
            <a:endParaRPr/>
          </a:p>
        </p:txBody>
      </p:sp>
      <p:sp>
        <p:nvSpPr>
          <p:cNvPr id="595" name="Google Shape;595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</a:t>
            </a:r>
            <a:r>
              <a:rPr lang="id"/>
              <a:t>mengubah ukuran dari font, kita bisa menggunakan property font-size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https://developer.mozilla.org/en-US/docs/Web/CSS/font-size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Google Font</a:t>
            </a:r>
            <a:endParaRPr/>
          </a:p>
        </p:txBody>
      </p:sp>
      <p:sp>
        <p:nvSpPr>
          <p:cNvPr id="601" name="Google Shape;601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penyedia font gratis yang bisa kita gunakan adalah Google Font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Kisa bisa mencari font di Google Font, lalu menggunakan CSS untuk menambahkan font yang kita mau di halaman Web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https://fonts.google.com/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Google Font</a:t>
            </a:r>
            <a:endParaRPr/>
          </a:p>
        </p:txBody>
      </p:sp>
      <p:pic>
        <p:nvPicPr>
          <p:cNvPr id="607" name="Google Shape;60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867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  <p:sp>
        <p:nvSpPr>
          <p:cNvPr id="618" name="Google Shape;618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bisa digunakan untuk mengubah latar belakang / background dari tiap element di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https://developer.mozilla.org/en-US/docs/Web/CSS/background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 Color</a:t>
            </a:r>
            <a:endParaRPr/>
          </a:p>
        </p:txBody>
      </p:sp>
      <p:sp>
        <p:nvSpPr>
          <p:cNvPr id="624" name="Google Shape;624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Background yang paling sederhana Background Color, yaitu mengubah background element menjadi color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Sama seperti property color, background color juga mendukung format color HEX, RGB dan HSL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background-color untuk mengubah background menggunakan 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https://developer.mozilla.org/en-US/docs/Web/CSS/background-color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Box Model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Box Model</a:t>
            </a:r>
            <a:endParaRPr/>
          </a:p>
        </p:txBody>
      </p:sp>
      <p:sp>
        <p:nvSpPr>
          <p:cNvPr id="635" name="Google Shape;635;p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CSS, terdapat konsep bernama Box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digunakan ketika kita ingin mengatur tata letak / layout pada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element di HTML, memiliki Box yang terdiri dari content, padding, border dan margin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Gambaran Box model</a:t>
            </a:r>
            <a:endParaRPr/>
          </a:p>
        </p:txBody>
      </p:sp>
      <p:sp>
        <p:nvSpPr>
          <p:cNvPr id="641" name="Google Shape;641;p10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Content adalah isi dari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Padding adalah arena transparan antara content dan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Border adalah kotak yang mengelilingi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Margin adalah arena transparan paling luar setelah border</a:t>
            </a:r>
            <a:endParaRPr/>
          </a:p>
        </p:txBody>
      </p:sp>
      <p:pic>
        <p:nvPicPr>
          <p:cNvPr id="642" name="Google Shape;64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5" cy="239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Size</a:t>
            </a:r>
            <a:endParaRPr/>
          </a:p>
        </p:txBody>
      </p:sp>
      <p:sp>
        <p:nvSpPr>
          <p:cNvPr id="648" name="Google Shape;648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element HTML, kita tahu bahwa beberapa element ditampilkan dalam block, dan beberapa element ditampilkan dalam inline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CSS, kita bisa mengubah ukuran dari tiap element menggunakan height dan width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CSS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Padding</a:t>
            </a:r>
            <a:endParaRPr/>
          </a:p>
        </p:txBody>
      </p:sp>
      <p:sp>
        <p:nvSpPr>
          <p:cNvPr id="654" name="Google Shape;654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area Padding, kita bisa menggunakan property padding dengan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https://developer.mozilla.org/en-US/docs/Web/CSS/padding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Margin</a:t>
            </a:r>
            <a:endParaRPr/>
          </a:p>
        </p:txBody>
      </p:sp>
      <p:sp>
        <p:nvSpPr>
          <p:cNvPr id="660" name="Google Shape;660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area Margin, kita bisa menggunakan property margin dengan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https://developer.mozilla.org/en-US/docs/Web/CSS/margin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Debug dengan Browser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Debug dengan Browser</a:t>
            </a:r>
            <a:endParaRPr/>
          </a:p>
        </p:txBody>
      </p:sp>
      <p:sp>
        <p:nvSpPr>
          <p:cNvPr id="671" name="Google Shape;671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cara saat kita ingin melihat Box Model pada halaman HTML yaitu dengan menggunakan Web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Tiap Web Browser biasanya ada fitur untuk melihat detail dari informasi halaman HTML yang sedang dibuka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di Google Chrome, kita bisa klik kanan element yang ingin kita lihat, lalu pilih menu Inspect Element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dan Max Size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dan Max Size</a:t>
            </a:r>
            <a:endParaRPr/>
          </a:p>
        </p:txBody>
      </p:sp>
      <p:sp>
        <p:nvSpPr>
          <p:cNvPr id="682" name="Google Shape;682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menambahkan size pada element, kadang kita ingin menentukan minimal atau maksimal dari size element, hal ini untuk menjaga element tidak terlalu kecil atau tidak terlalu besar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mengaturnya menggunakan property di CSS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 Size</a:t>
            </a:r>
            <a:endParaRPr/>
          </a:p>
        </p:txBody>
      </p:sp>
      <p:sp>
        <p:nvSpPr>
          <p:cNvPr id="688" name="Google Shape;688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minimal kita bisa menggunakan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min-height untuk minimal tinggi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https://developer.mozilla.org/en-US/docs/Web/CSS/min-height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min-width untuk minimal lebar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https://developer.mozilla.org/en-US/docs/Web/CSS/min-width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Max</a:t>
            </a:r>
            <a:r>
              <a:rPr lang="id"/>
              <a:t> Size</a:t>
            </a:r>
            <a:endParaRPr/>
          </a:p>
        </p:txBody>
      </p:sp>
      <p:sp>
        <p:nvSpPr>
          <p:cNvPr id="694" name="Google Shape;694;p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mengatur maksimal kita bisa menggunakan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max-height untuk minimal tinggi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https://developer.mozilla.org/en-US/docs/Web/CSS/max-height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max-width untuk minimal lebar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https://developer.mozilla.org/en-US/docs/Web/CSS/max-width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  <p:sp>
        <p:nvSpPr>
          <p:cNvPr id="705" name="Google Shape;705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Box Model, terdapat bagian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Border, kita bisa menggunakan property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CSS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CSS singkatan dari Cascading Style Sheets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HTML digunakan untuk membuat struktur konten web secara semantic, dan CSS digunakan untuk memberi style (gaya) dan layout (tata letak) pada konten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Contohnya, kita bisa menggunakan CSS untuk mengubah font, color, size, dan lain-lain pada konten yang sudah kita buat menggunakan HTML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 Detail</a:t>
            </a:r>
            <a:endParaRPr/>
          </a:p>
        </p:txBody>
      </p:sp>
      <p:sp>
        <p:nvSpPr>
          <p:cNvPr id="711" name="Google Shape;711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ingin mengubah border tiap sisi berbeda, untuk itu kita bisa menggunakan property border-right, border-left, border-top dan border-bottom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https://developer.mozilla.org/en-US/docs/Web/CSS/border-left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https://developer.mozilla.org/en-US/docs/Web/CSS/border-right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https://developer.mozilla.org/en-US/docs/Web/CSS/border-bottom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6"/>
              </a:rPr>
              <a:t>https://developer.mozilla.org/en-US/docs/Web/CSS/border-top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 Radius</a:t>
            </a:r>
            <a:endParaRPr/>
          </a:p>
        </p:txBody>
      </p:sp>
      <p:sp>
        <p:nvSpPr>
          <p:cNvPr id="717" name="Google Shape;717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Border Radius adalah untuk mengubah putaran dari ujung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isi padding pun akan mengikuti putaran dari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property border-radius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https://developer.mozilla.org/en-US/docs/Web/CSS/border-radius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  <p:sp>
        <p:nvSpPr>
          <p:cNvPr id="728" name="Google Shape;728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Outline mirip seperti Border, lokasinya berada setelah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membedakan dari Border, Outline tidak mengambil area dari Box, sehingga tidak mengganggu ukuran layout / tata letak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https://developer.mozilla.org/en-US/docs/Web/CSS/outline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 Image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 Image</a:t>
            </a:r>
            <a:endParaRPr/>
          </a:p>
        </p:txBody>
      </p:sp>
      <p:sp>
        <p:nvSpPr>
          <p:cNvPr id="739" name="Google Shape;739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Color, kita juga bisa menggunakan Image sebagai 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image sebagai background kita bisa menggunakan property background-image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https://developer.mozilla.org/en-US/docs/Web/CSS/background-image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Gradient</a:t>
            </a:r>
            <a:endParaRPr/>
          </a:p>
        </p:txBody>
      </p:sp>
      <p:sp>
        <p:nvSpPr>
          <p:cNvPr id="745" name="Google Shape;745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background-image, selain menggunakan gambar, kita juga bisa menggunakan warna gradient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Terdapat banyak sekali jenis warna gradient yang didukung oleh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https://developer.mozilla.org/en-US/docs/Web/CSS/gradient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mencoba warna-warna gradient, kita bisa menggunakan website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https://cssgradient.io/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  <p:sp>
        <p:nvSpPr>
          <p:cNvPr id="756" name="Google Shape;756;p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Element di HTML bisa diatur </a:t>
            </a:r>
            <a:r>
              <a:rPr lang="id"/>
              <a:t>transparansinya</a:t>
            </a:r>
            <a:r>
              <a:rPr lang="id"/>
              <a:t> menggunakan property opacity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https://developer.mozilla.org/en-US/docs/Web/CSS/opacity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Perlu diperhatikan, saat menggunakan opacity, semua element baik itu background dan content nya, akan berubah menjadi transparan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Value dan Unit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