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8" r:id="rId5"/>
    <p:sldId id="269" r:id="rId6"/>
    <p:sldId id="261" r:id="rId7"/>
    <p:sldId id="262" r:id="rId8"/>
    <p:sldId id="263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5FA00A-9BC2-4BD1-8C60-5B5CD92D60A8}">
          <p14:sldIdLst>
            <p14:sldId id="256"/>
            <p14:sldId id="257"/>
            <p14:sldId id="259"/>
            <p14:sldId id="268"/>
            <p14:sldId id="269"/>
            <p14:sldId id="261"/>
            <p14:sldId id="262"/>
            <p14:sldId id="263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8" d="100"/>
          <a:sy n="58" d="100"/>
        </p:scale>
        <p:origin x="152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1518"/>
            <a:ext cx="7772400" cy="1470025"/>
          </a:xfrm>
        </p:spPr>
        <p:txBody>
          <a:bodyPr/>
          <a:lstStyle/>
          <a:p>
            <a:r>
              <a:rPr lang="en-GB" dirty="0"/>
              <a:t>Customer Segmentation using Unsupervised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985" y="3466532"/>
            <a:ext cx="7185546" cy="2528248"/>
          </a:xfrm>
        </p:spPr>
        <p:txBody>
          <a:bodyPr>
            <a:normAutofit/>
          </a:bodyPr>
          <a:lstStyle/>
          <a:p>
            <a:r>
              <a:rPr lang="en-US" b="1" dirty="0"/>
              <a:t>Chandra Hass </a:t>
            </a:r>
            <a:r>
              <a:rPr lang="en-US" b="1" dirty="0" err="1"/>
              <a:t>Paladugula</a:t>
            </a:r>
            <a:endParaRPr lang="en-US" b="1" dirty="0"/>
          </a:p>
          <a:p>
            <a:r>
              <a:rPr lang="en-US" b="1" dirty="0"/>
              <a:t>Nikhilesh Chintala</a:t>
            </a:r>
          </a:p>
          <a:p>
            <a:r>
              <a:rPr lang="en-US" b="1" dirty="0"/>
              <a:t>Srinivas Galla</a:t>
            </a:r>
          </a:p>
          <a:p>
            <a:r>
              <a:rPr lang="en-GB" b="1" dirty="0"/>
              <a:t>Vamsi Krishna Meka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7209"/>
            <a:ext cx="8229600" cy="57974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900" b="1" dirty="0"/>
              <a:t>Project Objective: </a:t>
            </a:r>
          </a:p>
          <a:p>
            <a:r>
              <a:rPr lang="en-US" sz="2900" dirty="0"/>
              <a:t>Perform unsupervised clustering on mall customers to identify meaningful segments.</a:t>
            </a:r>
          </a:p>
          <a:p>
            <a:r>
              <a:rPr lang="en-US" sz="2900" dirty="0"/>
              <a:t>Enable data-driven marketing decisions based on customer profiles.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b="1" dirty="0"/>
              <a:t>Data Set Overview:</a:t>
            </a:r>
          </a:p>
          <a:p>
            <a:r>
              <a:rPr lang="en-US" sz="2900" dirty="0"/>
              <a:t>Source: Mall_Customers.csv</a:t>
            </a:r>
          </a:p>
          <a:p>
            <a:r>
              <a:rPr lang="en-US" sz="2900" dirty="0"/>
              <a:t>200 records, 5 columns: </a:t>
            </a:r>
            <a:r>
              <a:rPr lang="en-US" sz="2900" dirty="0" err="1"/>
              <a:t>CustomerID</a:t>
            </a:r>
            <a:r>
              <a:rPr lang="en-US" sz="2900" dirty="0"/>
              <a:t>, Gender, Age, Annual Income, Spending Score</a:t>
            </a:r>
          </a:p>
          <a:p>
            <a:r>
              <a:rPr lang="en-US" sz="2900" dirty="0"/>
              <a:t>Target: Segment customers using Age, Income, and Spending Score</a:t>
            </a:r>
          </a:p>
          <a:p>
            <a:r>
              <a:rPr lang="en-US" sz="2900" dirty="0"/>
              <a:t>Additional Dataset tested: https://www.kaggle.com/datasets/zubairmustafa/shopping-mall-customer-segmentation-data?resource=download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0223"/>
            <a:ext cx="8229600" cy="5817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Data Processing Steps:</a:t>
            </a:r>
            <a:endParaRPr sz="2800" b="1" dirty="0"/>
          </a:p>
          <a:p>
            <a:r>
              <a:rPr sz="2500" dirty="0"/>
              <a:t>Loaded and inspected dataset using pandas.</a:t>
            </a:r>
          </a:p>
          <a:p>
            <a:r>
              <a:rPr sz="2500" dirty="0"/>
              <a:t>Handled duplicates and missing values (none present).</a:t>
            </a:r>
          </a:p>
          <a:p>
            <a:r>
              <a:rPr sz="2500" dirty="0"/>
              <a:t>Standardized numerical features using </a:t>
            </a:r>
            <a:r>
              <a:rPr sz="2500" dirty="0" err="1"/>
              <a:t>StandardScaler</a:t>
            </a:r>
            <a:r>
              <a:rPr sz="2500" dirty="0"/>
              <a:t>.</a:t>
            </a:r>
            <a:endParaRPr lang="en-US" sz="2500" dirty="0"/>
          </a:p>
          <a:p>
            <a:endParaRPr lang="en-GB" sz="2800" dirty="0"/>
          </a:p>
          <a:p>
            <a:pPr marL="0" indent="0">
              <a:buNone/>
            </a:pPr>
            <a:r>
              <a:rPr lang="en-GB" sz="2800" b="1" dirty="0"/>
              <a:t>Exploratory Data Analysis (EDA):</a:t>
            </a:r>
          </a:p>
          <a:p>
            <a:r>
              <a:rPr lang="en-US" sz="2500" dirty="0"/>
              <a:t>Visualized distributions for Age, Income, and Spending Score.</a:t>
            </a:r>
          </a:p>
          <a:p>
            <a:r>
              <a:rPr lang="en-US" sz="2500" dirty="0"/>
              <a:t>Created scatter plots by Gender.</a:t>
            </a:r>
          </a:p>
          <a:p>
            <a:r>
              <a:rPr lang="en-US" sz="2500" dirty="0"/>
              <a:t>Correlation heatmaps revealed spending is weakly correlated with age and income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GB" sz="2500" dirty="0"/>
          </a:p>
          <a:p>
            <a:pPr marL="0" indent="0">
              <a:buNone/>
            </a:pPr>
            <a:endParaRPr sz="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59E6-61C9-6092-20C3-07CB895F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7058"/>
          </a:xfrm>
        </p:spPr>
        <p:txBody>
          <a:bodyPr>
            <a:noAutofit/>
          </a:bodyPr>
          <a:lstStyle/>
          <a:p>
            <a:r>
              <a:rPr lang="en-US" sz="2500" dirty="0"/>
              <a:t>Histogram Plots for </a:t>
            </a:r>
            <a:r>
              <a:rPr lang="en-US" sz="2500" dirty="0" err="1"/>
              <a:t>Distrubtion</a:t>
            </a:r>
            <a:r>
              <a:rPr lang="en-US" sz="2500" dirty="0"/>
              <a:t> of </a:t>
            </a:r>
            <a:r>
              <a:rPr lang="en-US" sz="2500" dirty="0" err="1"/>
              <a:t>Age,Annual</a:t>
            </a:r>
            <a:r>
              <a:rPr lang="en-US" sz="2500" dirty="0"/>
              <a:t> Income and Spending score</a:t>
            </a:r>
            <a:endParaRPr lang="en-GB" sz="2500" dirty="0"/>
          </a:p>
        </p:txBody>
      </p:sp>
      <p:pic>
        <p:nvPicPr>
          <p:cNvPr id="4" name="Content Placeholder 3" descr="A graph of age distribution&#10;&#10;AI-generated content may be incorrect.">
            <a:extLst>
              <a:ext uri="{FF2B5EF4-FFF2-40B4-BE49-F238E27FC236}">
                <a16:creationId xmlns:a16="http://schemas.microsoft.com/office/drawing/2014/main" id="{DF055BEF-4E1B-7910-8866-F5596249A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73" y="1173930"/>
            <a:ext cx="3696281" cy="2739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graph of a distribution of income&#10;&#10;AI-generated content may be incorrect.">
            <a:extLst>
              <a:ext uri="{FF2B5EF4-FFF2-40B4-BE49-F238E27FC236}">
                <a16:creationId xmlns:a16="http://schemas.microsoft.com/office/drawing/2014/main" id="{134CCA8C-3460-9ACD-89D4-81B879F9B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19" y="1276800"/>
            <a:ext cx="3179417" cy="2749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graph of a distribution of spending&#10;&#10;AI-generated content may be incorrect.">
            <a:extLst>
              <a:ext uri="{FF2B5EF4-FFF2-40B4-BE49-F238E27FC236}">
                <a16:creationId xmlns:a16="http://schemas.microsoft.com/office/drawing/2014/main" id="{465A9518-EEF5-E697-D69D-2BE0F9C5C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292" y="3913718"/>
            <a:ext cx="3179416" cy="29442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037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DFA2-C35B-D28D-BB2A-2202F9E4C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5989"/>
          </a:xfrm>
        </p:spPr>
        <p:txBody>
          <a:bodyPr>
            <a:normAutofit/>
          </a:bodyPr>
          <a:lstStyle/>
          <a:p>
            <a:r>
              <a:rPr lang="en-US" sz="2500" dirty="0"/>
              <a:t>Scatter Plot for Age vs Annual Income and Spending Score</a:t>
            </a:r>
            <a:endParaRPr lang="en-GB" sz="25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C0C063-D9F6-5224-30F9-DF8C99233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610" y="888393"/>
            <a:ext cx="4790778" cy="27393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A5C0B-F8D8-702A-F60F-1EBB965E4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401" y="3765523"/>
            <a:ext cx="6579197" cy="273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5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05469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+mn-lt"/>
                <a:ea typeface="Aptos" panose="020B0004020202020204" pitchFamily="34" charset="0"/>
              </a:rPr>
              <a:t>K-Means Clustering </a:t>
            </a:r>
            <a:endParaRPr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848" y="1228299"/>
            <a:ext cx="8229600" cy="5020694"/>
          </a:xfrm>
        </p:spPr>
        <p:txBody>
          <a:bodyPr/>
          <a:lstStyle/>
          <a:p>
            <a:r>
              <a:rPr lang="en-US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The optimal number of clusters (K) was determined using the Elbow Method. The Elbow Method helps identify the point where adding more clusters does not significantly reduce the within-cluster variance.</a:t>
            </a:r>
          </a:p>
          <a:p>
            <a:pPr marL="0" indent="0">
              <a:buNone/>
            </a:pPr>
            <a:endParaRPr lang="en-GB" sz="1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      Fig1: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+mn-cs"/>
              </a:rPr>
              <a:t>Elbow Method Plot for K-Means Clustering.                         Fig 2: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K-Means Clustering Scatter Plot.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ptos" panose="020B0004020202020204" pitchFamily="34" charset="0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graph with a line and a point&#10;&#10;AI-generated content may be incorrect.">
            <a:extLst>
              <a:ext uri="{FF2B5EF4-FFF2-40B4-BE49-F238E27FC236}">
                <a16:creationId xmlns:a16="http://schemas.microsoft.com/office/drawing/2014/main" id="{94F7130D-8FE5-08A9-4230-17ABE9D2A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55" y="2414040"/>
            <a:ext cx="4028993" cy="2649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graph with many colored dots&#10;&#10;AI-generated content may be incorrect.">
            <a:extLst>
              <a:ext uri="{FF2B5EF4-FFF2-40B4-BE49-F238E27FC236}">
                <a16:creationId xmlns:a16="http://schemas.microsoft.com/office/drawing/2014/main" id="{2C592A8E-AC97-A2AA-3FB4-6C555E49D7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456" y="2414040"/>
            <a:ext cx="3915890" cy="2743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3500" b="1" dirty="0">
                <a:effectLst/>
                <a:latin typeface="+mn-lt"/>
                <a:ea typeface="Aptos" panose="020B0004020202020204" pitchFamily="34" charset="0"/>
              </a:rPr>
              <a:t>Hierarchical Clustering </a:t>
            </a:r>
            <a:endParaRPr sz="35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" y="1600200"/>
            <a:ext cx="8778240" cy="4525963"/>
          </a:xfrm>
        </p:spPr>
        <p:txBody>
          <a:bodyPr/>
          <a:lstStyle/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Dendrograms were generated using various linkage methods.</a:t>
            </a:r>
          </a:p>
          <a:p>
            <a:pPr marL="0" indent="0" algn="just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600" dirty="0">
                <a:effectLst/>
                <a:ea typeface="Aptos" panose="020B0004020202020204" pitchFamily="34" charset="0"/>
              </a:rPr>
              <a:t>Dendrogram (Ward Linkage, Euclidean Distance).    </a:t>
            </a: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Dendrogram (Average Linkage, Manhattan Distance). </a:t>
            </a:r>
            <a:endParaRPr lang="en-GB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GB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a customer dendrogram&#10;&#10;AI-generated content may be incorrect.">
            <a:extLst>
              <a:ext uri="{FF2B5EF4-FFF2-40B4-BE49-F238E27FC236}">
                <a16:creationId xmlns:a16="http://schemas.microsoft.com/office/drawing/2014/main" id="{19BCD139-E272-8BE2-2A33-7DDF9B9603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731610"/>
            <a:ext cx="3524250" cy="2540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graph of a diagram&#10;&#10;AI-generated content may be incorrect.">
            <a:extLst>
              <a:ext uri="{FF2B5EF4-FFF2-40B4-BE49-F238E27FC236}">
                <a16:creationId xmlns:a16="http://schemas.microsoft.com/office/drawing/2014/main" id="{690359F5-DB23-D61C-B016-7D867A5B5B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2716747"/>
            <a:ext cx="3524250" cy="2541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000" b="1" dirty="0">
                <a:effectLst/>
                <a:ea typeface="Aptos" panose="020B0004020202020204" pitchFamily="34" charset="0"/>
              </a:rPr>
              <a:t>DBSCAN Clustering </a:t>
            </a:r>
            <a:endParaRPr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4410"/>
            <a:ext cx="8229600" cy="5131753"/>
          </a:xfrm>
        </p:spPr>
        <p:txBody>
          <a:bodyPr/>
          <a:lstStyle/>
          <a:p>
            <a:r>
              <a:rPr lang="en-US" sz="25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DBSCAN detected clusters of varying shapes and identified outliers. The clustering is done using hyper-parameters eps and </a:t>
            </a:r>
            <a:r>
              <a:rPr lang="en-US" sz="25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min_samples</a:t>
            </a:r>
            <a:r>
              <a:rPr lang="en-US" sz="25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effectLst/>
                <a:ea typeface="Aptos" panose="020B0004020202020204" pitchFamily="34" charset="0"/>
              </a:rPr>
              <a:t>			DBSCAN Scatter Plot with Clusters and Outliers. </a:t>
            </a:r>
            <a:endParaRPr lang="en-GB" sz="25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pic>
        <p:nvPicPr>
          <p:cNvPr id="4" name="Picture 3" descr="A chart of different colored dots&#10;&#10;AI-generated content may be incorrect.">
            <a:extLst>
              <a:ext uri="{FF2B5EF4-FFF2-40B4-BE49-F238E27FC236}">
                <a16:creationId xmlns:a16="http://schemas.microsoft.com/office/drawing/2014/main" id="{D0E8BA8A-D997-D7EA-DE6B-DDCE40454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" y="2786380"/>
            <a:ext cx="3774440" cy="2690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hart of different colored dots&#10;&#10;AI-generated content may be incorrect.">
            <a:extLst>
              <a:ext uri="{FF2B5EF4-FFF2-40B4-BE49-F238E27FC236}">
                <a16:creationId xmlns:a16="http://schemas.microsoft.com/office/drawing/2014/main" id="{313BE633-FC5A-24CF-4793-4677DD096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372" y="2780506"/>
            <a:ext cx="3461068" cy="2573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7515" y="2640331"/>
            <a:ext cx="3188970" cy="122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500"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300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Symbol</vt:lpstr>
      <vt:lpstr>Times New Roman</vt:lpstr>
      <vt:lpstr>Office Theme</vt:lpstr>
      <vt:lpstr>Customer Segmentation using Unsupervised Learning</vt:lpstr>
      <vt:lpstr>PowerPoint Presentation</vt:lpstr>
      <vt:lpstr>PowerPoint Presentation</vt:lpstr>
      <vt:lpstr>Histogram Plots for Distrubtion of Age,Annual Income and Spending score</vt:lpstr>
      <vt:lpstr>Scatter Plot for Age vs Annual Income and Spending Score</vt:lpstr>
      <vt:lpstr>K-Means Clustering </vt:lpstr>
      <vt:lpstr> Hierarchical Clustering </vt:lpstr>
      <vt:lpstr>DBSCAN Clustering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srinivas</dc:creator>
  <cp:keywords/>
  <dc:description>generated using python-pptx</dc:description>
  <cp:lastModifiedBy>chandra haas paladugula</cp:lastModifiedBy>
  <cp:revision>3</cp:revision>
  <dcterms:created xsi:type="dcterms:W3CDTF">2013-01-27T09:14:16Z</dcterms:created>
  <dcterms:modified xsi:type="dcterms:W3CDTF">2025-05-09T21:12:16Z</dcterms:modified>
  <cp:category/>
</cp:coreProperties>
</file>