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713" r:id="rId3"/>
  </p:sldMasterIdLst>
  <p:sldIdLst>
    <p:sldId id="257" r:id="rId4"/>
    <p:sldId id="258" r:id="rId5"/>
    <p:sldId id="263" r:id="rId6"/>
    <p:sldId id="264" r:id="rId7"/>
    <p:sldId id="272" r:id="rId8"/>
    <p:sldId id="267" r:id="rId9"/>
    <p:sldId id="265" r:id="rId10"/>
    <p:sldId id="266" r:id="rId11"/>
    <p:sldId id="268" r:id="rId12"/>
    <p:sldId id="269" r:id="rId13"/>
    <p:sldId id="270" r:id="rId14"/>
    <p:sldId id="271" r:id="rId15"/>
    <p:sldId id="274" r:id="rId16"/>
    <p:sldId id="277" r:id="rId17"/>
    <p:sldId id="273" r:id="rId18"/>
    <p:sldId id="278" r:id="rId19"/>
    <p:sldId id="275" r:id="rId20"/>
    <p:sldId id="279" r:id="rId21"/>
    <p:sldId id="280" r:id="rId22"/>
    <p:sldId id="281" r:id="rId23"/>
    <p:sldId id="282" r:id="rId24"/>
    <p:sldId id="284" r:id="rId25"/>
    <p:sldId id="283" r:id="rId26"/>
    <p:sldId id="285" r:id="rId27"/>
    <p:sldId id="286" r:id="rId28"/>
    <p:sldId id="287" r:id="rId29"/>
    <p:sldId id="288" r:id="rId30"/>
    <p:sldId id="289"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4" d="100"/>
          <a:sy n="84" d="100"/>
        </p:scale>
        <p:origin x="-78"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70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0382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25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60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27947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934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5777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76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914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76536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77860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97799C9-84D9-46D2-A11E-BCF8A720529D}"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4364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012717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3/12/2017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80869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18040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76117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377071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3/12/2017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7616286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Tree>
    <p:extLst>
      <p:ext uri="{BB962C8B-B14F-4D97-AF65-F5344CB8AC3E}">
        <p14:creationId xmlns:p14="http://schemas.microsoft.com/office/powerpoint/2010/main" val="3300004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96584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2882539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00458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976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75645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550181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88285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3/12/2017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151046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373202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201686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791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1595605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94106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0718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solidFill>
                  <a:prstClr val="black"/>
                </a:solidFill>
              </a:rPr>
              <a:pPr/>
              <a:t>3/12/2017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D84065D-F351-4B03-BD91-D8A6B8D4B362}"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46723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876489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85004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656692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91499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738480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Tree>
    <p:extLst>
      <p:ext uri="{BB962C8B-B14F-4D97-AF65-F5344CB8AC3E}">
        <p14:creationId xmlns:p14="http://schemas.microsoft.com/office/powerpoint/2010/main" val="1264870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270016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430711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816152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2478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79193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3/12/2017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9138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73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9056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10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3/12/2017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815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image" Target="../media/image10.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9.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8.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B61BEF0D-F0BB-DE4B-95CE-6DB70DBA9567}" type="datetimeFigureOut">
              <a:rPr lang="en-US" dirty="0">
                <a:solidFill>
                  <a:prstClr val="black"/>
                </a:solidFill>
              </a:rPr>
              <a:pPr defTabSz="457200"/>
              <a:t>3/12/2017</a:t>
            </a:fld>
            <a:endParaRPr lang="en-US" dirty="0">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D57F1E4F-1CFF-5643-939E-217C01CDF565}" type="slidenum">
              <a:rPr lang="en-US" dirty="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576862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3/12/2017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val="15036960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4AAD347D-5ACD-4C99-B74B-A9C85AD731AF}" type="datetimeFigureOut">
              <a:rPr lang="en-US" dirty="0">
                <a:solidFill>
                  <a:prstClr val="white">
                    <a:tint val="75000"/>
                    <a:alpha val="60000"/>
                  </a:prstClr>
                </a:solidFill>
              </a:rPr>
              <a:pPr defTabSz="457200"/>
              <a:t>3/12/2017</a:t>
            </a:fld>
            <a:endParaRPr lang="en-US" dirty="0">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dirty="0">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457200"/>
            <a:fld id="{D57F1E4F-1CFF-5643-939E-02111984F56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72542366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004946"/>
            <a:ext cx="6815669" cy="1515533"/>
          </a:xfrm>
        </p:spPr>
        <p:txBody>
          <a:bodyPr/>
          <a:lstStyle/>
          <a:p>
            <a:r>
              <a:rPr lang="en-US" b="1" dirty="0" smtClean="0">
                <a:latin typeface="Algerian" panose="04020705040A02060702" pitchFamily="82" charset="0"/>
              </a:rPr>
              <a:t>Hibernate</a:t>
            </a:r>
            <a:endParaRPr lang="en-US" dirty="0"/>
          </a:p>
        </p:txBody>
      </p:sp>
      <p:sp>
        <p:nvSpPr>
          <p:cNvPr id="5" name="Footer Placeholder 4"/>
          <p:cNvSpPr>
            <a:spLocks noGrp="1"/>
          </p:cNvSpPr>
          <p:nvPr>
            <p:ph type="ftr" sz="quarter" idx="11"/>
          </p:nvPr>
        </p:nvSpPr>
        <p:spPr>
          <a:xfrm>
            <a:off x="2692398" y="3520479"/>
            <a:ext cx="6815669" cy="365125"/>
          </a:xfrm>
        </p:spPr>
        <p:txBody>
          <a:bodyPr/>
          <a:lstStyle/>
          <a:p>
            <a:pPr algn="ctr"/>
            <a:r>
              <a:rPr lang="en-US" sz="2000" dirty="0" smtClean="0">
                <a:solidFill>
                  <a:srgbClr val="002060"/>
                </a:solidFill>
                <a:latin typeface="Algerian" panose="04020705040A02060702" pitchFamily="82" charset="0"/>
              </a:rPr>
              <a:t>Framework(ORM)</a:t>
            </a:r>
            <a:endParaRPr lang="en-US" sz="2000" dirty="0">
              <a:solidFill>
                <a:srgbClr val="002060"/>
              </a:solidFill>
              <a:latin typeface="Algerian" panose="04020705040A02060702" pitchFamily="82" charset="0"/>
            </a:endParaRPr>
          </a:p>
        </p:txBody>
      </p:sp>
      <p:sp>
        <p:nvSpPr>
          <p:cNvPr id="4" name="Footer Placeholder 4"/>
          <p:cNvSpPr txBox="1">
            <a:spLocks/>
          </p:cNvSpPr>
          <p:nvPr/>
        </p:nvSpPr>
        <p:spPr>
          <a:xfrm>
            <a:off x="7583588" y="5036012"/>
            <a:ext cx="2358947" cy="365125"/>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80765126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931697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Why Object Relational Mapping (ORM)?</a:t>
            </a:r>
            <a:endParaRPr lang="en-GB" sz="3200" b="1" dirty="0">
              <a:solidFill>
                <a:srgbClr val="92D050"/>
              </a:solidFill>
            </a:endParaRPr>
          </a:p>
        </p:txBody>
      </p:sp>
      <p:sp>
        <p:nvSpPr>
          <p:cNvPr id="3" name="Rectangle 2"/>
          <p:cNvSpPr/>
          <p:nvPr/>
        </p:nvSpPr>
        <p:spPr>
          <a:xfrm>
            <a:off x="226740" y="872086"/>
            <a:ext cx="11805425" cy="5863144"/>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When we work with an object-oriented system, there's a mismatch between the object model and the relational database. RDBMSs represent data in a tabular format whereas object-oriented languages, such as Java or C# represent it as an interconnected graph of objects. </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First problem, what if we need to modify the design of our database after having developed few pages or our application? Second, Loading and storing objects in a relational database exposes us to the following five mismatch problems.</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 Object-Relational Mapping (ORM) is the solution to handle all the above impedance mismatches.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26746400"/>
              </p:ext>
            </p:extLst>
          </p:nvPr>
        </p:nvGraphicFramePr>
        <p:xfrm>
          <a:off x="356839" y="2742496"/>
          <a:ext cx="11675326" cy="3368040"/>
        </p:xfrm>
        <a:graphic>
          <a:graphicData uri="http://schemas.openxmlformats.org/drawingml/2006/table">
            <a:tbl>
              <a:tblPr firstRow="1" firstCol="1" bandRow="1">
                <a:tableStyleId>{5C22544A-7EE6-4342-B048-85BDC9FD1C3A}</a:tableStyleId>
              </a:tblPr>
              <a:tblGrid>
                <a:gridCol w="2342809"/>
                <a:gridCol w="9332517"/>
              </a:tblGrid>
              <a:tr h="0">
                <a:tc>
                  <a:txBody>
                    <a:bodyPr/>
                    <a:lstStyle/>
                    <a:p>
                      <a:pPr marL="0" marR="0">
                        <a:lnSpc>
                          <a:spcPct val="115000"/>
                        </a:lnSpc>
                        <a:spcBef>
                          <a:spcPts val="0"/>
                        </a:spcBef>
                        <a:spcAft>
                          <a:spcPts val="1500"/>
                        </a:spcAft>
                      </a:pPr>
                      <a:r>
                        <a:rPr lang="en-US" sz="1400">
                          <a:effectLst/>
                        </a:rPr>
                        <a:t>Mismatch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400">
                          <a:effectLst/>
                        </a:rPr>
                        <a:t>Granularity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Sometimes you will have an object model which has more classes than the number of corresponding tables in the database.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400" dirty="0">
                          <a:effectLst/>
                        </a:rPr>
                        <a:t>Inheritance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RDBMSs do not define anything similar to Inheritance which is a natural paradigm in object-oriented programming languages.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400">
                          <a:effectLst/>
                        </a:rPr>
                        <a:t>Identity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A RDBMS defines exactly one notion of 'sameness': the primary key. Java, however, defines both object identity (a==b) and object equality (a.equals(b)).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400">
                          <a:effectLst/>
                        </a:rPr>
                        <a:t>Associations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Object-oriented languages represent associations using object references whereas am RDBMS represents an association as a foreign key column.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400">
                          <a:effectLst/>
                        </a:rPr>
                        <a:t>Navigation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dirty="0">
                          <a:effectLst/>
                        </a:rPr>
                        <a:t>The ways you access objects in Java and in a RDBMS are fundamentally different.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7467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338105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What is ORM?</a:t>
            </a:r>
          </a:p>
        </p:txBody>
      </p:sp>
      <p:sp>
        <p:nvSpPr>
          <p:cNvPr id="3" name="Rectangle 2"/>
          <p:cNvSpPr/>
          <p:nvPr/>
        </p:nvSpPr>
        <p:spPr>
          <a:xfrm>
            <a:off x="226740" y="729410"/>
            <a:ext cx="11805425" cy="878895"/>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ORM stands for Object-Relational Mapping (ORM) is a programming technique for converting data between relational databases and object oriented programming languages such as Java, C# etc. An ORM system has following advantages over plain JDBC</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3979152"/>
              </p:ext>
            </p:extLst>
          </p:nvPr>
        </p:nvGraphicFramePr>
        <p:xfrm>
          <a:off x="1445940" y="1388052"/>
          <a:ext cx="9367023" cy="2901696"/>
        </p:xfrm>
        <a:graphic>
          <a:graphicData uri="http://schemas.openxmlformats.org/drawingml/2006/table">
            <a:tbl>
              <a:tblPr firstRow="1" firstCol="1" bandRow="1">
                <a:tableStyleId>{5C22544A-7EE6-4342-B048-85BDC9FD1C3A}</a:tableStyleId>
              </a:tblPr>
              <a:tblGrid>
                <a:gridCol w="759908"/>
                <a:gridCol w="8607115"/>
              </a:tblGrid>
              <a:tr h="312803">
                <a:tc>
                  <a:txBody>
                    <a:bodyPr/>
                    <a:lstStyle/>
                    <a:p>
                      <a:pPr marL="0" marR="0">
                        <a:lnSpc>
                          <a:spcPct val="115000"/>
                        </a:lnSpc>
                        <a:spcBef>
                          <a:spcPts val="0"/>
                        </a:spcBef>
                        <a:spcAft>
                          <a:spcPts val="1500"/>
                        </a:spcAft>
                      </a:pPr>
                      <a:r>
                        <a:rPr lang="en-US" sz="1200" dirty="0">
                          <a:effectLst/>
                        </a:rPr>
                        <a:t>S.N.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dirty="0">
                          <a:effectLst/>
                        </a:rPr>
                        <a:t>Advantages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a:effectLst/>
                        </a:rPr>
                        <a:t>Let’s business code access objects rather than DB tables.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dirty="0">
                          <a:effectLst/>
                        </a:rPr>
                        <a:t>Hides details of SQL queries from OO logic.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dirty="0">
                          <a:effectLst/>
                        </a:rPr>
                        <a:t>Based on JDBC 'under the hood'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dirty="0">
                          <a:effectLst/>
                        </a:rPr>
                        <a:t>No need to deal with the database implementation.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a:effectLst/>
                        </a:rPr>
                        <a:t>Entities based on business concepts rather than database structure.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a:effectLst/>
                        </a:rPr>
                        <a:t>Transaction management and automatic key generation.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2907">
                <a:tc>
                  <a:txBody>
                    <a:bodyPr/>
                    <a:lstStyle/>
                    <a:p>
                      <a:pPr marL="0" marR="0">
                        <a:lnSpc>
                          <a:spcPct val="115000"/>
                        </a:lnSpc>
                        <a:spcBef>
                          <a:spcPts val="0"/>
                        </a:spcBef>
                        <a:spcAft>
                          <a:spcPts val="150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200" dirty="0">
                          <a:effectLst/>
                        </a:rPr>
                        <a:t>Fast development of application.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
        <p:nvSpPr>
          <p:cNvPr id="6" name="Rectangle 5"/>
          <p:cNvSpPr/>
          <p:nvPr/>
        </p:nvSpPr>
        <p:spPr>
          <a:xfrm>
            <a:off x="226740" y="4225641"/>
            <a:ext cx="6115777" cy="369332"/>
          </a:xfrm>
          <a:prstGeom prst="rect">
            <a:avLst/>
          </a:prstGeom>
        </p:spPr>
        <p:txBody>
          <a:bodyPr wrap="none">
            <a:spAutoFit/>
          </a:bodyPr>
          <a:lstStyle/>
          <a:p>
            <a:r>
              <a:rPr lang="en-US" dirty="0" smtClean="0"/>
              <a:t>An ORM solution consists of the following four entities: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12003568"/>
              </p:ext>
            </p:extLst>
          </p:nvPr>
        </p:nvGraphicFramePr>
        <p:xfrm>
          <a:off x="334537" y="4594973"/>
          <a:ext cx="9969190" cy="1682115"/>
        </p:xfrm>
        <a:graphic>
          <a:graphicData uri="http://schemas.openxmlformats.org/drawingml/2006/table">
            <a:tbl>
              <a:tblPr firstRow="1" firstCol="1" bandRow="1">
                <a:tableStyleId>{5C22544A-7EE6-4342-B048-85BDC9FD1C3A}</a:tableStyleId>
              </a:tblPr>
              <a:tblGrid>
                <a:gridCol w="808758"/>
                <a:gridCol w="9160432"/>
              </a:tblGrid>
              <a:tr h="0">
                <a:tc>
                  <a:txBody>
                    <a:bodyPr/>
                    <a:lstStyle/>
                    <a:p>
                      <a:pPr marL="0" marR="0">
                        <a:lnSpc>
                          <a:spcPct val="115000"/>
                        </a:lnSpc>
                        <a:spcBef>
                          <a:spcPts val="0"/>
                        </a:spcBef>
                        <a:spcAft>
                          <a:spcPts val="1500"/>
                        </a:spcAft>
                      </a:pPr>
                      <a:r>
                        <a:rPr lang="en-US" sz="1050" dirty="0">
                          <a:effectLst/>
                        </a:rPr>
                        <a:t>S.N.</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050">
                          <a:effectLst/>
                        </a:rPr>
                        <a:t>Solutions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05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050" dirty="0">
                          <a:effectLst/>
                        </a:rPr>
                        <a:t>An API to perform basic CRUD operations on objects of persistent classes.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05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050">
                          <a:effectLst/>
                        </a:rPr>
                        <a:t>A language or API to specify queries that refers to classes and properties of classes.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050">
                          <a:effectLst/>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050">
                          <a:effectLst/>
                        </a:rPr>
                        <a:t>A configurable facility for specifying mapping metadata.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nSpc>
                          <a:spcPct val="115000"/>
                        </a:lnSpc>
                        <a:spcBef>
                          <a:spcPts val="0"/>
                        </a:spcBef>
                        <a:spcAft>
                          <a:spcPts val="1500"/>
                        </a:spcAft>
                      </a:pPr>
                      <a:r>
                        <a:rPr lang="en-US" sz="1050">
                          <a:effectLst/>
                        </a:rPr>
                        <a:t>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050" dirty="0">
                          <a:effectLst/>
                        </a:rPr>
                        <a:t>A technique to interact with transactional objects to perform dirty checking, lazy association fetching, and other optimization functions.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220953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5593198"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Java ORM Frameworks:</a:t>
            </a:r>
          </a:p>
        </p:txBody>
      </p:sp>
      <p:sp>
        <p:nvSpPr>
          <p:cNvPr id="3" name="Rectangle 2"/>
          <p:cNvSpPr/>
          <p:nvPr/>
        </p:nvSpPr>
        <p:spPr>
          <a:xfrm>
            <a:off x="226740" y="729410"/>
            <a:ext cx="11805425" cy="3683060"/>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There are several persistent frameworks and ORM options in Java. A persistent framework is an ORM service that stores and retrieves objects into a relational database.</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Enterprise JavaBeans Entity Beans</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Java Data Objects</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Castor</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TopLink</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Spring DAO</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Hibernate</a:t>
            </a:r>
          </a:p>
          <a:p>
            <a:pPr marR="0" lvl="0">
              <a:lnSpc>
                <a:spcPts val="2040"/>
              </a:lnSpc>
              <a:spcBef>
                <a:spcPts val="0"/>
              </a:spcBef>
              <a:spcAft>
                <a:spcPts val="1000"/>
              </a:spcAft>
              <a:buSzPts val="1000"/>
              <a:tabLst>
                <a:tab pos="457200" algn="l"/>
              </a:tabLs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many more</a:t>
            </a:r>
          </a:p>
          <a:p>
            <a:pPr marR="0" lvl="0">
              <a:lnSpc>
                <a:spcPts val="2040"/>
              </a:lnSpc>
              <a:spcBef>
                <a:spcPts val="0"/>
              </a:spcBef>
              <a:spcAft>
                <a:spcPts val="1000"/>
              </a:spcAft>
              <a:buSzPts val="1000"/>
              <a:tabLst>
                <a:tab pos="457200" algn="l"/>
              </a:tabLs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46769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6019597"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Hibernate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 Architecture</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605294"/>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dirty="0" smtClean="0"/>
              <a:t>Hibernate </a:t>
            </a:r>
            <a:r>
              <a:rPr lang="en-US" dirty="0"/>
              <a:t>uses various existing Java APIs, like JDBC, Java Transaction API (JTA), and Java Naming and Directory Interface (JNDI).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5" name="Picture 4" descr="Hibernate Architecture"/>
          <p:cNvPicPr/>
          <p:nvPr/>
        </p:nvPicPr>
        <p:blipFill>
          <a:blip r:embed="rId2">
            <a:extLst>
              <a:ext uri="{28A0092B-C50C-407E-A947-70E740481C1C}">
                <a14:useLocalDpi xmlns:a14="http://schemas.microsoft.com/office/drawing/2010/main" val="0"/>
              </a:ext>
            </a:extLst>
          </a:blip>
          <a:srcRect/>
          <a:stretch>
            <a:fillRect/>
          </a:stretch>
        </p:blipFill>
        <p:spPr bwMode="auto">
          <a:xfrm>
            <a:off x="1962615" y="1390649"/>
            <a:ext cx="8151541" cy="4798277"/>
          </a:xfrm>
          <a:prstGeom prst="rect">
            <a:avLst/>
          </a:prstGeom>
          <a:noFill/>
          <a:ln>
            <a:noFill/>
          </a:ln>
        </p:spPr>
      </p:pic>
    </p:spTree>
    <p:extLst>
      <p:ext uri="{BB962C8B-B14F-4D97-AF65-F5344CB8AC3E}">
        <p14:creationId xmlns:p14="http://schemas.microsoft.com/office/powerpoint/2010/main" val="235047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11537797" cy="1168461"/>
          </a:xfrm>
          <a:prstGeom prst="rect">
            <a:avLst/>
          </a:prstGeom>
        </p:spPr>
        <p:txBody>
          <a:bodyPr wrap="squar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Steps to create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a simple example of hibernate </a:t>
            </a: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application</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1303846"/>
            <a:ext cx="11805425" cy="3000821"/>
          </a:xfrm>
          <a:prstGeom prst="rect">
            <a:avLst/>
          </a:prstGeom>
        </p:spPr>
        <p:txBody>
          <a:bodyPr wrap="square">
            <a:spAutoFit/>
          </a:bodyPr>
          <a:lstStyle/>
          <a:p>
            <a:pPr algn="just">
              <a:lnSpc>
                <a:spcPct val="150000"/>
              </a:lnSpc>
            </a:pPr>
            <a:r>
              <a:rPr lang="en-US" dirty="0">
                <a:latin typeface="verdana" panose="020B0604030504040204" pitchFamily="34" charset="0"/>
              </a:rPr>
              <a:t>we need to follow following steps:</a:t>
            </a:r>
          </a:p>
          <a:p>
            <a:pPr algn="just">
              <a:lnSpc>
                <a:spcPct val="150000"/>
              </a:lnSpc>
              <a:buFont typeface="+mj-lt"/>
              <a:buAutoNum type="arabicPeriod"/>
            </a:pPr>
            <a:r>
              <a:rPr lang="en-US" dirty="0">
                <a:latin typeface="verdana" panose="020B0604030504040204" pitchFamily="34" charset="0"/>
              </a:rPr>
              <a:t>Create the java </a:t>
            </a:r>
            <a:r>
              <a:rPr lang="en-US" dirty="0" smtClean="0">
                <a:latin typeface="verdana" panose="020B0604030504040204" pitchFamily="34" charset="0"/>
              </a:rPr>
              <a:t>project</a:t>
            </a:r>
          </a:p>
          <a:p>
            <a:pPr algn="just">
              <a:lnSpc>
                <a:spcPct val="150000"/>
              </a:lnSpc>
              <a:buFont typeface="+mj-lt"/>
              <a:buAutoNum type="arabicPeriod"/>
            </a:pPr>
            <a:r>
              <a:rPr lang="en-US" dirty="0">
                <a:latin typeface="verdana" panose="020B0604030504040204" pitchFamily="34" charset="0"/>
              </a:rPr>
              <a:t>Create a lib folder and </a:t>
            </a:r>
            <a:r>
              <a:rPr lang="en-US" dirty="0" smtClean="0">
                <a:latin typeface="verdana" panose="020B0604030504040204" pitchFamily="34" charset="0"/>
              </a:rPr>
              <a:t>placed </a:t>
            </a:r>
            <a:r>
              <a:rPr lang="en-US" dirty="0">
                <a:latin typeface="verdana" panose="020B0604030504040204" pitchFamily="34" charset="0"/>
              </a:rPr>
              <a:t>hibernate jar and  Add jar </a:t>
            </a:r>
            <a:r>
              <a:rPr lang="en-US" dirty="0" smtClean="0">
                <a:latin typeface="verdana" panose="020B0604030504040204" pitchFamily="34" charset="0"/>
              </a:rPr>
              <a:t>files and  building </a:t>
            </a:r>
            <a:r>
              <a:rPr lang="en-US" dirty="0">
                <a:latin typeface="verdana" panose="020B0604030504040204" pitchFamily="34" charset="0"/>
              </a:rPr>
              <a:t>the class path.</a:t>
            </a:r>
            <a:endParaRPr lang="en-US" dirty="0" smtClean="0">
              <a:latin typeface="verdana" panose="020B0604030504040204" pitchFamily="34" charset="0"/>
            </a:endParaRPr>
          </a:p>
          <a:p>
            <a:pPr algn="just">
              <a:lnSpc>
                <a:spcPct val="150000"/>
              </a:lnSpc>
              <a:buFont typeface="+mj-lt"/>
              <a:buAutoNum type="arabicPeriod"/>
            </a:pPr>
            <a:r>
              <a:rPr lang="en-US" dirty="0" smtClean="0">
                <a:latin typeface="verdana" panose="020B0604030504040204" pitchFamily="34" charset="0"/>
              </a:rPr>
              <a:t>Create </a:t>
            </a:r>
            <a:r>
              <a:rPr lang="en-US" dirty="0">
                <a:latin typeface="verdana" panose="020B0604030504040204" pitchFamily="34" charset="0"/>
              </a:rPr>
              <a:t>the </a:t>
            </a:r>
            <a:r>
              <a:rPr lang="en-US" dirty="0" smtClean="0">
                <a:latin typeface="verdana" panose="020B0604030504040204" pitchFamily="34" charset="0"/>
              </a:rPr>
              <a:t>Persistent or DTO(Data Transfer Object</a:t>
            </a:r>
            <a:r>
              <a:rPr lang="en-US" dirty="0">
                <a:latin typeface="verdana" panose="020B0604030504040204" pitchFamily="34" charset="0"/>
              </a:rPr>
              <a:t>) class or </a:t>
            </a:r>
            <a:r>
              <a:rPr lang="en-US" dirty="0" smtClean="0">
                <a:latin typeface="verdana" panose="020B0604030504040204" pitchFamily="34" charset="0"/>
              </a:rPr>
              <a:t>Write </a:t>
            </a:r>
            <a:r>
              <a:rPr lang="en-US" dirty="0">
                <a:latin typeface="verdana" panose="020B0604030504040204" pitchFamily="34" charset="0"/>
              </a:rPr>
              <a:t>hibernate Entity class</a:t>
            </a:r>
          </a:p>
          <a:p>
            <a:pPr algn="just">
              <a:lnSpc>
                <a:spcPct val="150000"/>
              </a:lnSpc>
              <a:buFont typeface="+mj-lt"/>
              <a:buAutoNum type="arabicPeriod"/>
            </a:pPr>
            <a:r>
              <a:rPr lang="en-US" dirty="0" smtClean="0">
                <a:latin typeface="verdana" panose="020B0604030504040204" pitchFamily="34" charset="0"/>
              </a:rPr>
              <a:t>Create </a:t>
            </a:r>
            <a:r>
              <a:rPr lang="en-US" dirty="0">
                <a:latin typeface="verdana" panose="020B0604030504040204" pitchFamily="34" charset="0"/>
              </a:rPr>
              <a:t>hibernate configuration file by name hibernate.cfg.xml inside </a:t>
            </a:r>
            <a:r>
              <a:rPr lang="en-US" dirty="0" err="1">
                <a:latin typeface="verdana" panose="020B0604030504040204" pitchFamily="34" charset="0"/>
              </a:rPr>
              <a:t>src</a:t>
            </a:r>
            <a:r>
              <a:rPr lang="en-US" dirty="0">
                <a:latin typeface="verdana" panose="020B0604030504040204" pitchFamily="34" charset="0"/>
              </a:rPr>
              <a:t> folder.</a:t>
            </a:r>
          </a:p>
          <a:p>
            <a:pPr algn="just">
              <a:lnSpc>
                <a:spcPct val="150000"/>
              </a:lnSpc>
              <a:buFont typeface="+mj-lt"/>
              <a:buAutoNum type="arabicPeriod"/>
            </a:pPr>
            <a:r>
              <a:rPr lang="en-US" dirty="0">
                <a:latin typeface="verdana" panose="020B0604030504040204" pitchFamily="34" charset="0"/>
              </a:rPr>
              <a:t>Create the class that retrieves or stores the persistent </a:t>
            </a:r>
            <a:r>
              <a:rPr lang="en-US" dirty="0" smtClean="0">
                <a:latin typeface="verdana" panose="020B0604030504040204" pitchFamily="34" charset="0"/>
              </a:rPr>
              <a:t>object(DAO (Data Access Object))</a:t>
            </a:r>
            <a:endParaRPr lang="en-US" dirty="0">
              <a:latin typeface="verdana" panose="020B0604030504040204" pitchFamily="34" charset="0"/>
            </a:endParaRPr>
          </a:p>
          <a:p>
            <a:pPr algn="just">
              <a:lnSpc>
                <a:spcPct val="150000"/>
              </a:lnSpc>
              <a:buFont typeface="+mj-lt"/>
              <a:buAutoNum type="arabicPeriod"/>
            </a:pPr>
            <a:r>
              <a:rPr lang="en-US" dirty="0">
                <a:latin typeface="verdana" panose="020B0604030504040204" pitchFamily="34" charset="0"/>
              </a:rPr>
              <a:t>Run the application</a:t>
            </a:r>
            <a:endParaRPr lang="en-US" i="0" dirty="0">
              <a:effectLst/>
              <a:latin typeface="verdana" panose="020B0604030504040204" pitchFamily="34"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109120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6854762"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DTO ( Data Transfer Object)</a:t>
            </a:r>
          </a:p>
        </p:txBody>
      </p:sp>
      <p:sp>
        <p:nvSpPr>
          <p:cNvPr id="3" name="Rectangle 2"/>
          <p:cNvSpPr/>
          <p:nvPr/>
        </p:nvSpPr>
        <p:spPr>
          <a:xfrm>
            <a:off x="226740" y="729410"/>
            <a:ext cx="11805425" cy="5879045"/>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v"/>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DTO is used to transfer data between layers while creating enterprise application</a:t>
            </a:r>
          </a:p>
          <a:p>
            <a:pPr marL="342900" marR="0" lvl="0" indent="-342900">
              <a:lnSpc>
                <a:spcPct val="115000"/>
              </a:lnSpc>
              <a:spcBef>
                <a:spcPts val="0"/>
              </a:spcBef>
              <a:spcAft>
                <a:spcPts val="0"/>
              </a:spcAft>
              <a:buFont typeface="Wingdings" panose="05000000000000000000" pitchFamily="2" charset="2"/>
              <a:buChar char="v"/>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DTO preserve DP(Design Pattern)</a:t>
            </a:r>
          </a:p>
          <a:p>
            <a:pPr marR="0" lvl="0">
              <a:lnSpc>
                <a:spcPct val="115000"/>
              </a:lnSpc>
              <a:spcBef>
                <a:spcPts val="0"/>
              </a:spcBef>
              <a:spcAft>
                <a:spcPts val="0"/>
              </a:spcAft>
            </a:pPr>
            <a:endParaRPr lang="en-US"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DTO has 5 rules to be followed:</a:t>
            </a:r>
          </a:p>
          <a:p>
            <a:pPr marL="342900" marR="0" lvl="0" indent="-342900">
              <a:lnSpc>
                <a:spcPct val="115000"/>
              </a:lnSpc>
              <a:spcBef>
                <a:spcPts val="0"/>
              </a:spcBef>
              <a:spcAft>
                <a:spcPts val="0"/>
              </a:spcAft>
              <a:buFont typeface="+mj-lt"/>
              <a:buAutoNum type="romanLcParen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Implementation of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Serializable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romanLcParen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Properties must private</a:t>
            </a:r>
          </a:p>
          <a:p>
            <a:pPr marL="342900" marR="0" lvl="0" indent="-342900">
              <a:lnSpc>
                <a:spcPct val="115000"/>
              </a:lnSpc>
              <a:spcBef>
                <a:spcPts val="0"/>
              </a:spcBef>
              <a:spcAft>
                <a:spcPts val="0"/>
              </a:spcAft>
              <a:buFont typeface="+mj-lt"/>
              <a:buAutoNum type="romanLcParen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Access it throw getter and setter method</a:t>
            </a:r>
          </a:p>
          <a:p>
            <a:pPr marL="342900" marR="0" lvl="0" indent="-342900">
              <a:lnSpc>
                <a:spcPct val="115000"/>
              </a:lnSpc>
              <a:spcBef>
                <a:spcPts val="0"/>
              </a:spcBef>
              <a:spcAft>
                <a:spcPts val="0"/>
              </a:spcAft>
              <a:buFont typeface="+mj-lt"/>
              <a:buAutoNum type="romanLcParen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And non-final members</a:t>
            </a:r>
          </a:p>
          <a:p>
            <a:pPr marL="342900" marR="0" lvl="0" indent="-342900">
              <a:lnSpc>
                <a:spcPct val="115000"/>
              </a:lnSpc>
              <a:spcBef>
                <a:spcPts val="0"/>
              </a:spcBef>
              <a:spcAft>
                <a:spcPts val="1000"/>
              </a:spcAft>
              <a:buFont typeface="+mj-lt"/>
              <a:buAutoNum type="romanLcParen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Define default constructor</a:t>
            </a:r>
          </a:p>
          <a:p>
            <a:pPr marR="0" lvl="0">
              <a:lnSpc>
                <a:spcPct val="115000"/>
              </a:lnSpc>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Example:</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Class tree implements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Serializable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Private String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color,name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a:t>
            </a:r>
          </a:p>
          <a:p>
            <a:pPr marL="457200" marR="0">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Public tree(){}</a:t>
            </a:r>
          </a:p>
          <a:p>
            <a:pPr marL="457200" marR="0">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Getr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seter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marL="457200" marR="0">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Public non-final variable</a:t>
            </a:r>
          </a:p>
          <a:p>
            <a:pPr>
              <a:lnSpc>
                <a:spcPct val="115000"/>
              </a:lnSpc>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Note: A DTO should not have any methods to perform logic.</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116009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8669361"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Configuration File: hibernate.cfg.xml</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654199"/>
            <a:ext cx="11805425" cy="5445593"/>
          </a:xfrm>
          <a:prstGeom prst="rect">
            <a:avLst/>
          </a:prstGeom>
        </p:spPr>
        <p:txBody>
          <a:bodyPr wrap="square">
            <a:spAutoFit/>
          </a:bodyPr>
          <a:lstStyle/>
          <a:p>
            <a:pPr marR="0" lvl="0">
              <a:lnSpc>
                <a:spcPct val="115000"/>
              </a:lnSpc>
              <a:spcBef>
                <a:spcPts val="0"/>
              </a:spcBef>
              <a:spcAft>
                <a:spcPts val="0"/>
              </a:spcAft>
            </a:pP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&lt;</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hibernate-configuration&gt;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&lt;session-factory&gt;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connection.username</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"&gt;root&lt;/property&gt;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connection.password</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"&gt;root&lt;/property&gt;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connection.driver_class</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"&gt;</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com.mysql.jdbc.Driver</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name="connection.url"&gt;</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jdbc:mysql</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://localhost:3306/test&lt;/property&gt;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name="hbm2ddl.auto"&gt;update&lt;/property&gt;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&lt;property name="</a:t>
            </a:r>
            <a:r>
              <a:rPr lang="en-US" b="1"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show_sql</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"&gt;true&lt;/property&gt;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&lt;/session-factory&gt;</a:t>
            </a: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&lt;/hibernate-configuration</a:t>
            </a: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&gt;</a:t>
            </a:r>
          </a:p>
          <a:p>
            <a:pPr>
              <a:lnSpc>
                <a:spcPct val="115000"/>
              </a:lnSpc>
              <a:spcAft>
                <a:spcPts val="10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Hibernate </a:t>
            </a:r>
            <a:r>
              <a:rPr lang="en-US" dirty="0">
                <a:latin typeface="Calibri" panose="020F0502020204030204" pitchFamily="34" charset="0"/>
                <a:ea typeface="Calibri" panose="020F0502020204030204" pitchFamily="34" charset="0"/>
                <a:cs typeface="Times New Roman" panose="02020603050405020304" pitchFamily="18" charset="0"/>
              </a:rPr>
              <a:t>Mapping:</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Hibernate mapping is used to map a java class with a data base table</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There are two ways for mapping </a:t>
            </a:r>
          </a:p>
          <a:p>
            <a:pPr marL="342900" marR="0" lvl="0" indent="-342900">
              <a:lnSpc>
                <a:spcPct val="115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Xml </a:t>
            </a:r>
          </a:p>
          <a:p>
            <a:pPr marL="342900" marR="0" lvl="0" indent="-342900">
              <a:lnSpc>
                <a:spcPct val="115000"/>
              </a:lnSpc>
              <a:spcBef>
                <a:spcPts val="0"/>
              </a:spcBef>
              <a:spcAft>
                <a:spcPts val="10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@notation or java </a:t>
            </a:r>
            <a:r>
              <a:rPr lang="en-US" dirty="0" smtClean="0">
                <a:latin typeface="Calibri" panose="020F0502020204030204" pitchFamily="34" charset="0"/>
                <a:ea typeface="Calibri" panose="020F0502020204030204" pitchFamily="34" charset="0"/>
                <a:cs typeface="Times New Roman" panose="02020603050405020304" pitchFamily="18" charset="0"/>
              </a:rPr>
              <a:t>configuration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819127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6207148"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DAO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(Data Access 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497402"/>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Is used to persistence Logic</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And interact with database</a:t>
            </a:r>
          </a:p>
          <a:p>
            <a:pPr marR="0" lvl="0">
              <a:lnSpc>
                <a:spcPct val="115000"/>
              </a:lnSpc>
              <a:spcBef>
                <a:spcPts val="0"/>
              </a:spcBef>
              <a:spcAft>
                <a:spcPts val="0"/>
              </a:spcAft>
            </a:pPr>
            <a:endPar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DAO (Data Access Object) is a design pattern which defines a way to hide the persistence layer of your application. The classes using its interface will be unaware of the persistence operations and, uncoupled from the database or any other </a:t>
            </a: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persistence </a:t>
            </a: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mechanisms you use</a:t>
            </a: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t>
            </a:r>
          </a:p>
          <a:p>
            <a:pPr marR="0" lvl="0">
              <a:lnSpc>
                <a:spcPct val="115000"/>
              </a:lnSpc>
              <a:spcBef>
                <a:spcPts val="0"/>
              </a:spcBef>
              <a:spcAft>
                <a:spcPts val="0"/>
              </a:spcAft>
            </a:pPr>
            <a:endParaRPr lang="en-US"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t>Configuration </a:t>
            </a:r>
            <a:r>
              <a:rPr lang="en-US" dirty="0" err="1"/>
              <a:t>cfg</a:t>
            </a:r>
            <a:r>
              <a:rPr lang="en-US" dirty="0"/>
              <a:t>=</a:t>
            </a:r>
            <a:r>
              <a:rPr lang="en-US" b="1" dirty="0"/>
              <a:t>new Configuration();</a:t>
            </a:r>
          </a:p>
          <a:p>
            <a:r>
              <a:rPr lang="en-US" dirty="0" err="1"/>
              <a:t>cfg.configure</a:t>
            </a:r>
            <a:r>
              <a:rPr lang="en-US" dirty="0"/>
              <a:t>();</a:t>
            </a:r>
          </a:p>
          <a:p>
            <a:r>
              <a:rPr lang="en-US" dirty="0" err="1"/>
              <a:t>cfg.addAnnotatedClass</a:t>
            </a:r>
            <a:r>
              <a:rPr lang="en-US" dirty="0"/>
              <a:t>(</a:t>
            </a:r>
            <a:r>
              <a:rPr lang="en-US" dirty="0" err="1"/>
              <a:t>hn.EmpDTO.</a:t>
            </a:r>
            <a:r>
              <a:rPr lang="en-US" b="1" dirty="0" err="1"/>
              <a:t>class</a:t>
            </a:r>
            <a:r>
              <a:rPr lang="en-US" b="1" dirty="0"/>
              <a:t>);</a:t>
            </a:r>
          </a:p>
          <a:p>
            <a:endParaRPr lang="en-US" dirty="0"/>
          </a:p>
          <a:p>
            <a:r>
              <a:rPr lang="en-US" dirty="0" err="1"/>
              <a:t>SessionFactory</a:t>
            </a:r>
            <a:r>
              <a:rPr lang="en-US" dirty="0"/>
              <a:t> </a:t>
            </a:r>
            <a:r>
              <a:rPr lang="en-US" dirty="0" err="1"/>
              <a:t>sf</a:t>
            </a:r>
            <a:r>
              <a:rPr lang="en-US" dirty="0"/>
              <a:t>=</a:t>
            </a:r>
            <a:r>
              <a:rPr lang="en-US" dirty="0" err="1"/>
              <a:t>cfg.buildSessionFactory</a:t>
            </a:r>
            <a:r>
              <a:rPr lang="en-US" dirty="0"/>
              <a:t>();</a:t>
            </a:r>
          </a:p>
          <a:p>
            <a:r>
              <a:rPr lang="en-US" dirty="0"/>
              <a:t>Session </a:t>
            </a:r>
            <a:r>
              <a:rPr lang="en-US" dirty="0" err="1"/>
              <a:t>ss</a:t>
            </a:r>
            <a:r>
              <a:rPr lang="en-US" dirty="0"/>
              <a:t>=</a:t>
            </a:r>
            <a:r>
              <a:rPr lang="en-US" dirty="0" err="1"/>
              <a:t>sf.openSession</a:t>
            </a:r>
            <a:r>
              <a:rPr lang="en-US" dirty="0"/>
              <a:t>();</a:t>
            </a:r>
          </a:p>
          <a:p>
            <a:r>
              <a:rPr lang="en-US" dirty="0"/>
              <a:t>Transaction </a:t>
            </a:r>
            <a:r>
              <a:rPr lang="en-US" dirty="0" err="1"/>
              <a:t>tx</a:t>
            </a:r>
            <a:r>
              <a:rPr lang="en-US" dirty="0"/>
              <a:t>=</a:t>
            </a:r>
            <a:r>
              <a:rPr lang="en-US" dirty="0" err="1"/>
              <a:t>ss.beginTransaction</a:t>
            </a:r>
            <a:r>
              <a:rPr lang="en-US" dirty="0"/>
              <a:t>();</a:t>
            </a:r>
          </a:p>
          <a:p>
            <a:r>
              <a:rPr lang="en-US" dirty="0" err="1"/>
              <a:t>ss.save</a:t>
            </a:r>
            <a:r>
              <a:rPr lang="en-US" dirty="0"/>
              <a:t>(</a:t>
            </a:r>
            <a:r>
              <a:rPr lang="en-US" dirty="0" err="1"/>
              <a:t>dto</a:t>
            </a:r>
            <a:r>
              <a:rPr lang="en-US" dirty="0"/>
              <a:t>);</a:t>
            </a:r>
          </a:p>
          <a:p>
            <a:r>
              <a:rPr lang="en-US" dirty="0" err="1"/>
              <a:t>tx.commit</a:t>
            </a:r>
            <a:r>
              <a:rPr lang="en-US" dirty="0"/>
              <a:t>();</a:t>
            </a:r>
          </a:p>
          <a:p>
            <a:r>
              <a:rPr lang="en-US" dirty="0" err="1"/>
              <a:t>System.</a:t>
            </a:r>
            <a:r>
              <a:rPr lang="en-US" b="1" i="1" dirty="0" err="1"/>
              <a:t>out.println</a:t>
            </a:r>
            <a:r>
              <a:rPr lang="en-US" b="1" i="1" dirty="0"/>
              <a:t>("save successfully");</a:t>
            </a:r>
          </a:p>
          <a:p>
            <a:r>
              <a:rPr lang="en-US" dirty="0" err="1"/>
              <a:t>ss.close</a:t>
            </a:r>
            <a:r>
              <a:rPr lang="en-US" dirty="0"/>
              <a:t>();</a:t>
            </a:r>
            <a:r>
              <a:rPr lang="en-US" dirty="0" err="1"/>
              <a:t>sf.close</a:t>
            </a:r>
            <a:r>
              <a:rPr lang="en-US" dirty="0"/>
              <a:t>();</a:t>
            </a:r>
            <a:endParaRPr lang="en-US"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04196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5137945"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Configuration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4621265"/>
          </a:xfrm>
          <a:prstGeom prst="rect">
            <a:avLst/>
          </a:prstGeom>
        </p:spPr>
        <p:txBody>
          <a:bodyPr wrap="square">
            <a:spAutoFit/>
          </a:bodyPr>
          <a:lstStyle/>
          <a:p>
            <a:pPr marR="0" lvl="0">
              <a:lnSpc>
                <a:spcPct val="115000"/>
              </a:lnSpc>
              <a:spcBef>
                <a:spcPts val="0"/>
              </a:spcBef>
              <a:spcAft>
                <a:spcPts val="0"/>
              </a:spcAft>
            </a:pPr>
            <a:endParaRPr lang="en-US" dirty="0" smtClean="0"/>
          </a:p>
          <a:p>
            <a:pPr marR="0" lvl="0">
              <a:lnSpc>
                <a:spcPct val="115000"/>
              </a:lnSpc>
              <a:spcBef>
                <a:spcPts val="0"/>
              </a:spcBef>
              <a:spcAft>
                <a:spcPts val="0"/>
              </a:spcAft>
            </a:pPr>
            <a:r>
              <a:rPr lang="en-US" dirty="0" smtClean="0"/>
              <a:t>The </a:t>
            </a:r>
            <a:r>
              <a:rPr lang="en-US" dirty="0"/>
              <a:t>Configuration object is the first Hibernate object you create in any Hibernate application and usually created only once during application initialization. It represents a configuration or properties file required by the Hibernate. </a:t>
            </a:r>
            <a:endParaRPr lang="en-US" dirty="0" smtClean="0"/>
          </a:p>
          <a:p>
            <a:pPr marR="0" lvl="0">
              <a:lnSpc>
                <a:spcPct val="115000"/>
              </a:lnSpc>
              <a:spcBef>
                <a:spcPts val="0"/>
              </a:spcBef>
              <a:spcAft>
                <a:spcPts val="0"/>
              </a:spcAft>
            </a:pPr>
            <a:r>
              <a:rPr lang="en-US" dirty="0" smtClean="0"/>
              <a:t>The </a:t>
            </a:r>
            <a:r>
              <a:rPr lang="en-US" dirty="0"/>
              <a:t>Configuration object provides two keys components:</a:t>
            </a:r>
          </a:p>
          <a:p>
            <a:pPr marL="342900" lvl="0" indent="-342900">
              <a:buAutoNum type="arabicParenR"/>
            </a:pPr>
            <a:r>
              <a:rPr lang="en-US" b="1" dirty="0" smtClean="0"/>
              <a:t>Database </a:t>
            </a:r>
            <a:r>
              <a:rPr lang="en-US" b="1" dirty="0"/>
              <a:t>Connection:</a:t>
            </a:r>
            <a:r>
              <a:rPr lang="en-US" dirty="0"/>
              <a:t> </a:t>
            </a:r>
            <a:endParaRPr lang="en-US" dirty="0" smtClean="0"/>
          </a:p>
          <a:p>
            <a:pPr lvl="0"/>
            <a:r>
              <a:rPr lang="en-US" dirty="0" smtClean="0"/>
              <a:t>This </a:t>
            </a:r>
            <a:r>
              <a:rPr lang="en-US" dirty="0"/>
              <a:t>is handled through one or more configuration files supported by Hibernate. These files are </a:t>
            </a:r>
            <a:r>
              <a:rPr lang="en-US" b="1" dirty="0" err="1"/>
              <a:t>hibernate.properties</a:t>
            </a:r>
            <a:r>
              <a:rPr lang="en-US" dirty="0"/>
              <a:t> and </a:t>
            </a:r>
            <a:r>
              <a:rPr lang="en-US" b="1" dirty="0"/>
              <a:t>hibernate.cfg.xml</a:t>
            </a:r>
            <a:r>
              <a:rPr lang="en-US" dirty="0"/>
              <a:t>.</a:t>
            </a:r>
          </a:p>
          <a:p>
            <a:pPr lvl="0"/>
            <a:r>
              <a:rPr lang="en-US" b="1" dirty="0" smtClean="0"/>
              <a:t>2) Class </a:t>
            </a:r>
            <a:r>
              <a:rPr lang="en-US" b="1" dirty="0"/>
              <a:t>Mapping </a:t>
            </a:r>
            <a:r>
              <a:rPr lang="en-US" b="1" dirty="0" smtClean="0"/>
              <a:t>Setup:</a:t>
            </a:r>
            <a:endParaRPr lang="en-US" dirty="0"/>
          </a:p>
          <a:p>
            <a:r>
              <a:rPr lang="en-US" dirty="0"/>
              <a:t>This component creates the connection between the Java classes and database tables</a:t>
            </a:r>
            <a:r>
              <a:rPr lang="en-US" dirty="0" smtClean="0"/>
              <a:t>.</a:t>
            </a:r>
          </a:p>
          <a:p>
            <a:endParaRPr lang="en-US" dirty="0"/>
          </a:p>
          <a:p>
            <a:pPr marL="342900" marR="0" lvl="0" indent="-342900">
              <a:lnSpc>
                <a:spcPct val="115000"/>
              </a:lnSpc>
              <a:spcBef>
                <a:spcPts val="0"/>
              </a:spcBef>
              <a:spcAft>
                <a:spcPts val="0"/>
              </a:spcAft>
              <a:buFont typeface="Wingdings" panose="05000000000000000000" pitchFamily="2" charset="2"/>
              <a:buChar char=""/>
            </a:pPr>
            <a:r>
              <a:rPr lang="en-US" sz="2400" dirty="0">
                <a:solidFill>
                  <a:srgbClr val="00B0F0"/>
                </a:solidFill>
                <a:latin typeface="Calibri" panose="020F0502020204030204" pitchFamily="34" charset="0"/>
                <a:ea typeface="Calibri" panose="020F0502020204030204" pitchFamily="34" charset="0"/>
                <a:cs typeface="Times New Roman" panose="02020603050405020304" pitchFamily="18" charset="0"/>
              </a:rPr>
              <a:t>Configure() method is used to parse hibernate.cfg.xml from class path.</a:t>
            </a:r>
          </a:p>
          <a:p>
            <a:pPr marL="457200" marR="0">
              <a:lnSpc>
                <a:spcPct val="115000"/>
              </a:lnSpc>
              <a:spcBef>
                <a:spcPts val="0"/>
              </a:spcBef>
              <a:spcAft>
                <a:spcPts val="0"/>
              </a:spcAft>
            </a:pPr>
            <a:r>
              <a:rPr lang="en-US" sz="2400" dirty="0">
                <a:solidFill>
                  <a:srgbClr val="00B0F0"/>
                </a:solidFill>
                <a:latin typeface="Consolas" panose="020B0609020204030204" pitchFamily="49" charset="0"/>
                <a:ea typeface="Calibri" panose="020F0502020204030204" pitchFamily="34" charset="0"/>
                <a:cs typeface="Times New Roman" panose="02020603050405020304" pitchFamily="18" charset="0"/>
              </a:rPr>
              <a:t>Configuration </a:t>
            </a:r>
            <a:r>
              <a:rPr lang="en-US" sz="2400" dirty="0" err="1">
                <a:solidFill>
                  <a:srgbClr val="00B0F0"/>
                </a:solidFill>
                <a:latin typeface="Consolas" panose="020B0609020204030204" pitchFamily="49" charset="0"/>
                <a:ea typeface="Calibri" panose="020F0502020204030204" pitchFamily="34" charset="0"/>
                <a:cs typeface="Times New Roman" panose="02020603050405020304" pitchFamily="18" charset="0"/>
              </a:rPr>
              <a:t>cfg</a:t>
            </a:r>
            <a:r>
              <a:rPr lang="en-US" sz="2400" dirty="0">
                <a:solidFill>
                  <a:srgbClr val="00B0F0"/>
                </a:solidFill>
                <a:latin typeface="Consolas" panose="020B0609020204030204" pitchFamily="49" charset="0"/>
                <a:ea typeface="Calibri" panose="020F0502020204030204" pitchFamily="34" charset="0"/>
                <a:cs typeface="Times New Roman" panose="02020603050405020304" pitchFamily="18" charset="0"/>
              </a:rPr>
              <a:t>=</a:t>
            </a:r>
            <a:r>
              <a:rPr lang="en-US" sz="2400" b="1" dirty="0">
                <a:solidFill>
                  <a:srgbClr val="00B0F0"/>
                </a:solidFill>
                <a:latin typeface="Consolas" panose="020B0609020204030204" pitchFamily="49" charset="0"/>
                <a:ea typeface="Calibri" panose="020F0502020204030204" pitchFamily="34" charset="0"/>
                <a:cs typeface="Times New Roman" panose="02020603050405020304" pitchFamily="18" charset="0"/>
              </a:rPr>
              <a:t>new</a:t>
            </a:r>
            <a:r>
              <a:rPr lang="en-US" sz="2400" dirty="0">
                <a:solidFill>
                  <a:srgbClr val="00B0F0"/>
                </a:solidFill>
                <a:latin typeface="Consolas" panose="020B0609020204030204" pitchFamily="49" charset="0"/>
                <a:ea typeface="Calibri" panose="020F0502020204030204" pitchFamily="34" charset="0"/>
                <a:cs typeface="Times New Roman" panose="02020603050405020304" pitchFamily="18" charset="0"/>
              </a:rPr>
              <a:t> Configuration();</a:t>
            </a:r>
            <a:endParaRPr lang="en-US" sz="2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2400" dirty="0">
                <a:solidFill>
                  <a:srgbClr val="00B0F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B0F0"/>
                </a:solidFill>
                <a:latin typeface="Consolas" panose="020B0609020204030204" pitchFamily="49" charset="0"/>
                <a:ea typeface="Calibri" panose="020F0502020204030204" pitchFamily="34" charset="0"/>
                <a:cs typeface="Times New Roman" panose="02020603050405020304" pitchFamily="18" charset="0"/>
              </a:rPr>
              <a:t>cfg.configure</a:t>
            </a:r>
            <a:r>
              <a:rPr lang="en-US" sz="2400" dirty="0">
                <a:solidFill>
                  <a:srgbClr val="00B0F0"/>
                </a:solidFill>
                <a:latin typeface="Consolas" panose="020B0609020204030204" pitchFamily="49" charset="0"/>
                <a:ea typeface="Calibri" panose="020F0502020204030204" pitchFamily="34" charset="0"/>
                <a:cs typeface="Times New Roman" panose="02020603050405020304" pitchFamily="18" charset="0"/>
              </a:rPr>
              <a:t>(“Mysql.cfg.xml</a:t>
            </a:r>
            <a:r>
              <a:rPr lang="en-US" sz="2400" dirty="0" smtClean="0">
                <a:solidFill>
                  <a:srgbClr val="00B0F0"/>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42658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5485797" cy="658642"/>
          </a:xfrm>
          <a:prstGeom prst="rect">
            <a:avLst/>
          </a:prstGeom>
        </p:spPr>
        <p:txBody>
          <a:bodyPr wrap="none">
            <a:spAutoFit/>
          </a:bodyPr>
          <a:lstStyle/>
          <a:p>
            <a:pPr>
              <a:lnSpc>
                <a:spcPct val="115000"/>
              </a:lnSpc>
              <a:spcAft>
                <a:spcPts val="375"/>
              </a:spcAft>
            </a:pPr>
            <a:r>
              <a:rPr lang="en-US" sz="3200" b="1" kern="1800" dirty="0" err="1"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SessionFactory</a:t>
            </a: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543056"/>
          </a:xfrm>
          <a:prstGeom prst="rect">
            <a:avLst/>
          </a:prstGeom>
        </p:spPr>
        <p:txBody>
          <a:bodyPr wrap="square">
            <a:spAutoFit/>
          </a:bodyPr>
          <a:lstStyle/>
          <a:p>
            <a:pPr marR="0" lvl="0">
              <a:lnSpc>
                <a:spcPct val="115000"/>
              </a:lnSpc>
              <a:spcBef>
                <a:spcPts val="0"/>
              </a:spcBef>
              <a:spcAft>
                <a:spcPts val="0"/>
              </a:spcAft>
            </a:pPr>
            <a:endPar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Configuration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object is used to create a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SessionFactory</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object which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inturn</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configures Hibernate for the application using the supplied configuration file and allows for a Session object to be instantiated. The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SessionFactory</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is a thread safe object and used by all the threads of an application.</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The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SessionFactory</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is heavyweight object so usually it is created during application start up and kept for later use. You would need one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SessionFactory</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object per database using a separate configuration file. So if you are using multiple databases then you would have to create multiple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SessionFactory</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objects.</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SessionFactory</a:t>
            </a:r>
            <a:r>
              <a:rPr lang="en-US" sz="2400" dirty="0">
                <a:latin typeface="Calibri" panose="020F0502020204030204" pitchFamily="34" charset="0"/>
                <a:ea typeface="Calibri" panose="020F0502020204030204" pitchFamily="34" charset="0"/>
                <a:cs typeface="Times New Roman" panose="02020603050405020304" pitchFamily="18" charset="0"/>
              </a:rPr>
              <a:t> is the main component of hibernate System</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SessionFactory</a:t>
            </a:r>
            <a:r>
              <a:rPr lang="en-US" sz="2400" dirty="0">
                <a:latin typeface="Calibri" panose="020F0502020204030204" pitchFamily="34" charset="0"/>
                <a:ea typeface="Calibri" panose="020F0502020204030204" pitchFamily="34" charset="0"/>
                <a:cs typeface="Times New Roman" panose="02020603050405020304" pitchFamily="18" charset="0"/>
              </a:rPr>
              <a:t> holds connection and mapping information which is required for application.</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SessionFactory</a:t>
            </a:r>
            <a:r>
              <a:rPr lang="en-US" sz="2400" dirty="0">
                <a:latin typeface="Calibri" panose="020F0502020204030204" pitchFamily="34" charset="0"/>
                <a:ea typeface="Calibri" panose="020F0502020204030204" pitchFamily="34" charset="0"/>
                <a:cs typeface="Times New Roman" panose="02020603050405020304" pitchFamily="18" charset="0"/>
              </a:rPr>
              <a:t> is an abstraction to build session objects</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SessionFactroy</a:t>
            </a:r>
            <a:r>
              <a:rPr lang="en-US" sz="2400" dirty="0">
                <a:latin typeface="Calibri" panose="020F0502020204030204" pitchFamily="34" charset="0"/>
                <a:ea typeface="Calibri" panose="020F0502020204030204" pitchFamily="34" charset="0"/>
                <a:cs typeface="Times New Roman" panose="02020603050405020304" pitchFamily="18" charset="0"/>
              </a:rPr>
              <a:t> has to be created only once for an application  or data base</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SessionFactory</a:t>
            </a:r>
            <a:r>
              <a:rPr lang="en-US" sz="2400" dirty="0">
                <a:latin typeface="Calibri" panose="020F0502020204030204" pitchFamily="34" charset="0"/>
                <a:ea typeface="Calibri" panose="020F0502020204030204" pitchFamily="34" charset="0"/>
                <a:cs typeface="Times New Roman" panose="02020603050405020304" pitchFamily="18" charset="0"/>
              </a:rPr>
              <a:t> is immutable</a:t>
            </a:r>
          </a:p>
          <a:p>
            <a:pPr marL="342900" marR="0" lvl="0" indent="-342900">
              <a:lnSpc>
                <a:spcPct val="115000"/>
              </a:lnSpc>
              <a:spcBef>
                <a:spcPts val="0"/>
              </a:spcBef>
              <a:spcAft>
                <a:spcPts val="1000"/>
              </a:spcAft>
              <a:buFont typeface="Wingdings" panose="05000000000000000000" pitchFamily="2"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SessionFactory</a:t>
            </a:r>
            <a:r>
              <a:rPr lang="en-US" sz="2400" dirty="0">
                <a:latin typeface="Calibri" panose="020F0502020204030204" pitchFamily="34" charset="0"/>
                <a:ea typeface="Calibri" panose="020F0502020204030204" pitchFamily="34" charset="0"/>
                <a:cs typeface="Times New Roman" panose="02020603050405020304" pitchFamily="18" charset="0"/>
              </a:rPr>
              <a:t> is thread </a:t>
            </a:r>
            <a:r>
              <a:rPr lang="en-US" sz="2400" dirty="0" smtClean="0">
                <a:latin typeface="Calibri" panose="020F0502020204030204" pitchFamily="34" charset="0"/>
                <a:ea typeface="Calibri" panose="020F0502020204030204" pitchFamily="34" charset="0"/>
                <a:cs typeface="Times New Roman" panose="02020603050405020304" pitchFamily="18" charset="0"/>
              </a:rPr>
              <a:t>safe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91379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10" name="Rectangle 9"/>
          <p:cNvSpPr/>
          <p:nvPr/>
        </p:nvSpPr>
        <p:spPr>
          <a:xfrm>
            <a:off x="825190" y="188247"/>
            <a:ext cx="2241396" cy="584775"/>
          </a:xfrm>
          <a:prstGeom prst="rect">
            <a:avLst/>
          </a:prstGeom>
        </p:spPr>
        <p:txBody>
          <a:bodyPr wrap="square">
            <a:spAutoFit/>
          </a:bodyPr>
          <a:lstStyle/>
          <a:p>
            <a:r>
              <a:rPr lang="en-GB" sz="3200" b="1" dirty="0">
                <a:solidFill>
                  <a:prstClr val="black"/>
                </a:solidFill>
              </a:rPr>
              <a:t>Content:</a:t>
            </a:r>
          </a:p>
        </p:txBody>
      </p:sp>
      <p:sp>
        <p:nvSpPr>
          <p:cNvPr id="11" name="Rectangle 10"/>
          <p:cNvSpPr/>
          <p:nvPr/>
        </p:nvSpPr>
        <p:spPr>
          <a:xfrm>
            <a:off x="2642838" y="283180"/>
            <a:ext cx="6556917" cy="6463308"/>
          </a:xfrm>
          <a:prstGeom prst="rect">
            <a:avLst/>
          </a:prstGeom>
        </p:spPr>
        <p:txBody>
          <a:bodyPr wrap="square">
            <a:spAutoFit/>
          </a:bodyPr>
          <a:lstStyle/>
          <a:p>
            <a:pPr marL="342900" indent="-342900">
              <a:buFont typeface="+mj-lt"/>
              <a:buAutoNum type="arabicPeriod"/>
            </a:pPr>
            <a:r>
              <a:rPr lang="en-US" dirty="0" smtClean="0">
                <a:solidFill>
                  <a:prstClr val="black"/>
                </a:solidFill>
              </a:rPr>
              <a:t>What </a:t>
            </a:r>
            <a:r>
              <a:rPr lang="en-US" dirty="0">
                <a:solidFill>
                  <a:prstClr val="black"/>
                </a:solidFill>
              </a:rPr>
              <a:t>is Hibernate – Hibernate Introduction </a:t>
            </a:r>
            <a:endParaRPr lang="en-US" dirty="0" smtClean="0">
              <a:solidFill>
                <a:prstClr val="black"/>
              </a:solidFill>
            </a:endParaRPr>
          </a:p>
          <a:p>
            <a:pPr marL="342900" indent="-342900">
              <a:buFont typeface="+mj-lt"/>
              <a:buAutoNum type="arabicPeriod"/>
            </a:pPr>
            <a:r>
              <a:rPr lang="en-US" dirty="0">
                <a:solidFill>
                  <a:prstClr val="black"/>
                </a:solidFill>
              </a:rPr>
              <a:t>Hibernate </a:t>
            </a:r>
            <a:r>
              <a:rPr lang="en-US" dirty="0" smtClean="0">
                <a:solidFill>
                  <a:prstClr val="black"/>
                </a:solidFill>
              </a:rPr>
              <a:t>Framework</a:t>
            </a:r>
          </a:p>
          <a:p>
            <a:pPr marL="342900" indent="-342900">
              <a:buFont typeface="+mj-lt"/>
              <a:buAutoNum type="arabicPeriod"/>
            </a:pPr>
            <a:r>
              <a:rPr lang="en-US" dirty="0">
                <a:solidFill>
                  <a:prstClr val="black"/>
                </a:solidFill>
              </a:rPr>
              <a:t>Main Advantage And Disadvantages Of </a:t>
            </a:r>
            <a:r>
              <a:rPr lang="en-US" dirty="0" smtClean="0">
                <a:solidFill>
                  <a:prstClr val="black"/>
                </a:solidFill>
              </a:rPr>
              <a:t>Hibernates</a:t>
            </a:r>
          </a:p>
          <a:p>
            <a:pPr marL="342900" indent="-342900">
              <a:buFont typeface="+mj-lt"/>
              <a:buAutoNum type="arabicPeriod"/>
            </a:pPr>
            <a:r>
              <a:rPr lang="en-US" dirty="0" smtClean="0">
                <a:solidFill>
                  <a:prstClr val="black"/>
                </a:solidFill>
              </a:rPr>
              <a:t>What </a:t>
            </a:r>
            <a:r>
              <a:rPr lang="en-US" dirty="0">
                <a:solidFill>
                  <a:prstClr val="black"/>
                </a:solidFill>
              </a:rPr>
              <a:t>is </a:t>
            </a:r>
            <a:r>
              <a:rPr lang="en-US" dirty="0" smtClean="0">
                <a:solidFill>
                  <a:prstClr val="black"/>
                </a:solidFill>
              </a:rPr>
              <a:t>JDBC </a:t>
            </a:r>
            <a:r>
              <a:rPr lang="en-US" dirty="0">
                <a:solidFill>
                  <a:prstClr val="black"/>
                </a:solidFill>
              </a:rPr>
              <a:t>and Pros and Cons of </a:t>
            </a:r>
            <a:r>
              <a:rPr lang="en-US" dirty="0" smtClean="0">
                <a:solidFill>
                  <a:prstClr val="black"/>
                </a:solidFill>
              </a:rPr>
              <a:t>JDBC</a:t>
            </a:r>
          </a:p>
          <a:p>
            <a:pPr marL="342900" indent="-342900">
              <a:buFont typeface="+mj-lt"/>
              <a:buAutoNum type="arabicPeriod"/>
            </a:pPr>
            <a:r>
              <a:rPr lang="en-US" dirty="0">
                <a:solidFill>
                  <a:prstClr val="black"/>
                </a:solidFill>
              </a:rPr>
              <a:t>Why Object Relational Mapping (ORM</a:t>
            </a:r>
            <a:r>
              <a:rPr lang="en-US" dirty="0" smtClean="0">
                <a:solidFill>
                  <a:prstClr val="black"/>
                </a:solidFill>
              </a:rPr>
              <a:t>)?</a:t>
            </a:r>
          </a:p>
          <a:p>
            <a:pPr marL="342900" indent="-342900">
              <a:buFont typeface="+mj-lt"/>
              <a:buAutoNum type="arabicPeriod"/>
            </a:pPr>
            <a:r>
              <a:rPr lang="en-US" dirty="0">
                <a:solidFill>
                  <a:prstClr val="black"/>
                </a:solidFill>
              </a:rPr>
              <a:t>What is ORM</a:t>
            </a:r>
            <a:r>
              <a:rPr lang="en-US" dirty="0" smtClean="0">
                <a:solidFill>
                  <a:prstClr val="black"/>
                </a:solidFill>
              </a:rPr>
              <a:t>?</a:t>
            </a:r>
          </a:p>
          <a:p>
            <a:pPr marL="342900" indent="-342900">
              <a:buFont typeface="+mj-lt"/>
              <a:buAutoNum type="arabicPeriod"/>
            </a:pPr>
            <a:r>
              <a:rPr lang="en-US" dirty="0">
                <a:solidFill>
                  <a:prstClr val="black"/>
                </a:solidFill>
              </a:rPr>
              <a:t>Java ORM Frameworks</a:t>
            </a:r>
            <a:r>
              <a:rPr lang="en-US" dirty="0" smtClean="0">
                <a:solidFill>
                  <a:prstClr val="black"/>
                </a:solidFill>
              </a:rPr>
              <a:t>:</a:t>
            </a:r>
          </a:p>
          <a:p>
            <a:pPr marL="342900" indent="-342900">
              <a:buFont typeface="+mj-lt"/>
              <a:buAutoNum type="arabicPeriod"/>
            </a:pPr>
            <a:r>
              <a:rPr lang="en-US" dirty="0">
                <a:solidFill>
                  <a:prstClr val="black"/>
                </a:solidFill>
              </a:rPr>
              <a:t>Hibernate - Architecture</a:t>
            </a:r>
          </a:p>
          <a:p>
            <a:pPr marL="342900" indent="-342900">
              <a:buFont typeface="+mj-lt"/>
              <a:buAutoNum type="arabicPeriod"/>
            </a:pPr>
            <a:r>
              <a:rPr lang="en-US" dirty="0">
                <a:solidFill>
                  <a:prstClr val="black"/>
                </a:solidFill>
              </a:rPr>
              <a:t>Steps to create a simple example of hibernate application</a:t>
            </a:r>
          </a:p>
          <a:p>
            <a:pPr marL="342900" indent="-342900">
              <a:buFont typeface="+mj-lt"/>
              <a:buAutoNum type="arabicPeriod"/>
            </a:pPr>
            <a:r>
              <a:rPr lang="en-US" dirty="0">
                <a:solidFill>
                  <a:prstClr val="black"/>
                </a:solidFill>
              </a:rPr>
              <a:t>DTO ( Data Transfer Object)</a:t>
            </a:r>
          </a:p>
          <a:p>
            <a:pPr marL="342900" indent="-342900">
              <a:buFont typeface="+mj-lt"/>
              <a:buAutoNum type="arabicPeriod"/>
            </a:pPr>
            <a:r>
              <a:rPr lang="en-US" dirty="0">
                <a:solidFill>
                  <a:prstClr val="black"/>
                </a:solidFill>
              </a:rPr>
              <a:t>Configuration File: hibernate.cfg.xml</a:t>
            </a:r>
          </a:p>
          <a:p>
            <a:pPr marL="342900" indent="-342900">
              <a:buFont typeface="+mj-lt"/>
              <a:buAutoNum type="arabicPeriod"/>
            </a:pPr>
            <a:r>
              <a:rPr lang="en-US" dirty="0">
                <a:solidFill>
                  <a:prstClr val="black"/>
                </a:solidFill>
              </a:rPr>
              <a:t>DAO (Data Access Object</a:t>
            </a:r>
            <a:r>
              <a:rPr lang="en-US" dirty="0" smtClean="0">
                <a:solidFill>
                  <a:prstClr val="black"/>
                </a:solidFill>
              </a:rPr>
              <a:t>)</a:t>
            </a:r>
          </a:p>
          <a:p>
            <a:pPr marL="342900" indent="-342900">
              <a:buFont typeface="+mj-lt"/>
              <a:buAutoNum type="arabicPeriod"/>
            </a:pPr>
            <a:r>
              <a:rPr lang="en-US" dirty="0">
                <a:solidFill>
                  <a:prstClr val="black"/>
                </a:solidFill>
              </a:rPr>
              <a:t>Configuration Object:</a:t>
            </a:r>
          </a:p>
          <a:p>
            <a:pPr marL="342900" indent="-342900">
              <a:buFont typeface="+mj-lt"/>
              <a:buAutoNum type="arabicPeriod"/>
            </a:pPr>
            <a:r>
              <a:rPr lang="en-US" dirty="0" err="1">
                <a:solidFill>
                  <a:prstClr val="black"/>
                </a:solidFill>
              </a:rPr>
              <a:t>SessionFactory</a:t>
            </a:r>
            <a:r>
              <a:rPr lang="en-US" dirty="0">
                <a:solidFill>
                  <a:prstClr val="black"/>
                </a:solidFill>
              </a:rPr>
              <a:t> Object</a:t>
            </a:r>
            <a:r>
              <a:rPr lang="en-US" dirty="0" smtClean="0">
                <a:solidFill>
                  <a:prstClr val="black"/>
                </a:solidFill>
              </a:rPr>
              <a:t>:</a:t>
            </a:r>
          </a:p>
          <a:p>
            <a:pPr marL="342900" indent="-342900">
              <a:buFont typeface="+mj-lt"/>
              <a:buAutoNum type="arabicPeriod"/>
            </a:pPr>
            <a:r>
              <a:rPr lang="en-US" dirty="0">
                <a:solidFill>
                  <a:prstClr val="black"/>
                </a:solidFill>
              </a:rPr>
              <a:t>Session Object:</a:t>
            </a:r>
          </a:p>
          <a:p>
            <a:pPr marL="342900" indent="-342900">
              <a:buFont typeface="+mj-lt"/>
              <a:buAutoNum type="arabicPeriod"/>
            </a:pPr>
            <a:r>
              <a:rPr lang="en-US" dirty="0">
                <a:solidFill>
                  <a:prstClr val="black"/>
                </a:solidFill>
              </a:rPr>
              <a:t>Transaction Object</a:t>
            </a:r>
            <a:r>
              <a:rPr lang="en-US" dirty="0" smtClean="0">
                <a:solidFill>
                  <a:prstClr val="black"/>
                </a:solidFill>
              </a:rPr>
              <a:t>:</a:t>
            </a:r>
          </a:p>
          <a:p>
            <a:pPr marL="342900" indent="-342900">
              <a:buFont typeface="+mj-lt"/>
              <a:buAutoNum type="arabicPeriod"/>
            </a:pPr>
            <a:r>
              <a:rPr lang="en-US" dirty="0" smtClean="0">
                <a:solidFill>
                  <a:prstClr val="black"/>
                </a:solidFill>
              </a:rPr>
              <a:t>HQL:(Hibernate Query Language)</a:t>
            </a:r>
            <a:endParaRPr lang="en-US" dirty="0">
              <a:solidFill>
                <a:prstClr val="black"/>
              </a:solidFill>
            </a:endParaRPr>
          </a:p>
          <a:p>
            <a:pPr marL="342900" indent="-342900">
              <a:buFont typeface="+mj-lt"/>
              <a:buAutoNum type="arabicPeriod"/>
            </a:pPr>
            <a:r>
              <a:rPr lang="en-US" dirty="0">
                <a:solidFill>
                  <a:prstClr val="black"/>
                </a:solidFill>
              </a:rPr>
              <a:t>Query Object</a:t>
            </a:r>
            <a:r>
              <a:rPr lang="en-US" dirty="0" smtClean="0">
                <a:solidFill>
                  <a:prstClr val="black"/>
                </a:solidFill>
              </a:rPr>
              <a:t>:</a:t>
            </a:r>
          </a:p>
          <a:p>
            <a:pPr marL="342900" indent="-342900">
              <a:buFont typeface="+mj-lt"/>
              <a:buAutoNum type="arabicPeriod"/>
            </a:pPr>
            <a:r>
              <a:rPr lang="en-US" dirty="0" smtClean="0">
                <a:solidFill>
                  <a:prstClr val="black"/>
                </a:solidFill>
              </a:rPr>
              <a:t>HCQL</a:t>
            </a:r>
            <a:r>
              <a:rPr lang="en-US" dirty="0" smtClean="0">
                <a:solidFill>
                  <a:prstClr val="black"/>
                </a:solidFill>
                <a:sym typeface="Wingdings" panose="05000000000000000000" pitchFamily="2" charset="2"/>
              </a:rPr>
              <a:t>:(Hibernate Criteria Query Language)</a:t>
            </a:r>
            <a:endParaRPr lang="en-US" dirty="0" smtClean="0">
              <a:solidFill>
                <a:prstClr val="black"/>
              </a:solidFill>
            </a:endParaRPr>
          </a:p>
          <a:p>
            <a:pPr marL="342900" indent="-342900">
              <a:buFont typeface="+mj-lt"/>
              <a:buAutoNum type="arabicPeriod"/>
            </a:pPr>
            <a:r>
              <a:rPr lang="en-US" dirty="0" smtClean="0">
                <a:solidFill>
                  <a:prstClr val="black"/>
                </a:solidFill>
              </a:rPr>
              <a:t>Generator:</a:t>
            </a:r>
          </a:p>
          <a:p>
            <a:pPr marL="342900" indent="-342900">
              <a:buFont typeface="+mj-lt"/>
              <a:buAutoNum type="arabicPeriod"/>
            </a:pPr>
            <a:r>
              <a:rPr lang="en-US" dirty="0">
                <a:solidFill>
                  <a:prstClr val="black"/>
                </a:solidFill>
              </a:rPr>
              <a:t>Mapping Entity’s</a:t>
            </a:r>
            <a:r>
              <a:rPr lang="en-US" dirty="0" smtClean="0">
                <a:solidFill>
                  <a:prstClr val="black"/>
                </a:solidFill>
              </a:rPr>
              <a:t>:</a:t>
            </a:r>
          </a:p>
          <a:p>
            <a:pPr marL="342900" indent="-342900">
              <a:buFont typeface="+mj-lt"/>
              <a:buAutoNum type="arabicPeriod"/>
            </a:pPr>
            <a:r>
              <a:rPr lang="en-US" dirty="0">
                <a:solidFill>
                  <a:prstClr val="black"/>
                </a:solidFill>
              </a:rPr>
              <a:t>Hibernate Entity</a:t>
            </a:r>
            <a:r>
              <a:rPr lang="en-US" dirty="0" smtClean="0">
                <a:solidFill>
                  <a:prstClr val="black"/>
                </a:solidFill>
              </a:rPr>
              <a:t>:</a:t>
            </a:r>
          </a:p>
          <a:p>
            <a:pPr marL="342900" indent="-342900">
              <a:buFont typeface="+mj-lt"/>
              <a:buAutoNum type="arabicPeriod"/>
            </a:pPr>
            <a:r>
              <a:rPr lang="en-US" dirty="0"/>
              <a:t>Hibernate </a:t>
            </a:r>
            <a:r>
              <a:rPr lang="en-US" dirty="0" smtClean="0"/>
              <a:t>Relationships</a:t>
            </a:r>
            <a:r>
              <a:rPr lang="en-US" dirty="0" smtClean="0">
                <a:solidFill>
                  <a:prstClr val="black"/>
                </a:solidFill>
              </a:rPr>
              <a:t>:</a:t>
            </a:r>
          </a:p>
        </p:txBody>
      </p:sp>
    </p:spTree>
    <p:extLst>
      <p:ext uri="{BB962C8B-B14F-4D97-AF65-F5344CB8AC3E}">
        <p14:creationId xmlns:p14="http://schemas.microsoft.com/office/powerpoint/2010/main" val="690545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3760966"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Session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4339650"/>
          </a:xfrm>
          <a:prstGeom prst="rect">
            <a:avLst/>
          </a:prstGeom>
        </p:spPr>
        <p:txBody>
          <a:bodyPr wrap="square">
            <a:spAutoFit/>
          </a:bodyPr>
          <a:lstStyle/>
          <a:p>
            <a:pPr marR="0" lvl="0">
              <a:lnSpc>
                <a:spcPct val="115000"/>
              </a:lnSpc>
              <a:spcBef>
                <a:spcPts val="0"/>
              </a:spcBef>
              <a:spcAft>
                <a:spcPts val="0"/>
              </a:spcAft>
            </a:pPr>
            <a:endPar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Session is used to get a physical connection with a database. The Session object is lightweight and designed to be instantiated each time an interaction is needed with the database. Persistent objects are saved and retrieved through a Session object.</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The session objects should not be kept open for a long time because they are not usually thread safe and they should be created and destroyed them as needed</a:t>
            </a: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t>
            </a:r>
          </a:p>
          <a:p>
            <a:pPr marR="0" lvl="0">
              <a:lnSpc>
                <a:spcPct val="115000"/>
              </a:lnSpc>
              <a:spcBef>
                <a:spcPts val="0"/>
              </a:spcBef>
              <a:spcAft>
                <a:spcPts val="0"/>
              </a:spcAft>
            </a:pPr>
            <a:endPar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Session is the component which is required to perform CURD  operation</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Session can be created n times depending on the application </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Session is used to obtain transaction criteria and query component</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Session is mutable </a:t>
            </a:r>
          </a:p>
          <a:p>
            <a:pPr marL="342900" marR="0" lvl="0" indent="-342900">
              <a:lnSpc>
                <a:spcPct val="115000"/>
              </a:lnSpc>
              <a:spcBef>
                <a:spcPts val="0"/>
              </a:spcBef>
              <a:spcAft>
                <a:spcPts val="100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Session is not thread safe</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12365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4706738"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Transaction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3631763"/>
          </a:xfrm>
          <a:prstGeom prst="rect">
            <a:avLst/>
          </a:prstGeom>
        </p:spPr>
        <p:txBody>
          <a:bodyPr wrap="square">
            <a:spAutoFit/>
          </a:bodyPr>
          <a:lstStyle/>
          <a:p>
            <a:pPr marR="0" lvl="0">
              <a:lnSpc>
                <a:spcPct val="115000"/>
              </a:lnSpc>
              <a:spcBef>
                <a:spcPts val="0"/>
              </a:spcBef>
              <a:spcAft>
                <a:spcPts val="0"/>
              </a:spcAft>
            </a:pPr>
            <a:endPar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Transaction represents a unit of work with the database and most of the RDBMS supports transaction functionality. Transactions in Hibernate are handled by an underlying transaction manager and transaction (from JDBC or JTA).</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This is an optional object and Hibernate applications may choose not to use this interface, instead managing transactions in their own application code.</a:t>
            </a:r>
          </a:p>
          <a:p>
            <a:pPr marR="0" lvl="0">
              <a:lnSpc>
                <a:spcPct val="115000"/>
              </a:lnSpc>
              <a:spcBef>
                <a:spcPts val="0"/>
              </a:spcBef>
              <a:spcAft>
                <a:spcPts val="0"/>
              </a:spcAft>
            </a:pPr>
            <a:endPar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Transaction is a component which is used to manipulate TCL(commit and rollback)</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Transaction is required only for right operations (create update delete)</a:t>
            </a:r>
          </a:p>
          <a:p>
            <a:pPr marL="457200" marR="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Note: transaction is not required for read operation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19431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7904728"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Hibernate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Query Language (HQL)</a:t>
            </a:r>
          </a:p>
        </p:txBody>
      </p:sp>
      <p:sp>
        <p:nvSpPr>
          <p:cNvPr id="3" name="Rectangle 2"/>
          <p:cNvSpPr/>
          <p:nvPr/>
        </p:nvSpPr>
        <p:spPr>
          <a:xfrm>
            <a:off x="226740" y="729410"/>
            <a:ext cx="11805425" cy="6011902"/>
          </a:xfrm>
          <a:prstGeom prst="rect">
            <a:avLst/>
          </a:prstGeom>
        </p:spPr>
        <p:txBody>
          <a:bodyPr wrap="square">
            <a:spAutoFit/>
          </a:bodyPr>
          <a:lstStyle/>
          <a:p>
            <a:pPr marR="0" lvl="0">
              <a:lnSpc>
                <a:spcPct val="115000"/>
              </a:lnSpc>
              <a:spcBef>
                <a:spcPts val="0"/>
              </a:spcBef>
              <a:spcAft>
                <a:spcPts val="0"/>
              </a:spcAft>
            </a:pP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Hibernate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Query Language (HQL) is same as SQL (Structured Query Language) but it doesn't depends on the table of the database. Instead of table name, we use class name in HQL. So it is database independent query language.</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Advantage of </a:t>
            </a: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HQL (There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are many advantages of </a:t>
            </a: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HQL)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They are as follows:</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database independent</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supports polymorphic queries</a:t>
            </a: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easy to learn for Java Programmer</a:t>
            </a:r>
          </a:p>
          <a:p>
            <a:pPr marR="0" lvl="0">
              <a:lnSpc>
                <a:spcPct val="115000"/>
              </a:lnSpc>
              <a:spcBef>
                <a:spcPts val="0"/>
              </a:spcBef>
              <a:spcAft>
                <a:spcPts val="0"/>
              </a:spcAft>
            </a:pPr>
            <a:r>
              <a:rPr lang="en-US" sz="2000" dirty="0">
                <a:latin typeface="Calibri" panose="020F0502020204030204" pitchFamily="34" charset="0"/>
                <a:ea typeface="Calibri" panose="020F0502020204030204" pitchFamily="34" charset="0"/>
                <a:cs typeface="Times New Roman" panose="02020603050405020304" pitchFamily="18" charset="0"/>
              </a:rPr>
              <a:t>There are two steps to work with HQL</a:t>
            </a:r>
          </a:p>
          <a:p>
            <a:pPr marL="342900" marR="0" lvl="0" indent="-342900">
              <a:lnSpc>
                <a:spcPct val="115000"/>
              </a:lnSpc>
              <a:spcBef>
                <a:spcPts val="0"/>
              </a:spcBef>
              <a:spcAft>
                <a:spcPts val="0"/>
              </a:spcAft>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Prepared the </a:t>
            </a:r>
            <a:r>
              <a:rPr lang="en-US" sz="2000" dirty="0" smtClean="0">
                <a:latin typeface="Calibri" panose="020F0502020204030204" pitchFamily="34" charset="0"/>
                <a:ea typeface="Calibri" panose="020F0502020204030204" pitchFamily="34" charset="0"/>
                <a:cs typeface="Times New Roman" panose="02020603050405020304" pitchFamily="18" charset="0"/>
              </a:rPr>
              <a:t>query 2. Process </a:t>
            </a:r>
            <a:r>
              <a:rPr lang="en-US" sz="2000" dirty="0">
                <a:latin typeface="Calibri" panose="020F0502020204030204" pitchFamily="34" charset="0"/>
                <a:ea typeface="Calibri" panose="020F0502020204030204" pitchFamily="34" charset="0"/>
                <a:cs typeface="Times New Roman" panose="02020603050405020304" pitchFamily="18" charset="0"/>
              </a:rPr>
              <a:t>the  query </a:t>
            </a:r>
          </a:p>
          <a:p>
            <a:pPr marL="342900" marR="0" lvl="0" indent="-342900">
              <a:lnSpc>
                <a:spcPct val="115000"/>
              </a:lnSpc>
              <a:spcBef>
                <a:spcPts val="0"/>
              </a:spcBef>
              <a:spcAft>
                <a:spcPts val="0"/>
              </a:spcAft>
              <a:buFont typeface="Wingdings" panose="05000000000000000000" pitchFamily="2" charset="2"/>
              <a:buChar char=""/>
            </a:pPr>
            <a:r>
              <a:rPr lang="en-US" sz="2000" dirty="0" smtClean="0">
                <a:latin typeface="Calibri" panose="020F0502020204030204" pitchFamily="34" charset="0"/>
                <a:ea typeface="Calibri" panose="020F0502020204030204" pitchFamily="34" charset="0"/>
                <a:cs typeface="Times New Roman" panose="02020603050405020304" pitchFamily="18" charset="0"/>
              </a:rPr>
              <a:t>To </a:t>
            </a:r>
            <a:r>
              <a:rPr lang="en-US" sz="2000" dirty="0">
                <a:latin typeface="Calibri" panose="020F0502020204030204" pitchFamily="34" charset="0"/>
                <a:ea typeface="Calibri" panose="020F0502020204030204" pitchFamily="34" charset="0"/>
                <a:cs typeface="Times New Roman" panose="02020603050405020304" pitchFamily="18" charset="0"/>
              </a:rPr>
              <a:t>prepare query we need session </a:t>
            </a:r>
            <a:r>
              <a:rPr lang="en-US" sz="2000" dirty="0" smtClean="0">
                <a:latin typeface="Calibri" panose="020F0502020204030204" pitchFamily="34" charset="0"/>
                <a:ea typeface="Calibri" panose="020F0502020204030204" pitchFamily="34" charset="0"/>
                <a:cs typeface="Times New Roman" panose="02020603050405020304" pitchFamily="18" charset="0"/>
              </a:rPr>
              <a:t>object: Ex, Query </a:t>
            </a:r>
            <a:r>
              <a:rPr lang="en-US" sz="2000" dirty="0">
                <a:latin typeface="Calibri" panose="020F0502020204030204" pitchFamily="34" charset="0"/>
                <a:ea typeface="Calibri" panose="020F0502020204030204" pitchFamily="34" charset="0"/>
                <a:cs typeface="Times New Roman" panose="02020603050405020304" pitchFamily="18" charset="0"/>
              </a:rPr>
              <a:t>query=</a:t>
            </a:r>
            <a:r>
              <a:rPr lang="en-US" sz="2000" dirty="0" err="1">
                <a:latin typeface="Calibri" panose="020F0502020204030204" pitchFamily="34" charset="0"/>
                <a:ea typeface="Calibri" panose="020F0502020204030204" pitchFamily="34" charset="0"/>
                <a:cs typeface="Times New Roman" panose="02020603050405020304" pitchFamily="18" charset="0"/>
              </a:rPr>
              <a:t>session.createQuery</a:t>
            </a:r>
            <a:r>
              <a:rPr lang="en-US" sz="2000" dirty="0">
                <a:latin typeface="Calibri" panose="020F0502020204030204" pitchFamily="34" charset="0"/>
                <a:ea typeface="Calibri" panose="020F0502020204030204" pitchFamily="34" charset="0"/>
                <a:cs typeface="Times New Roman" panose="02020603050405020304" pitchFamily="18" charset="0"/>
              </a:rPr>
              <a:t>(query);</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To process the query we need query </a:t>
            </a:r>
            <a:r>
              <a:rPr lang="en-US" sz="2000" dirty="0" smtClean="0">
                <a:latin typeface="Calibri" panose="020F0502020204030204" pitchFamily="34" charset="0"/>
                <a:ea typeface="Calibri" panose="020F0502020204030204" pitchFamily="34" charset="0"/>
                <a:cs typeface="Times New Roman" panose="02020603050405020304" pitchFamily="18" charset="0"/>
              </a:rPr>
              <a:t>object: </a:t>
            </a:r>
            <a:r>
              <a:rPr lang="en-US" dirty="0" err="1" smtClean="0">
                <a:latin typeface="Consolas" panose="020B0609020204030204" pitchFamily="49" charset="0"/>
                <a:ea typeface="Calibri" panose="020F0502020204030204" pitchFamily="34" charset="0"/>
                <a:cs typeface="Times New Roman" panose="02020603050405020304" pitchFamily="18" charset="0"/>
              </a:rPr>
              <a:t>ComputerDTO</a:t>
            </a:r>
            <a:r>
              <a:rPr lang="en-US" dirty="0" smtClean="0">
                <a:latin typeface="Consolas" panose="020B0609020204030204" pitchFamily="49" charset="0"/>
                <a:ea typeface="Calibri" panose="020F0502020204030204" pitchFamily="34" charset="0"/>
                <a:cs typeface="Times New Roman" panose="02020603050405020304" pitchFamily="18" charset="0"/>
              </a:rPr>
              <a:t> </a:t>
            </a:r>
            <a:r>
              <a:rPr lang="en-US" dirty="0" err="1">
                <a:latin typeface="Consolas" panose="020B0609020204030204" pitchFamily="49" charset="0"/>
                <a:ea typeface="Calibri" panose="020F0502020204030204" pitchFamily="34" charset="0"/>
                <a:cs typeface="Times New Roman" panose="02020603050405020304" pitchFamily="18" charset="0"/>
              </a:rPr>
              <a:t>ctdto</a:t>
            </a:r>
            <a:r>
              <a:rPr lang="en-US" dirty="0">
                <a:latin typeface="Consolas" panose="020B0609020204030204" pitchFamily="49" charset="0"/>
                <a:ea typeface="Calibri" panose="020F0502020204030204" pitchFamily="34" charset="0"/>
                <a:cs typeface="Times New Roman" panose="02020603050405020304" pitchFamily="18" charset="0"/>
              </a:rPr>
              <a:t>=(</a:t>
            </a:r>
            <a:r>
              <a:rPr lang="en-US" dirty="0" err="1">
                <a:latin typeface="Consolas" panose="020B0609020204030204" pitchFamily="49" charset="0"/>
                <a:ea typeface="Calibri" panose="020F0502020204030204" pitchFamily="34" charset="0"/>
                <a:cs typeface="Times New Roman" panose="02020603050405020304" pitchFamily="18" charset="0"/>
              </a:rPr>
              <a:t>ComputerDTO</a:t>
            </a:r>
            <a:r>
              <a:rPr lang="en-US" dirty="0">
                <a:latin typeface="Consolas" panose="020B0609020204030204" pitchFamily="49" charset="0"/>
                <a:ea typeface="Calibri" panose="020F0502020204030204" pitchFamily="34" charset="0"/>
                <a:cs typeface="Times New Roman" panose="02020603050405020304" pitchFamily="18" charset="0"/>
              </a:rPr>
              <a:t>)</a:t>
            </a:r>
            <a:r>
              <a:rPr lang="en-US" dirty="0" err="1">
                <a:latin typeface="Consolas" panose="020B0609020204030204" pitchFamily="49" charset="0"/>
                <a:ea typeface="Calibri" panose="020F0502020204030204" pitchFamily="34" charset="0"/>
                <a:cs typeface="Times New Roman" panose="02020603050405020304" pitchFamily="18" charset="0"/>
              </a:rPr>
              <a:t>query.</a:t>
            </a:r>
            <a:r>
              <a:rPr lang="en-US" u="sng" dirty="0" err="1">
                <a:latin typeface="Consolas" panose="020B0609020204030204" pitchFamily="49" charset="0"/>
                <a:ea typeface="Calibri" panose="020F0502020204030204" pitchFamily="34" charset="0"/>
                <a:cs typeface="Times New Roman" panose="02020603050405020304" pitchFamily="18" charset="0"/>
              </a:rPr>
              <a:t>uniqueResult</a:t>
            </a:r>
            <a:r>
              <a:rPr lang="en-US" dirty="0" smtClean="0">
                <a:latin typeface="Consolas" panose="020B0609020204030204" pitchFamily="49"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sz="2000" dirty="0" smtClean="0">
                <a:latin typeface="Calibri" panose="020F0502020204030204" pitchFamily="34" charset="0"/>
                <a:ea typeface="Calibri" panose="020F0502020204030204" pitchFamily="34" charset="0"/>
                <a:cs typeface="Times New Roman" panose="02020603050405020304" pitchFamily="18" charset="0"/>
              </a:rPr>
              <a:t>Note: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latin typeface="Calibri" panose="020F0502020204030204" pitchFamily="34" charset="0"/>
                <a:ea typeface="Calibri" panose="020F0502020204030204" pitchFamily="34" charset="0"/>
                <a:cs typeface="Times New Roman" panose="02020603050405020304" pitchFamily="18" charset="0"/>
              </a:rPr>
              <a:t>											     SQL </a:t>
            </a:r>
            <a:r>
              <a:rPr lang="en-US" sz="2000" dirty="0">
                <a:latin typeface="Calibri" panose="020F0502020204030204" pitchFamily="34" charset="0"/>
                <a:ea typeface="Calibri" panose="020F0502020204030204" pitchFamily="34" charset="0"/>
                <a:cs typeface="Times New Roman" panose="02020603050405020304" pitchFamily="18" charset="0"/>
              </a:rPr>
              <a:t>= there </a:t>
            </a:r>
            <a:r>
              <a:rPr lang="en-US" sz="2000" dirty="0" err="1">
                <a:latin typeface="Calibri" panose="020F0502020204030204" pitchFamily="34" charset="0"/>
                <a:ea typeface="Calibri" panose="020F0502020204030204" pitchFamily="34" charset="0"/>
                <a:cs typeface="Times New Roman" panose="02020603050405020304" pitchFamily="18" charset="0"/>
              </a:rPr>
              <a:t>mendatary</a:t>
            </a:r>
            <a:r>
              <a:rPr lang="en-US" sz="2000" dirty="0">
                <a:latin typeface="Calibri" panose="020F0502020204030204" pitchFamily="34" charset="0"/>
                <a:ea typeface="Calibri" panose="020F0502020204030204" pitchFamily="34" charset="0"/>
                <a:cs typeface="Times New Roman" panose="02020603050405020304" pitchFamily="18" charset="0"/>
              </a:rPr>
              <a:t>  selection part (</a:t>
            </a:r>
            <a:r>
              <a:rPr lang="en-US" sz="2000" dirty="0" err="1">
                <a:latin typeface="Calibri" panose="020F0502020204030204" pitchFamily="34" charset="0"/>
                <a:ea typeface="Calibri" panose="020F0502020204030204" pitchFamily="34" charset="0"/>
                <a:cs typeface="Times New Roman" panose="02020603050405020304" pitchFamily="18" charset="0"/>
              </a:rPr>
              <a:t>selet</a:t>
            </a:r>
            <a:r>
              <a:rPr lang="en-US" sz="2000" dirty="0">
                <a:latin typeface="Calibri" panose="020F0502020204030204" pitchFamily="34" charset="0"/>
                <a:ea typeface="Calibri" panose="020F0502020204030204" pitchFamily="34" charset="0"/>
                <a:cs typeface="Times New Roman" panose="02020603050405020304" pitchFamily="18" charset="0"/>
              </a:rPr>
              <a:t>* ) </a:t>
            </a:r>
            <a:r>
              <a:rPr lang="en-US" sz="2000" dirty="0" err="1">
                <a:latin typeface="Calibri" panose="020F0502020204030204" pitchFamily="34" charset="0"/>
                <a:ea typeface="Calibri" panose="020F0502020204030204" pitchFamily="34" charset="0"/>
                <a:cs typeface="Times New Roman" panose="02020603050405020304" pitchFamily="18" charset="0"/>
              </a:rPr>
              <a:t>mandatary</a:t>
            </a:r>
            <a:r>
              <a:rPr lang="en-US" sz="2000" dirty="0">
                <a:latin typeface="Calibri" panose="020F0502020204030204" pitchFamily="34" charset="0"/>
                <a:ea typeface="Calibri" panose="020F0502020204030204" pitchFamily="34" charset="0"/>
                <a:cs typeface="Times New Roman" panose="02020603050405020304" pitchFamily="18" charset="0"/>
              </a:rPr>
              <a:t>  entity part (from </a:t>
            </a:r>
            <a:r>
              <a:rPr lang="en-US" sz="2000" dirty="0" err="1">
                <a:latin typeface="Calibri" panose="020F0502020204030204" pitchFamily="34" charset="0"/>
                <a:ea typeface="Calibri" panose="020F0502020204030204" pitchFamily="34" charset="0"/>
                <a:cs typeface="Times New Roman" panose="02020603050405020304" pitchFamily="18" charset="0"/>
              </a:rPr>
              <a:t>table_name</a:t>
            </a:r>
            <a:r>
              <a:rPr lang="en-US" sz="2000" dirty="0">
                <a:latin typeface="Calibri" panose="020F0502020204030204" pitchFamily="34" charset="0"/>
                <a:ea typeface="Calibri" panose="020F0502020204030204" pitchFamily="34" charset="0"/>
                <a:cs typeface="Times New Roman" panose="02020603050405020304" pitchFamily="18" charset="0"/>
              </a:rPr>
              <a:t>) optional is (where or condition )</a:t>
            </a:r>
          </a:p>
          <a:p>
            <a:pPr>
              <a:lnSpc>
                <a:spcPct val="115000"/>
              </a:lnSpc>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HQL = we need only entity part like from </a:t>
            </a:r>
            <a:r>
              <a:rPr lang="en-US" sz="2000" dirty="0" err="1" smtClean="0">
                <a:latin typeface="Calibri" panose="020F0502020204030204" pitchFamily="34" charset="0"/>
                <a:ea typeface="Calibri" panose="020F0502020204030204" pitchFamily="34" charset="0"/>
                <a:cs typeface="Times New Roman" panose="02020603050405020304" pitchFamily="18" charset="0"/>
              </a:rPr>
              <a:t>table_name</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smtClean="0">
                <a:latin typeface="Calibri" panose="020F0502020204030204" pitchFamily="34" charset="0"/>
                <a:ea typeface="Calibri" panose="020F0502020204030204" pitchFamily="34" charset="0"/>
                <a:cs typeface="Times New Roman" panose="02020603050405020304" pitchFamily="18" charset="0"/>
              </a:rPr>
              <a:t>HQL </a:t>
            </a:r>
            <a:r>
              <a:rPr lang="en-US" sz="2000" dirty="0">
                <a:latin typeface="Calibri" panose="020F0502020204030204" pitchFamily="34" charset="0"/>
                <a:ea typeface="Calibri" panose="020F0502020204030204" pitchFamily="34" charset="0"/>
                <a:cs typeface="Times New Roman" panose="02020603050405020304" pitchFamily="18" charset="0"/>
              </a:rPr>
              <a:t>support read update and delete operations only </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72144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3379451"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Query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Object:</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4893647"/>
          </a:xfrm>
          <a:prstGeom prst="rect">
            <a:avLst/>
          </a:prstGeom>
        </p:spPr>
        <p:txBody>
          <a:bodyPr wrap="square">
            <a:spAutoFit/>
          </a:bodyPr>
          <a:lstStyle/>
          <a:p>
            <a:pPr marR="0" lvl="0">
              <a:lnSpc>
                <a:spcPct val="115000"/>
              </a:lnSpc>
              <a:spcBef>
                <a:spcPts val="0"/>
              </a:spcBef>
              <a:spcAft>
                <a:spcPts val="0"/>
              </a:spcAft>
            </a:pPr>
            <a:endPar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Query objects use SQL or Hibernate Query Language (HQL) string to retrieve data from the database and create objects. A Query instance is used to bind query parameters, limit the number of results returned by the query, and finally to execute the query</a:t>
            </a: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t>
            </a:r>
          </a:p>
          <a:p>
            <a:r>
              <a:rPr lang="en-US" sz="2000" dirty="0"/>
              <a:t>It is an object oriented representation of Hibernate Query. The object of Query can be obtained by calling the </a:t>
            </a:r>
            <a:r>
              <a:rPr lang="en-US" sz="2000" dirty="0" err="1"/>
              <a:t>createQuery</a:t>
            </a:r>
            <a:r>
              <a:rPr lang="en-US" sz="2000" dirty="0"/>
              <a:t>() method Session interface.</a:t>
            </a:r>
          </a:p>
          <a:p>
            <a:r>
              <a:rPr lang="en-US" sz="2000" dirty="0"/>
              <a:t>The query interface provides many methods. </a:t>
            </a:r>
            <a:endParaRPr lang="en-US" sz="2000" dirty="0" smtClean="0"/>
          </a:p>
          <a:p>
            <a:r>
              <a:rPr lang="en-US" sz="2000" dirty="0" smtClean="0"/>
              <a:t>There </a:t>
            </a:r>
            <a:r>
              <a:rPr lang="en-US" sz="2000" dirty="0"/>
              <a:t>is given commonly used methods:</a:t>
            </a:r>
          </a:p>
          <a:p>
            <a:pPr lvl="0"/>
            <a:r>
              <a:rPr lang="en-US" sz="2000" b="1" dirty="0">
                <a:solidFill>
                  <a:srgbClr val="00B0F0"/>
                </a:solidFill>
              </a:rPr>
              <a:t>public </a:t>
            </a:r>
            <a:r>
              <a:rPr lang="en-US" sz="2000" b="1" dirty="0" err="1">
                <a:solidFill>
                  <a:srgbClr val="00B0F0"/>
                </a:solidFill>
              </a:rPr>
              <a:t>int</a:t>
            </a:r>
            <a:r>
              <a:rPr lang="en-US" sz="2000" b="1" dirty="0">
                <a:solidFill>
                  <a:srgbClr val="00B0F0"/>
                </a:solidFill>
              </a:rPr>
              <a:t> </a:t>
            </a:r>
            <a:r>
              <a:rPr lang="en-US" sz="2000" b="1" dirty="0" err="1">
                <a:solidFill>
                  <a:srgbClr val="00B0F0"/>
                </a:solidFill>
              </a:rPr>
              <a:t>executeUpdate</a:t>
            </a:r>
            <a:r>
              <a:rPr lang="en-US" sz="2000" b="1" dirty="0">
                <a:solidFill>
                  <a:srgbClr val="00B0F0"/>
                </a:solidFill>
              </a:rPr>
              <a:t>()</a:t>
            </a:r>
            <a:r>
              <a:rPr lang="en-US" sz="2000" dirty="0"/>
              <a:t> is used to execute the update or delete query.</a:t>
            </a:r>
          </a:p>
          <a:p>
            <a:pPr lvl="0"/>
            <a:r>
              <a:rPr lang="en-US" sz="2000" b="1" dirty="0">
                <a:solidFill>
                  <a:srgbClr val="00B0F0"/>
                </a:solidFill>
              </a:rPr>
              <a:t>public List list()</a:t>
            </a:r>
            <a:r>
              <a:rPr lang="en-US" sz="2000" dirty="0"/>
              <a:t> returns the result of the </a:t>
            </a:r>
            <a:r>
              <a:rPr lang="en-US" sz="2000" dirty="0" err="1"/>
              <a:t>ralation</a:t>
            </a:r>
            <a:r>
              <a:rPr lang="en-US" sz="2000" dirty="0"/>
              <a:t> as a list.</a:t>
            </a:r>
          </a:p>
          <a:p>
            <a:pPr lvl="0"/>
            <a:r>
              <a:rPr lang="en-US" sz="2000" b="1" dirty="0">
                <a:solidFill>
                  <a:srgbClr val="00B0F0"/>
                </a:solidFill>
              </a:rPr>
              <a:t>public Query </a:t>
            </a:r>
            <a:r>
              <a:rPr lang="en-US" sz="2000" b="1" dirty="0" err="1" smtClean="0">
                <a:solidFill>
                  <a:srgbClr val="00B0F0"/>
                </a:solidFill>
              </a:rPr>
              <a:t>uniqueResult</a:t>
            </a:r>
            <a:r>
              <a:rPr lang="en-US" sz="2000" b="1" dirty="0" smtClean="0">
                <a:solidFill>
                  <a:srgbClr val="00B0F0"/>
                </a:solidFill>
              </a:rPr>
              <a:t>()</a:t>
            </a:r>
            <a:r>
              <a:rPr lang="en-US" sz="2000" dirty="0"/>
              <a:t> </a:t>
            </a:r>
            <a:r>
              <a:rPr lang="en-US" sz="2000" dirty="0" smtClean="0"/>
              <a:t>get the specific row or unique object multiple column object </a:t>
            </a:r>
            <a:r>
              <a:rPr lang="en-US" sz="2000" b="1" dirty="0" smtClean="0">
                <a:solidFill>
                  <a:srgbClr val="00B0F0"/>
                </a:solidFill>
              </a:rPr>
              <a:t>public </a:t>
            </a:r>
            <a:r>
              <a:rPr lang="en-US" sz="2000" b="1" dirty="0">
                <a:solidFill>
                  <a:srgbClr val="00B0F0"/>
                </a:solidFill>
              </a:rPr>
              <a:t>Query </a:t>
            </a:r>
            <a:r>
              <a:rPr lang="en-US" sz="2000" b="1" dirty="0" err="1">
                <a:solidFill>
                  <a:srgbClr val="00B0F0"/>
                </a:solidFill>
              </a:rPr>
              <a:t>setParameter</a:t>
            </a:r>
            <a:r>
              <a:rPr lang="en-US" sz="2000" b="1" dirty="0">
                <a:solidFill>
                  <a:srgbClr val="00B0F0"/>
                </a:solidFill>
              </a:rPr>
              <a:t>(</a:t>
            </a:r>
            <a:r>
              <a:rPr lang="en-US" sz="2000" b="1" dirty="0" err="1">
                <a:solidFill>
                  <a:srgbClr val="00B0F0"/>
                </a:solidFill>
              </a:rPr>
              <a:t>int</a:t>
            </a:r>
            <a:r>
              <a:rPr lang="en-US" sz="2000" b="1" dirty="0">
                <a:solidFill>
                  <a:srgbClr val="00B0F0"/>
                </a:solidFill>
              </a:rPr>
              <a:t> position, Object value)</a:t>
            </a:r>
            <a:r>
              <a:rPr lang="en-US" sz="2000" dirty="0"/>
              <a:t> it sets the value to the JDBC style query parameter.</a:t>
            </a:r>
          </a:p>
          <a:p>
            <a:pPr lvl="0"/>
            <a:r>
              <a:rPr lang="en-US" sz="2000" b="1" dirty="0">
                <a:solidFill>
                  <a:srgbClr val="00B0F0"/>
                </a:solidFill>
              </a:rPr>
              <a:t>public Query </a:t>
            </a:r>
            <a:r>
              <a:rPr lang="en-US" sz="2000" b="1" dirty="0" err="1">
                <a:solidFill>
                  <a:srgbClr val="00B0F0"/>
                </a:solidFill>
              </a:rPr>
              <a:t>setParameter</a:t>
            </a:r>
            <a:r>
              <a:rPr lang="en-US" sz="2000" b="1" dirty="0">
                <a:solidFill>
                  <a:srgbClr val="00B0F0"/>
                </a:solidFill>
              </a:rPr>
              <a:t>(String name, Object value)</a:t>
            </a:r>
            <a:r>
              <a:rPr lang="en-US" sz="2000" dirty="0"/>
              <a:t> it sets the value to a named query parameter</a:t>
            </a:r>
            <a:r>
              <a:rPr lang="en-US" sz="2000" dirty="0" smtClean="0"/>
              <a:t>.</a:t>
            </a:r>
            <a:endParaRPr lang="en-US" sz="2000"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97341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10062370"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HCQL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(Hibernate Criteria Query Language)</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770811"/>
          </a:xfrm>
          <a:prstGeom prst="rect">
            <a:avLst/>
          </a:prstGeom>
        </p:spPr>
        <p:txBody>
          <a:bodyPr wrap="square">
            <a:spAutoFit/>
          </a:bodyPr>
          <a:lstStyle/>
          <a:p>
            <a:pPr marR="0" lvl="0">
              <a:lnSpc>
                <a:spcPct val="115000"/>
              </a:lnSpc>
              <a:spcBef>
                <a:spcPts val="0"/>
              </a:spcBef>
              <a:spcAft>
                <a:spcPts val="0"/>
              </a:spcAft>
            </a:pP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The Hibernate Criteria Query Language (HCQL) is used to fetch the records based on the specific criteria. The Criteria interface provides methods to apply criteria such as </a:t>
            </a:r>
            <a:r>
              <a:rPr lang="en-US" sz="20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retreiving</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all the records of table whose salary is greater than 50000 etc</a:t>
            </a:r>
            <a:r>
              <a:rPr lang="en-US" sz="2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t>
            </a:r>
          </a:p>
          <a:p>
            <a:r>
              <a:rPr lang="en-US" sz="2000" b="1" dirty="0">
                <a:solidFill>
                  <a:srgbClr val="00B0F0"/>
                </a:solidFill>
              </a:rPr>
              <a:t>Advantage of HCQL</a:t>
            </a:r>
          </a:p>
          <a:p>
            <a:r>
              <a:rPr lang="en-US" sz="2000" dirty="0"/>
              <a:t>The HCQL provides methods to add criteria, so it is </a:t>
            </a:r>
            <a:r>
              <a:rPr lang="en-US" sz="2000" b="1" dirty="0"/>
              <a:t>easy</a:t>
            </a:r>
            <a:r>
              <a:rPr lang="en-US" sz="2000" dirty="0"/>
              <a:t> for the java programmer to add criteria. The java programmer is able to add many criteria on a query.</a:t>
            </a:r>
          </a:p>
          <a:p>
            <a:r>
              <a:rPr lang="en-US" sz="2000" b="1" dirty="0">
                <a:solidFill>
                  <a:srgbClr val="00B0F0"/>
                </a:solidFill>
              </a:rPr>
              <a:t>Criteria Interface</a:t>
            </a:r>
          </a:p>
          <a:p>
            <a:r>
              <a:rPr lang="en-US" sz="2000" dirty="0"/>
              <a:t>The Criteria interface provides many methods to specify criteria. The object of Criteria can be obtained by calling </a:t>
            </a:r>
            <a:r>
              <a:rPr lang="en-US" sz="2000" dirty="0" smtClean="0"/>
              <a:t>the </a:t>
            </a:r>
            <a:r>
              <a:rPr lang="en-US" sz="2000" b="1" dirty="0" err="1" smtClean="0"/>
              <a:t>createCriteria</a:t>
            </a:r>
            <a:r>
              <a:rPr lang="en-US" sz="2000" b="1" dirty="0"/>
              <a:t>()</a:t>
            </a:r>
            <a:r>
              <a:rPr lang="en-US" sz="2000" dirty="0"/>
              <a:t> method of Session interface.</a:t>
            </a:r>
          </a:p>
          <a:p>
            <a:r>
              <a:rPr lang="en-US" sz="2000" b="1" dirty="0">
                <a:solidFill>
                  <a:srgbClr val="00B0F0"/>
                </a:solidFill>
              </a:rPr>
              <a:t>Syntax of </a:t>
            </a:r>
            <a:r>
              <a:rPr lang="en-US" sz="2000" b="1" dirty="0" err="1">
                <a:solidFill>
                  <a:srgbClr val="00B0F0"/>
                </a:solidFill>
              </a:rPr>
              <a:t>createCriteria</a:t>
            </a:r>
            <a:r>
              <a:rPr lang="en-US" sz="2000" b="1" dirty="0">
                <a:solidFill>
                  <a:srgbClr val="00B0F0"/>
                </a:solidFill>
              </a:rPr>
              <a:t>() method of Session </a:t>
            </a:r>
            <a:r>
              <a:rPr lang="en-US" sz="2000" b="1" dirty="0" smtClean="0">
                <a:solidFill>
                  <a:srgbClr val="00B0F0"/>
                </a:solidFill>
              </a:rPr>
              <a:t>interface: </a:t>
            </a:r>
            <a:r>
              <a:rPr lang="en-US" sz="2000" b="1" dirty="0" smtClean="0"/>
              <a:t>public</a:t>
            </a:r>
            <a:r>
              <a:rPr lang="en-US" sz="2000" dirty="0"/>
              <a:t> Criteria </a:t>
            </a:r>
            <a:r>
              <a:rPr lang="en-US" sz="2000" dirty="0" err="1"/>
              <a:t>createCriteria</a:t>
            </a:r>
            <a:r>
              <a:rPr lang="en-US" sz="2000" dirty="0"/>
              <a:t>(Class c)  </a:t>
            </a:r>
            <a:endParaRPr lang="en-US" sz="2000" b="1" dirty="0" smtClean="0">
              <a:solidFill>
                <a:srgbClr val="00B0F0"/>
              </a:solidFill>
            </a:endParaRPr>
          </a:p>
          <a:p>
            <a:r>
              <a:rPr lang="en-US" sz="2000" b="1" dirty="0" smtClean="0">
                <a:solidFill>
                  <a:srgbClr val="00B0F0"/>
                </a:solidFill>
              </a:rPr>
              <a:t>The </a:t>
            </a:r>
            <a:r>
              <a:rPr lang="en-US" sz="2000" b="1" dirty="0">
                <a:solidFill>
                  <a:srgbClr val="00B0F0"/>
                </a:solidFill>
              </a:rPr>
              <a:t>commonly used methods of Criteria interface are as follows:</a:t>
            </a:r>
          </a:p>
          <a:p>
            <a:r>
              <a:rPr lang="en-US" sz="2000" b="1" dirty="0"/>
              <a:t>public List list() returns list containing object</a:t>
            </a:r>
            <a:r>
              <a:rPr lang="en-US" sz="2000" b="1" dirty="0" smtClean="0"/>
              <a:t>.</a:t>
            </a:r>
          </a:p>
          <a:p>
            <a:r>
              <a:rPr lang="en-US" sz="2000" b="1" dirty="0" smtClean="0"/>
              <a:t>public </a:t>
            </a:r>
            <a:r>
              <a:rPr lang="en-US" sz="2000" b="1" dirty="0"/>
              <a:t>Criteria add(Criterion c)</a:t>
            </a:r>
            <a:r>
              <a:rPr lang="en-US" sz="2000" dirty="0"/>
              <a:t> is used to add restrictions.</a:t>
            </a:r>
          </a:p>
          <a:p>
            <a:r>
              <a:rPr lang="en-US" sz="2000" b="1" dirty="0"/>
              <a:t>public Criteria </a:t>
            </a:r>
            <a:r>
              <a:rPr lang="en-US" sz="2000" b="1" dirty="0" err="1"/>
              <a:t>addOrder</a:t>
            </a:r>
            <a:r>
              <a:rPr lang="en-US" sz="2000" b="1" dirty="0"/>
              <a:t>(Order o)</a:t>
            </a:r>
            <a:r>
              <a:rPr lang="en-US" sz="2000" dirty="0"/>
              <a:t> specifies ordering.</a:t>
            </a:r>
          </a:p>
          <a:p>
            <a:r>
              <a:rPr lang="en-US" sz="2000" b="1" dirty="0"/>
              <a:t>public Criteria </a:t>
            </a:r>
            <a:r>
              <a:rPr lang="en-US" sz="2000" b="1" dirty="0" err="1"/>
              <a:t>setFirstResult</a:t>
            </a:r>
            <a:r>
              <a:rPr lang="en-US" sz="2000" b="1" dirty="0"/>
              <a:t>(</a:t>
            </a:r>
            <a:r>
              <a:rPr lang="en-US" sz="2000" b="1" dirty="0" err="1"/>
              <a:t>int</a:t>
            </a:r>
            <a:r>
              <a:rPr lang="en-US" sz="2000" b="1" dirty="0"/>
              <a:t> </a:t>
            </a:r>
            <a:r>
              <a:rPr lang="en-US" sz="2000" b="1" dirty="0" err="1"/>
              <a:t>firstResult</a:t>
            </a:r>
            <a:r>
              <a:rPr lang="en-US" sz="2000" b="1" dirty="0"/>
              <a:t>)</a:t>
            </a:r>
            <a:r>
              <a:rPr lang="en-US" sz="2000" dirty="0"/>
              <a:t> specifies the first number of record to be </a:t>
            </a:r>
            <a:r>
              <a:rPr lang="en-US" sz="2000" dirty="0" err="1"/>
              <a:t>retreived</a:t>
            </a:r>
            <a:r>
              <a:rPr lang="en-US" sz="2000" dirty="0"/>
              <a:t>.</a:t>
            </a:r>
          </a:p>
          <a:p>
            <a:r>
              <a:rPr lang="en-US" sz="2000" b="1" dirty="0"/>
              <a:t>public Criteria </a:t>
            </a:r>
            <a:r>
              <a:rPr lang="en-US" sz="2000" b="1" dirty="0" err="1"/>
              <a:t>setMaxResult</a:t>
            </a:r>
            <a:r>
              <a:rPr lang="en-US" sz="2000" b="1" dirty="0"/>
              <a:t>(</a:t>
            </a:r>
            <a:r>
              <a:rPr lang="en-US" sz="2000" b="1" dirty="0" err="1"/>
              <a:t>int</a:t>
            </a:r>
            <a:r>
              <a:rPr lang="en-US" sz="2000" b="1" dirty="0"/>
              <a:t> </a:t>
            </a:r>
            <a:r>
              <a:rPr lang="en-US" sz="2000" b="1" dirty="0" err="1"/>
              <a:t>totalResult</a:t>
            </a:r>
            <a:r>
              <a:rPr lang="en-US" sz="2000" b="1" dirty="0"/>
              <a:t>)</a:t>
            </a:r>
            <a:r>
              <a:rPr lang="en-US" sz="2000" dirty="0"/>
              <a:t> specifies the total number of records to be </a:t>
            </a:r>
            <a:r>
              <a:rPr lang="en-US" sz="2000" dirty="0" err="1"/>
              <a:t>retreived</a:t>
            </a:r>
            <a:r>
              <a:rPr lang="en-US" sz="2000" dirty="0"/>
              <a:t>.</a:t>
            </a:r>
          </a:p>
          <a:p>
            <a:r>
              <a:rPr lang="en-US" sz="2000" b="1" dirty="0" smtClean="0"/>
              <a:t>public </a:t>
            </a:r>
            <a:r>
              <a:rPr lang="en-US" sz="2000" b="1" dirty="0"/>
              <a:t>Criteria </a:t>
            </a:r>
            <a:r>
              <a:rPr lang="en-US" sz="2000" b="1" dirty="0" err="1"/>
              <a:t>setProjection</a:t>
            </a:r>
            <a:r>
              <a:rPr lang="en-US" sz="2000" b="1" dirty="0"/>
              <a:t>(Projection projection)</a:t>
            </a:r>
            <a:r>
              <a:rPr lang="en-US" sz="2000" dirty="0"/>
              <a:t> specifies the projection</a:t>
            </a:r>
            <a:r>
              <a:rPr lang="en-US" sz="2000" dirty="0" smtClean="0"/>
              <a:t>.</a:t>
            </a:r>
            <a:endParaRPr lang="en-US" sz="2000"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80179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10062370"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HCQL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(Hibernate Criteria Query Language)</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613845"/>
          </a:xfrm>
          <a:prstGeom prst="rect">
            <a:avLst/>
          </a:prstGeom>
        </p:spPr>
        <p:txBody>
          <a:bodyPr wrap="square">
            <a:spAutoFit/>
          </a:bodyPr>
          <a:lstStyle/>
          <a:p>
            <a:pPr marR="0" lvl="0">
              <a:lnSpc>
                <a:spcPct val="115000"/>
              </a:lnSpc>
              <a:spcBef>
                <a:spcPts val="0"/>
              </a:spcBef>
              <a:spcAft>
                <a:spcPts val="0"/>
              </a:spcAft>
            </a:pPr>
            <a:r>
              <a:rPr lang="en-US" sz="2000" b="1" dirty="0" smtClean="0"/>
              <a:t>Restrictions class:</a:t>
            </a:r>
            <a:endParaRPr lang="en-US" sz="2000" b="1" dirty="0"/>
          </a:p>
          <a:p>
            <a:pPr marR="0" lvl="0">
              <a:lnSpc>
                <a:spcPct val="115000"/>
              </a:lnSpc>
              <a:spcBef>
                <a:spcPts val="0"/>
              </a:spcBef>
              <a:spcAft>
                <a:spcPts val="0"/>
              </a:spcAft>
            </a:pPr>
            <a:r>
              <a:rPr lang="en-US" sz="1600" dirty="0"/>
              <a:t>Restrictions class provides methods that can be used as Criterion. The commonly used methods of Restrictions class are as follows</a:t>
            </a:r>
            <a:r>
              <a:rPr lang="en-US" sz="1600" dirty="0" smtClean="0"/>
              <a:t>:</a:t>
            </a:r>
            <a:endParaRPr lang="en-US" sz="1600" dirty="0"/>
          </a:p>
          <a:p>
            <a:pPr marR="0" lvl="0">
              <a:lnSpc>
                <a:spcPct val="115000"/>
              </a:lnSpc>
              <a:spcBef>
                <a:spcPts val="0"/>
              </a:spcBef>
              <a:spcAft>
                <a:spcPts val="0"/>
              </a:spcAft>
            </a:pPr>
            <a:r>
              <a:rPr lang="en-US" sz="1600" b="1" dirty="0"/>
              <a:t>public static </a:t>
            </a:r>
            <a:r>
              <a:rPr lang="en-US" sz="1600" b="1" dirty="0" err="1"/>
              <a:t>SimpleExpression</a:t>
            </a:r>
            <a:r>
              <a:rPr lang="en-US" sz="1600" b="1" dirty="0"/>
              <a:t> </a:t>
            </a:r>
            <a:r>
              <a:rPr lang="en-US" sz="1600" b="1" dirty="0" err="1"/>
              <a:t>lt</a:t>
            </a:r>
            <a:r>
              <a:rPr lang="en-US" sz="1600" b="1" dirty="0"/>
              <a:t>(String </a:t>
            </a:r>
            <a:r>
              <a:rPr lang="en-US" sz="1600" b="1" dirty="0" err="1"/>
              <a:t>propertyName,Object</a:t>
            </a:r>
            <a:r>
              <a:rPr lang="en-US" sz="1600" b="1" dirty="0"/>
              <a:t> value) </a:t>
            </a:r>
            <a:r>
              <a:rPr lang="en-US" sz="1600" dirty="0"/>
              <a:t>sets the less than constraint to the given property.</a:t>
            </a:r>
          </a:p>
          <a:p>
            <a:pPr marR="0" lvl="0">
              <a:lnSpc>
                <a:spcPct val="115000"/>
              </a:lnSpc>
              <a:spcBef>
                <a:spcPts val="0"/>
              </a:spcBef>
              <a:spcAft>
                <a:spcPts val="0"/>
              </a:spcAft>
            </a:pPr>
            <a:r>
              <a:rPr lang="en-US" sz="1600" b="1" dirty="0"/>
              <a:t>public static </a:t>
            </a:r>
            <a:r>
              <a:rPr lang="en-US" sz="1600" b="1" dirty="0" err="1"/>
              <a:t>SimpleExpression</a:t>
            </a:r>
            <a:r>
              <a:rPr lang="en-US" sz="1600" b="1" dirty="0"/>
              <a:t> le(String </a:t>
            </a:r>
            <a:r>
              <a:rPr lang="en-US" sz="1600" b="1" dirty="0" err="1"/>
              <a:t>propertyName,Object</a:t>
            </a:r>
            <a:r>
              <a:rPr lang="en-US" sz="1600" b="1" dirty="0"/>
              <a:t> value) </a:t>
            </a:r>
            <a:r>
              <a:rPr lang="en-US" sz="1600" dirty="0"/>
              <a:t>sets the less than or equal constraint to the given property.</a:t>
            </a:r>
          </a:p>
          <a:p>
            <a:pPr marR="0" lvl="0">
              <a:lnSpc>
                <a:spcPct val="115000"/>
              </a:lnSpc>
              <a:spcBef>
                <a:spcPts val="0"/>
              </a:spcBef>
              <a:spcAft>
                <a:spcPts val="0"/>
              </a:spcAft>
            </a:pPr>
            <a:r>
              <a:rPr lang="en-US" sz="1600" b="1" dirty="0"/>
              <a:t>public static </a:t>
            </a:r>
            <a:r>
              <a:rPr lang="en-US" sz="1600" b="1" dirty="0" err="1"/>
              <a:t>SimpleExpression</a:t>
            </a:r>
            <a:r>
              <a:rPr lang="en-US" sz="1600" b="1" dirty="0"/>
              <a:t> </a:t>
            </a:r>
            <a:r>
              <a:rPr lang="en-US" sz="1600" b="1" dirty="0" err="1"/>
              <a:t>gt</a:t>
            </a:r>
            <a:r>
              <a:rPr lang="en-US" sz="1600" b="1" dirty="0"/>
              <a:t>(String </a:t>
            </a:r>
            <a:r>
              <a:rPr lang="en-US" sz="1600" b="1" dirty="0" err="1"/>
              <a:t>propertyName,Object</a:t>
            </a:r>
            <a:r>
              <a:rPr lang="en-US" sz="1600" b="1" dirty="0"/>
              <a:t> value)</a:t>
            </a:r>
            <a:r>
              <a:rPr lang="en-US" sz="1600" dirty="0"/>
              <a:t> sets the greater than constraint to the given property.</a:t>
            </a:r>
          </a:p>
          <a:p>
            <a:pPr marR="0" lvl="0">
              <a:lnSpc>
                <a:spcPct val="115000"/>
              </a:lnSpc>
              <a:spcBef>
                <a:spcPts val="0"/>
              </a:spcBef>
              <a:spcAft>
                <a:spcPts val="0"/>
              </a:spcAft>
            </a:pPr>
            <a:r>
              <a:rPr lang="en-US" sz="1600" b="1" dirty="0"/>
              <a:t>public static </a:t>
            </a:r>
            <a:r>
              <a:rPr lang="en-US" sz="1600" b="1" dirty="0" err="1"/>
              <a:t>SimpleExpression</a:t>
            </a:r>
            <a:r>
              <a:rPr lang="en-US" sz="1600" b="1" dirty="0"/>
              <a:t> </a:t>
            </a:r>
            <a:r>
              <a:rPr lang="en-US" sz="1600" b="1" dirty="0" err="1"/>
              <a:t>ge</a:t>
            </a:r>
            <a:r>
              <a:rPr lang="en-US" sz="1600" b="1" dirty="0"/>
              <a:t>(String </a:t>
            </a:r>
            <a:r>
              <a:rPr lang="en-US" sz="1600" b="1" dirty="0" err="1"/>
              <a:t>propertyName,Object</a:t>
            </a:r>
            <a:r>
              <a:rPr lang="en-US" sz="1600" b="1" dirty="0"/>
              <a:t> value) </a:t>
            </a:r>
            <a:r>
              <a:rPr lang="en-US" sz="1600" dirty="0"/>
              <a:t>sets the greater than or equal than constraint to the given property.</a:t>
            </a:r>
          </a:p>
          <a:p>
            <a:pPr marR="0" lvl="0">
              <a:lnSpc>
                <a:spcPct val="115000"/>
              </a:lnSpc>
              <a:spcBef>
                <a:spcPts val="0"/>
              </a:spcBef>
              <a:spcAft>
                <a:spcPts val="0"/>
              </a:spcAft>
            </a:pPr>
            <a:r>
              <a:rPr lang="en-US" sz="1600" b="1" dirty="0"/>
              <a:t>public static </a:t>
            </a:r>
            <a:r>
              <a:rPr lang="en-US" sz="1600" b="1" dirty="0" err="1"/>
              <a:t>SimpleExpression</a:t>
            </a:r>
            <a:r>
              <a:rPr lang="en-US" sz="1600" b="1" dirty="0"/>
              <a:t> ne(String </a:t>
            </a:r>
            <a:r>
              <a:rPr lang="en-US" sz="1600" b="1" dirty="0" err="1"/>
              <a:t>propertyName,Object</a:t>
            </a:r>
            <a:r>
              <a:rPr lang="en-US" sz="1600" b="1" dirty="0"/>
              <a:t> value) </a:t>
            </a:r>
            <a:r>
              <a:rPr lang="en-US" sz="1600" dirty="0"/>
              <a:t>sets the not equal constraint to the given property.</a:t>
            </a:r>
          </a:p>
          <a:p>
            <a:pPr marR="0" lvl="0">
              <a:lnSpc>
                <a:spcPct val="115000"/>
              </a:lnSpc>
              <a:spcBef>
                <a:spcPts val="0"/>
              </a:spcBef>
              <a:spcAft>
                <a:spcPts val="0"/>
              </a:spcAft>
            </a:pPr>
            <a:r>
              <a:rPr lang="en-US" sz="1600" b="1" dirty="0">
                <a:solidFill>
                  <a:srgbClr val="FFFF00"/>
                </a:solidFill>
              </a:rPr>
              <a:t>public static </a:t>
            </a:r>
            <a:r>
              <a:rPr lang="en-US" sz="1600" b="1" dirty="0" err="1">
                <a:solidFill>
                  <a:srgbClr val="FFFF00"/>
                </a:solidFill>
              </a:rPr>
              <a:t>SimpleExpression</a:t>
            </a:r>
            <a:r>
              <a:rPr lang="en-US" sz="1600" b="1" dirty="0">
                <a:solidFill>
                  <a:srgbClr val="FFFF00"/>
                </a:solidFill>
              </a:rPr>
              <a:t> </a:t>
            </a:r>
            <a:r>
              <a:rPr lang="en-US" sz="1600" b="1" dirty="0" err="1">
                <a:solidFill>
                  <a:srgbClr val="FFFF00"/>
                </a:solidFill>
              </a:rPr>
              <a:t>eq</a:t>
            </a:r>
            <a:r>
              <a:rPr lang="en-US" sz="1600" b="1" dirty="0">
                <a:solidFill>
                  <a:srgbClr val="FFFF00"/>
                </a:solidFill>
              </a:rPr>
              <a:t>(String </a:t>
            </a:r>
            <a:r>
              <a:rPr lang="en-US" sz="1600" b="1" dirty="0" err="1">
                <a:solidFill>
                  <a:srgbClr val="FFFF00"/>
                </a:solidFill>
              </a:rPr>
              <a:t>propertyName,Object</a:t>
            </a:r>
            <a:r>
              <a:rPr lang="en-US" sz="1600" b="1" dirty="0">
                <a:solidFill>
                  <a:srgbClr val="FFFF00"/>
                </a:solidFill>
              </a:rPr>
              <a:t> value) </a:t>
            </a:r>
            <a:r>
              <a:rPr lang="en-US" sz="1600" dirty="0">
                <a:solidFill>
                  <a:srgbClr val="FFFF00"/>
                </a:solidFill>
              </a:rPr>
              <a:t>sets the equal constraint to the given property.</a:t>
            </a:r>
          </a:p>
          <a:p>
            <a:pPr marR="0" lvl="0">
              <a:lnSpc>
                <a:spcPct val="115000"/>
              </a:lnSpc>
              <a:spcBef>
                <a:spcPts val="0"/>
              </a:spcBef>
              <a:spcAft>
                <a:spcPts val="0"/>
              </a:spcAft>
            </a:pPr>
            <a:r>
              <a:rPr lang="en-US" sz="1600" b="1" dirty="0"/>
              <a:t>public static Criterion between(String </a:t>
            </a:r>
            <a:r>
              <a:rPr lang="en-US" sz="1600" b="1" dirty="0" err="1"/>
              <a:t>propertyName</a:t>
            </a:r>
            <a:r>
              <a:rPr lang="en-US" sz="1600" b="1" dirty="0"/>
              <a:t>, Object low, Object high) </a:t>
            </a:r>
            <a:r>
              <a:rPr lang="en-US" sz="1600" dirty="0"/>
              <a:t>sets the between constraint.</a:t>
            </a:r>
          </a:p>
          <a:p>
            <a:pPr marR="0" lvl="0">
              <a:lnSpc>
                <a:spcPct val="115000"/>
              </a:lnSpc>
              <a:spcBef>
                <a:spcPts val="0"/>
              </a:spcBef>
              <a:spcAft>
                <a:spcPts val="0"/>
              </a:spcAft>
            </a:pPr>
            <a:r>
              <a:rPr lang="en-US" sz="1600" b="1" dirty="0"/>
              <a:t>public static </a:t>
            </a:r>
            <a:r>
              <a:rPr lang="en-US" sz="1600" b="1" dirty="0" err="1"/>
              <a:t>SimpleExpression</a:t>
            </a:r>
            <a:r>
              <a:rPr lang="en-US" sz="1600" b="1" dirty="0"/>
              <a:t> like(String </a:t>
            </a:r>
            <a:r>
              <a:rPr lang="en-US" sz="1600" b="1" dirty="0" err="1"/>
              <a:t>propertyName</a:t>
            </a:r>
            <a:r>
              <a:rPr lang="en-US" sz="1600" b="1" dirty="0"/>
              <a:t>, Object value) </a:t>
            </a:r>
            <a:r>
              <a:rPr lang="en-US" sz="1600" dirty="0"/>
              <a:t>sets the like constraint to the given property.</a:t>
            </a:r>
          </a:p>
          <a:p>
            <a:pPr marR="0" lvl="0">
              <a:lnSpc>
                <a:spcPct val="115000"/>
              </a:lnSpc>
              <a:spcBef>
                <a:spcPts val="0"/>
              </a:spcBef>
              <a:spcAft>
                <a:spcPts val="0"/>
              </a:spcAft>
            </a:pPr>
            <a:r>
              <a:rPr lang="en-US" sz="2000" b="1" dirty="0"/>
              <a:t>Order </a:t>
            </a:r>
            <a:r>
              <a:rPr lang="en-US" sz="2000" b="1" dirty="0" smtClean="0"/>
              <a:t>class:</a:t>
            </a:r>
            <a:endParaRPr lang="en-US" sz="2000" b="1" dirty="0"/>
          </a:p>
          <a:p>
            <a:pPr marR="0" lvl="0">
              <a:lnSpc>
                <a:spcPct val="115000"/>
              </a:lnSpc>
              <a:spcBef>
                <a:spcPts val="0"/>
              </a:spcBef>
              <a:spcAft>
                <a:spcPts val="0"/>
              </a:spcAft>
            </a:pPr>
            <a:r>
              <a:rPr lang="en-US" sz="1600" dirty="0"/>
              <a:t>The Order class represents an order. The commonly used methods of Restrictions class are as follows</a:t>
            </a:r>
            <a:r>
              <a:rPr lang="en-US" sz="1600" dirty="0" smtClean="0"/>
              <a:t>:</a:t>
            </a:r>
            <a:endParaRPr lang="en-US" sz="1600" dirty="0"/>
          </a:p>
          <a:p>
            <a:pPr marR="0" lvl="0">
              <a:lnSpc>
                <a:spcPct val="115000"/>
              </a:lnSpc>
              <a:spcBef>
                <a:spcPts val="0"/>
              </a:spcBef>
              <a:spcAft>
                <a:spcPts val="0"/>
              </a:spcAft>
            </a:pPr>
            <a:r>
              <a:rPr lang="en-US" sz="1600" b="1" dirty="0"/>
              <a:t>public static Order </a:t>
            </a:r>
            <a:r>
              <a:rPr lang="en-US" sz="1600" b="1" dirty="0" err="1"/>
              <a:t>asc</a:t>
            </a:r>
            <a:r>
              <a:rPr lang="en-US" sz="1600" b="1" dirty="0"/>
              <a:t>(String </a:t>
            </a:r>
            <a:r>
              <a:rPr lang="en-US" sz="1600" b="1" dirty="0" err="1"/>
              <a:t>propertyName</a:t>
            </a:r>
            <a:r>
              <a:rPr lang="en-US" sz="1600" b="1" dirty="0"/>
              <a:t>) </a:t>
            </a:r>
            <a:r>
              <a:rPr lang="en-US" sz="1600" dirty="0"/>
              <a:t>applies the ascending order on the basis of given property.</a:t>
            </a:r>
          </a:p>
          <a:p>
            <a:pPr marR="0" lvl="0">
              <a:lnSpc>
                <a:spcPct val="115000"/>
              </a:lnSpc>
              <a:spcBef>
                <a:spcPts val="0"/>
              </a:spcBef>
              <a:spcAft>
                <a:spcPts val="0"/>
              </a:spcAft>
            </a:pPr>
            <a:r>
              <a:rPr lang="en-US" sz="1600" b="1" dirty="0"/>
              <a:t>public static Order </a:t>
            </a:r>
            <a:r>
              <a:rPr lang="en-US" sz="1600" b="1" dirty="0" err="1"/>
              <a:t>desc</a:t>
            </a:r>
            <a:r>
              <a:rPr lang="en-US" sz="1600" b="1" dirty="0"/>
              <a:t>(String </a:t>
            </a:r>
            <a:r>
              <a:rPr lang="en-US" sz="1600" b="1" dirty="0" err="1"/>
              <a:t>propertyName</a:t>
            </a:r>
            <a:r>
              <a:rPr lang="en-US" sz="1600" b="1" dirty="0"/>
              <a:t>) </a:t>
            </a:r>
            <a:r>
              <a:rPr lang="en-US" sz="1600" dirty="0"/>
              <a:t>applies the descending order on the basis of given property.</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85331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5385"/>
            <a:ext cx="5716630" cy="602153"/>
          </a:xfrm>
          <a:prstGeom prst="rect">
            <a:avLst/>
          </a:prstGeom>
        </p:spPr>
        <p:txBody>
          <a:bodyPr wrap="none">
            <a:spAutoFit/>
          </a:bodyPr>
          <a:lstStyle/>
          <a:p>
            <a:pPr>
              <a:lnSpc>
                <a:spcPct val="115000"/>
              </a:lnSpc>
              <a:spcAft>
                <a:spcPts val="375"/>
              </a:spcAft>
            </a:pP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Hibernate Relationships</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4893647"/>
          </a:xfrm>
          <a:prstGeom prst="rect">
            <a:avLst/>
          </a:prstGeom>
        </p:spPr>
        <p:txBody>
          <a:bodyPr wrap="square">
            <a:spAutoFit/>
          </a:bodyPr>
          <a:lstStyle/>
          <a:p>
            <a:pPr algn="just"/>
            <a:endParaRPr lang="en-US" sz="1600" dirty="0" smtClean="0">
              <a:solidFill>
                <a:srgbClr val="000000"/>
              </a:solidFill>
              <a:latin typeface="Times New Roman" panose="02020603050405020304" pitchFamily="18" charset="0"/>
            </a:endParaRPr>
          </a:p>
          <a:p>
            <a:pPr algn="just"/>
            <a:endParaRPr lang="en-US" sz="1600" dirty="0">
              <a:solidFill>
                <a:srgbClr val="000000"/>
              </a:solidFill>
              <a:latin typeface="Times New Roman" panose="02020603050405020304" pitchFamily="18" charset="0"/>
            </a:endParaRPr>
          </a:p>
          <a:p>
            <a:pPr algn="just"/>
            <a:r>
              <a:rPr lang="en-US" sz="2000" dirty="0" smtClean="0">
                <a:solidFill>
                  <a:srgbClr val="000000"/>
                </a:solidFill>
                <a:latin typeface="Times New Roman" panose="02020603050405020304" pitchFamily="18" charset="0"/>
              </a:rPr>
              <a:t>U</a:t>
            </a:r>
            <a:r>
              <a:rPr lang="en-US" sz="2000" dirty="0" smtClean="0">
                <a:solidFill>
                  <a:srgbClr val="000000"/>
                </a:solidFill>
                <a:latin typeface="verdana" panose="020B0604030504040204" pitchFamily="34" charset="0"/>
              </a:rPr>
              <a:t>sing </a:t>
            </a:r>
            <a:r>
              <a:rPr lang="en-US" sz="2000" dirty="0">
                <a:solidFill>
                  <a:srgbClr val="000000"/>
                </a:solidFill>
                <a:latin typeface="verdana" panose="020B0604030504040204" pitchFamily="34" charset="0"/>
              </a:rPr>
              <a:t>hibernate, if we want to put </a:t>
            </a:r>
            <a:r>
              <a:rPr lang="en-US" sz="2000" dirty="0">
                <a:solidFill>
                  <a:srgbClr val="99CC00"/>
                </a:solidFill>
                <a:latin typeface="verdana" panose="020B0604030504040204" pitchFamily="34" charset="0"/>
              </a:rPr>
              <a:t>relationship</a:t>
            </a:r>
            <a:r>
              <a:rPr lang="en-US" sz="2000" dirty="0">
                <a:solidFill>
                  <a:srgbClr val="000000"/>
                </a:solidFill>
                <a:latin typeface="verdana" panose="020B0604030504040204" pitchFamily="34" charset="0"/>
              </a:rPr>
              <a:t> between two </a:t>
            </a:r>
            <a:r>
              <a:rPr lang="en-US" sz="2000" dirty="0">
                <a:solidFill>
                  <a:srgbClr val="3366FF"/>
                </a:solidFill>
                <a:latin typeface="verdana" panose="020B0604030504040204" pitchFamily="34" charset="0"/>
              </a:rPr>
              <a:t>entities</a:t>
            </a:r>
            <a:r>
              <a:rPr lang="en-US" sz="2000" dirty="0">
                <a:solidFill>
                  <a:srgbClr val="000000"/>
                </a:solidFill>
                <a:latin typeface="verdana" panose="020B0604030504040204" pitchFamily="34" charset="0"/>
              </a:rPr>
              <a:t> [ objects of two </a:t>
            </a:r>
            <a:r>
              <a:rPr lang="en-US" sz="2000" dirty="0" err="1">
                <a:solidFill>
                  <a:srgbClr val="000000"/>
                </a:solidFill>
                <a:latin typeface="verdana" panose="020B0604030504040204" pitchFamily="34" charset="0"/>
              </a:rPr>
              <a:t>pojo</a:t>
            </a:r>
            <a:r>
              <a:rPr lang="en-US" sz="2000" dirty="0">
                <a:solidFill>
                  <a:srgbClr val="000000"/>
                </a:solidFill>
                <a:latin typeface="verdana" panose="020B0604030504040204" pitchFamily="34" charset="0"/>
              </a:rPr>
              <a:t> classes ], then in the database tables, there must exist </a:t>
            </a:r>
            <a:r>
              <a:rPr lang="en-US" sz="2000" dirty="0">
                <a:solidFill>
                  <a:srgbClr val="FF9900"/>
                </a:solidFill>
                <a:latin typeface="verdana" panose="020B0604030504040204" pitchFamily="34" charset="0"/>
              </a:rPr>
              <a:t>foreign key</a:t>
            </a:r>
            <a:r>
              <a:rPr lang="en-US" sz="2000" dirty="0">
                <a:solidFill>
                  <a:srgbClr val="000000"/>
                </a:solidFill>
                <a:latin typeface="verdana" panose="020B0604030504040204" pitchFamily="34" charset="0"/>
              </a:rPr>
              <a:t> relationship, we call it as </a:t>
            </a:r>
            <a:r>
              <a:rPr lang="en-US" sz="2000" dirty="0">
                <a:solidFill>
                  <a:srgbClr val="DF1F9E"/>
                </a:solidFill>
                <a:latin typeface="verdana" panose="020B0604030504040204" pitchFamily="34" charset="0"/>
              </a:rPr>
              <a:t>Referential integrity.</a:t>
            </a:r>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The main advantage of putting relation ship between objects is, we can do operation on one object, and the same operation can transfer onto the other object in the database [ </a:t>
            </a:r>
            <a:r>
              <a:rPr lang="en-US" sz="2000" dirty="0">
                <a:solidFill>
                  <a:srgbClr val="FF0000"/>
                </a:solidFill>
                <a:latin typeface="verdana" panose="020B0604030504040204" pitchFamily="34" charset="0"/>
              </a:rPr>
              <a:t>remember</a:t>
            </a:r>
            <a:r>
              <a:rPr lang="en-US" sz="2000" dirty="0">
                <a:solidFill>
                  <a:srgbClr val="000000"/>
                </a:solidFill>
                <a:latin typeface="verdana" panose="020B0604030504040204" pitchFamily="34" charset="0"/>
              </a:rPr>
              <a:t>, object means one row in hibernate terminology ]</a:t>
            </a:r>
          </a:p>
          <a:p>
            <a:pPr algn="just"/>
            <a:r>
              <a:rPr lang="en-US" sz="2000" dirty="0">
                <a:solidFill>
                  <a:srgbClr val="000000"/>
                </a:solidFill>
                <a:latin typeface="verdana" panose="020B0604030504040204" pitchFamily="34" charset="0"/>
              </a:rPr>
              <a:t>While selecting, it is possible to get data from multiple tables at a time if there exits relationship between the tables, nothing but in </a:t>
            </a:r>
            <a:r>
              <a:rPr lang="en-US" sz="2000" dirty="0">
                <a:solidFill>
                  <a:srgbClr val="333399"/>
                </a:solidFill>
                <a:latin typeface="verdana" panose="020B0604030504040204" pitchFamily="34" charset="0"/>
              </a:rPr>
              <a:t>hibernate relationships</a:t>
            </a:r>
            <a:r>
              <a:rPr lang="en-US" sz="2000" dirty="0">
                <a:solidFill>
                  <a:srgbClr val="000000"/>
                </a:solidFill>
                <a:latin typeface="verdana" panose="020B0604030504040204" pitchFamily="34" charset="0"/>
              </a:rPr>
              <a:t> between the objects</a:t>
            </a:r>
          </a:p>
          <a:p>
            <a:pPr algn="just"/>
            <a:r>
              <a:rPr lang="en-US" sz="2000" dirty="0">
                <a:solidFill>
                  <a:srgbClr val="000000"/>
                </a:solidFill>
                <a:latin typeface="verdana" panose="020B0604030504040204" pitchFamily="34" charset="0"/>
              </a:rPr>
              <a:t>Using hibernate we can put the following </a:t>
            </a:r>
            <a:r>
              <a:rPr lang="en-US" sz="2000" dirty="0">
                <a:solidFill>
                  <a:srgbClr val="FF6600"/>
                </a:solidFill>
                <a:latin typeface="verdana" panose="020B0604030504040204" pitchFamily="34" charset="0"/>
              </a:rPr>
              <a:t>4</a:t>
            </a:r>
            <a:r>
              <a:rPr lang="en-US" sz="2000" dirty="0">
                <a:solidFill>
                  <a:srgbClr val="000000"/>
                </a:solidFill>
                <a:latin typeface="verdana" panose="020B0604030504040204" pitchFamily="34" charset="0"/>
              </a:rPr>
              <a:t> types of relationships</a:t>
            </a:r>
          </a:p>
          <a:p>
            <a:pPr>
              <a:buFont typeface="Arial" panose="020B0604020202020204" pitchFamily="34" charset="0"/>
              <a:buChar char="•"/>
            </a:pPr>
            <a:r>
              <a:rPr lang="en-US" sz="2000" dirty="0" smtClean="0">
                <a:solidFill>
                  <a:srgbClr val="00B0F0"/>
                </a:solidFill>
                <a:latin typeface="verdana" panose="020B0604030504040204" pitchFamily="34" charset="0"/>
              </a:rPr>
              <a:t>One-To-One</a:t>
            </a:r>
          </a:p>
          <a:p>
            <a:pPr>
              <a:buFont typeface="Arial" panose="020B0604020202020204" pitchFamily="34" charset="0"/>
              <a:buChar char="•"/>
            </a:pPr>
            <a:r>
              <a:rPr lang="en-US" sz="2000" dirty="0" smtClean="0">
                <a:solidFill>
                  <a:srgbClr val="00B0F0"/>
                </a:solidFill>
                <a:latin typeface="verdana" panose="020B0604030504040204" pitchFamily="34" charset="0"/>
              </a:rPr>
              <a:t>One-To-Many</a:t>
            </a:r>
            <a:endParaRPr lang="en-US" sz="2000" dirty="0">
              <a:solidFill>
                <a:srgbClr val="00B0F0"/>
              </a:solidFill>
              <a:latin typeface="verdana" panose="020B0604030504040204" pitchFamily="34" charset="0"/>
            </a:endParaRPr>
          </a:p>
          <a:p>
            <a:pPr>
              <a:buFont typeface="Arial" panose="020B0604020202020204" pitchFamily="34" charset="0"/>
              <a:buChar char="•"/>
            </a:pPr>
            <a:r>
              <a:rPr lang="en-US" sz="2000" dirty="0">
                <a:solidFill>
                  <a:srgbClr val="00B0F0"/>
                </a:solidFill>
                <a:latin typeface="verdana" panose="020B0604030504040204" pitchFamily="34" charset="0"/>
              </a:rPr>
              <a:t>Many-To-One</a:t>
            </a:r>
          </a:p>
          <a:p>
            <a:pPr>
              <a:buFont typeface="Arial" panose="020B0604020202020204" pitchFamily="34" charset="0"/>
              <a:buChar char="•"/>
            </a:pPr>
            <a:r>
              <a:rPr lang="en-US" sz="2000" dirty="0" smtClean="0">
                <a:solidFill>
                  <a:srgbClr val="00B0F0"/>
                </a:solidFill>
                <a:latin typeface="verdana" panose="020B0604030504040204" pitchFamily="34" charset="0"/>
              </a:rPr>
              <a:t>Many-To-Many</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1073466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Rectangle 1"/>
          <p:cNvSpPr/>
          <p:nvPr/>
        </p:nvSpPr>
        <p:spPr>
          <a:xfrm>
            <a:off x="226740" y="135385"/>
            <a:ext cx="2782685" cy="602153"/>
          </a:xfrm>
          <a:prstGeom prst="rect">
            <a:avLst/>
          </a:prstGeom>
        </p:spPr>
        <p:txBody>
          <a:bodyPr wrap="none">
            <a:spAutoFit/>
          </a:bodyPr>
          <a:lstStyle/>
          <a:p>
            <a:pPr>
              <a:lnSpc>
                <a:spcPct val="115000"/>
              </a:lnSpc>
              <a:spcAft>
                <a:spcPts val="375"/>
              </a:spcAft>
            </a:pPr>
            <a:r>
              <a:rPr lang="en-US" sz="3200" dirty="0" smtClean="0">
                <a:solidFill>
                  <a:srgbClr val="00B0F0"/>
                </a:solidFill>
                <a:latin typeface="verdana" panose="020B0604030504040204" pitchFamily="34" charset="0"/>
              </a:rPr>
              <a:t>One-To-One</a:t>
            </a: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 </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816977"/>
          </a:xfrm>
          <a:prstGeom prst="rect">
            <a:avLst/>
          </a:prstGeom>
        </p:spPr>
        <p:txBody>
          <a:bodyPr wrap="square">
            <a:spAutoFit/>
          </a:bodyPr>
          <a:lstStyle/>
          <a:p>
            <a:pPr algn="just"/>
            <a:r>
              <a:rPr lang="en-US" sz="2000" dirty="0" smtClean="0">
                <a:solidFill>
                  <a:srgbClr val="000000"/>
                </a:solidFill>
                <a:latin typeface="Times New Roman" panose="02020603050405020304" pitchFamily="18" charset="0"/>
              </a:rPr>
              <a:t>L</a:t>
            </a:r>
            <a:r>
              <a:rPr lang="en-US" sz="2000" dirty="0" smtClean="0">
                <a:solidFill>
                  <a:srgbClr val="000000"/>
                </a:solidFill>
                <a:latin typeface="verdana" panose="020B0604030504040204" pitchFamily="34" charset="0"/>
              </a:rPr>
              <a:t>et </a:t>
            </a:r>
            <a:r>
              <a:rPr lang="en-US" sz="2000" dirty="0">
                <a:solidFill>
                  <a:srgbClr val="000000"/>
                </a:solidFill>
                <a:latin typeface="verdana" panose="020B0604030504040204" pitchFamily="34" charset="0"/>
              </a:rPr>
              <a:t>us see few points regarding this </a:t>
            </a:r>
            <a:r>
              <a:rPr lang="en-US" sz="2000" dirty="0">
                <a:solidFill>
                  <a:srgbClr val="0000FF"/>
                </a:solidFill>
                <a:latin typeface="verdana" panose="020B0604030504040204" pitchFamily="34" charset="0"/>
              </a:rPr>
              <a:t>one to one</a:t>
            </a:r>
            <a:r>
              <a:rPr lang="en-US" sz="2000" dirty="0">
                <a:solidFill>
                  <a:srgbClr val="000000"/>
                </a:solidFill>
                <a:latin typeface="verdana" panose="020B0604030504040204" pitchFamily="34" charset="0"/>
              </a:rPr>
              <a:t> mapping..</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One object is associated with one object only</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In this relationship, one object of the one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 contains association with one object of the another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To apply</a:t>
            </a:r>
            <a:r>
              <a:rPr lang="en-US" sz="2000" dirty="0">
                <a:solidFill>
                  <a:srgbClr val="0000FF"/>
                </a:solidFill>
                <a:latin typeface="verdana" panose="020B0604030504040204" pitchFamily="34" charset="0"/>
              </a:rPr>
              <a:t> one to one</a:t>
            </a:r>
            <a:r>
              <a:rPr lang="en-US" sz="2000" dirty="0">
                <a:solidFill>
                  <a:srgbClr val="313131"/>
                </a:solidFill>
                <a:latin typeface="verdana" panose="020B0604030504040204" pitchFamily="34" charset="0"/>
              </a:rPr>
              <a:t> relationship between two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 objects it is possible by </a:t>
            </a:r>
            <a:r>
              <a:rPr lang="en-US" sz="2000" dirty="0">
                <a:solidFill>
                  <a:srgbClr val="DF1F9E"/>
                </a:solidFill>
                <a:latin typeface="verdana" panose="020B0604030504040204" pitchFamily="34" charset="0"/>
              </a:rPr>
              <a:t>without taking a separate foreign key column</a:t>
            </a:r>
            <a:r>
              <a:rPr lang="en-US" sz="2000" dirty="0">
                <a:solidFill>
                  <a:srgbClr val="313131"/>
                </a:solidFill>
                <a:latin typeface="verdana" panose="020B0604030504040204" pitchFamily="34" charset="0"/>
              </a:rPr>
              <a:t> in the child table of the database</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To apply one to one relationship, we copy the primary key value of </a:t>
            </a:r>
            <a:r>
              <a:rPr lang="en-US" sz="2000" dirty="0">
                <a:solidFill>
                  <a:srgbClr val="99CC00"/>
                </a:solidFill>
                <a:latin typeface="verdana" panose="020B0604030504040204" pitchFamily="34" charset="0"/>
              </a:rPr>
              <a:t>parent object</a:t>
            </a:r>
            <a:r>
              <a:rPr lang="en-US" sz="2000" dirty="0">
                <a:solidFill>
                  <a:srgbClr val="313131"/>
                </a:solidFill>
                <a:latin typeface="verdana" panose="020B0604030504040204" pitchFamily="34" charset="0"/>
              </a:rPr>
              <a:t> into </a:t>
            </a:r>
            <a:r>
              <a:rPr lang="en-US" sz="2000" dirty="0">
                <a:solidFill>
                  <a:srgbClr val="008080"/>
                </a:solidFill>
                <a:latin typeface="verdana" panose="020B0604030504040204" pitchFamily="34" charset="0"/>
              </a:rPr>
              <a:t>primary key value of the child object</a:t>
            </a:r>
            <a:r>
              <a:rPr lang="en-US" sz="2000" dirty="0">
                <a:solidFill>
                  <a:srgbClr val="313131"/>
                </a:solidFill>
                <a:latin typeface="verdana" panose="020B0604030504040204" pitchFamily="34" charset="0"/>
              </a:rPr>
              <a:t>.  So that the relationship between two objects is one to one</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If we want to copy parent object primary key value into child object primary key, we need to use a </a:t>
            </a:r>
            <a:r>
              <a:rPr lang="en-US" sz="2000" dirty="0">
                <a:solidFill>
                  <a:srgbClr val="FF6600"/>
                </a:solidFill>
                <a:latin typeface="verdana" panose="020B0604030504040204" pitchFamily="34" charset="0"/>
              </a:rPr>
              <a:t>special generator</a:t>
            </a:r>
            <a:r>
              <a:rPr lang="en-US" sz="2000" dirty="0">
                <a:solidFill>
                  <a:srgbClr val="313131"/>
                </a:solidFill>
                <a:latin typeface="verdana" panose="020B0604030504040204" pitchFamily="34" charset="0"/>
              </a:rPr>
              <a:t> class given by hibernate called </a:t>
            </a:r>
            <a:r>
              <a:rPr lang="en-US" sz="2000" dirty="0">
                <a:solidFill>
                  <a:srgbClr val="0000FF"/>
                </a:solidFill>
                <a:latin typeface="verdana" panose="020B0604030504040204" pitchFamily="34" charset="0"/>
              </a:rPr>
              <a:t>foreign</a:t>
            </a:r>
            <a:endParaRPr lang="en-US" sz="2000" dirty="0">
              <a:solidFill>
                <a:srgbClr val="313131"/>
              </a:solidFill>
              <a:latin typeface="verdana" panose="020B0604030504040204" pitchFamily="34" charset="0"/>
            </a:endParaRP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Actually this foreign generator is only used in </a:t>
            </a:r>
            <a:r>
              <a:rPr lang="en-US" sz="2000" dirty="0">
                <a:solidFill>
                  <a:srgbClr val="DF1F9E"/>
                </a:solidFill>
                <a:latin typeface="verdana" panose="020B0604030504040204" pitchFamily="34" charset="0"/>
              </a:rPr>
              <a:t>one to one</a:t>
            </a:r>
            <a:r>
              <a:rPr lang="en-US" sz="2000" dirty="0">
                <a:solidFill>
                  <a:srgbClr val="313131"/>
                </a:solidFill>
                <a:latin typeface="verdana" panose="020B0604030504040204" pitchFamily="34" charset="0"/>
              </a:rPr>
              <a:t> relationship only</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We are going to apply one to one between student and address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classes, here the relation is one address is assigned for one student only</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In order to get one to one relationship between student and address, we are copying primary key value of student into primary key value of address</a:t>
            </a:r>
          </a:p>
          <a:p>
            <a:pPr algn="just"/>
            <a:r>
              <a:rPr lang="en-US" sz="1600" dirty="0" smtClean="0">
                <a:solidFill>
                  <a:srgbClr val="000000"/>
                </a:solidFill>
                <a:latin typeface="Times New Roman" panose="02020603050405020304" pitchFamily="18" charset="0"/>
              </a:rPr>
              <a:t>Syntax, </a:t>
            </a:r>
          </a:p>
          <a:p>
            <a:r>
              <a:rPr lang="en-US" sz="1600" dirty="0"/>
              <a:t>@</a:t>
            </a:r>
            <a:r>
              <a:rPr lang="en-US" sz="1600" dirty="0" err="1"/>
              <a:t>OneToOne</a:t>
            </a:r>
            <a:r>
              <a:rPr lang="en-US" sz="1600" dirty="0"/>
              <a:t>(cascade=</a:t>
            </a:r>
            <a:r>
              <a:rPr lang="en-US" sz="1600" dirty="0" err="1"/>
              <a:t>CascadeType.</a:t>
            </a:r>
            <a:r>
              <a:rPr lang="en-US" sz="1600" b="1" i="1" dirty="0" err="1"/>
              <a:t>ALL</a:t>
            </a:r>
            <a:r>
              <a:rPr lang="en-US" sz="1600" b="1" i="1" dirty="0"/>
              <a:t>)</a:t>
            </a:r>
          </a:p>
          <a:p>
            <a:r>
              <a:rPr lang="en-US" sz="1600" b="1" dirty="0"/>
              <a:t>private Student s;</a:t>
            </a:r>
            <a:endParaRPr lang="en-US" sz="1600" dirty="0" smtClean="0">
              <a:solidFill>
                <a:srgbClr val="000000"/>
              </a:solidFill>
              <a:latin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35749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Rectangle 1"/>
          <p:cNvSpPr/>
          <p:nvPr/>
        </p:nvSpPr>
        <p:spPr>
          <a:xfrm>
            <a:off x="226740" y="135385"/>
            <a:ext cx="3046347" cy="602153"/>
          </a:xfrm>
          <a:prstGeom prst="rect">
            <a:avLst/>
          </a:prstGeom>
        </p:spPr>
        <p:txBody>
          <a:bodyPr wrap="none">
            <a:spAutoFit/>
          </a:bodyPr>
          <a:lstStyle/>
          <a:p>
            <a:pPr>
              <a:lnSpc>
                <a:spcPct val="115000"/>
              </a:lnSpc>
              <a:spcAft>
                <a:spcPts val="375"/>
              </a:spcAft>
            </a:pPr>
            <a:r>
              <a:rPr lang="en-US" sz="3200" dirty="0" smtClean="0">
                <a:solidFill>
                  <a:srgbClr val="00B0F0"/>
                </a:solidFill>
                <a:latin typeface="verdana" panose="020B0604030504040204" pitchFamily="34" charset="0"/>
              </a:rPr>
              <a:t>One-To-Many</a:t>
            </a: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 </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509200"/>
          </a:xfrm>
          <a:prstGeom prst="rect">
            <a:avLst/>
          </a:prstGeom>
        </p:spPr>
        <p:txBody>
          <a:bodyPr wrap="square">
            <a:spAutoFit/>
          </a:bodyPr>
          <a:lstStyle/>
          <a:p>
            <a:pPr algn="just"/>
            <a:endParaRPr lang="en-US" sz="1600" dirty="0" smtClean="0">
              <a:solidFill>
                <a:srgbClr val="000000"/>
              </a:solidFill>
              <a:latin typeface="Times New Roman" panose="02020603050405020304" pitchFamily="18" charset="0"/>
            </a:endParaRPr>
          </a:p>
          <a:p>
            <a:pPr algn="just"/>
            <a:endParaRPr lang="en-US" sz="1600" dirty="0">
              <a:solidFill>
                <a:srgbClr val="000000"/>
              </a:solidFill>
              <a:latin typeface="Times New Roman" panose="02020603050405020304" pitchFamily="18" charset="0"/>
            </a:endParaRPr>
          </a:p>
          <a:p>
            <a:pPr algn="just"/>
            <a:r>
              <a:rPr lang="en-US" sz="2000" dirty="0" smtClean="0">
                <a:solidFill>
                  <a:srgbClr val="000000"/>
                </a:solidFill>
                <a:latin typeface="Times New Roman" panose="02020603050405020304" pitchFamily="18" charset="0"/>
              </a:rPr>
              <a:t>O</a:t>
            </a:r>
            <a:r>
              <a:rPr lang="en-US" sz="2000" dirty="0" smtClean="0">
                <a:solidFill>
                  <a:srgbClr val="000000"/>
                </a:solidFill>
                <a:latin typeface="verdana" panose="020B0604030504040204" pitchFamily="34" charset="0"/>
              </a:rPr>
              <a:t>ne-to-Many</a:t>
            </a:r>
            <a:r>
              <a:rPr lang="en-US" sz="2000" dirty="0">
                <a:solidFill>
                  <a:srgbClr val="000000"/>
                </a:solidFill>
                <a:latin typeface="verdana" panose="020B0604030504040204" pitchFamily="34" charset="0"/>
              </a:rPr>
              <a:t>:  according to </a:t>
            </a:r>
            <a:r>
              <a:rPr lang="en-US" sz="2000" dirty="0">
                <a:solidFill>
                  <a:srgbClr val="3366FF"/>
                </a:solidFill>
                <a:latin typeface="verdana" panose="020B0604030504040204" pitchFamily="34" charset="0"/>
              </a:rPr>
              <a:t>database</a:t>
            </a:r>
            <a:r>
              <a:rPr lang="en-US" sz="2000" dirty="0">
                <a:solidFill>
                  <a:srgbClr val="000000"/>
                </a:solidFill>
                <a:latin typeface="verdana" panose="020B0604030504040204" pitchFamily="34" charset="0"/>
              </a:rPr>
              <a:t> terminology, one row of table related with multiple rows of other table</a:t>
            </a:r>
          </a:p>
          <a:p>
            <a:pPr algn="ctr"/>
            <a:r>
              <a:rPr lang="en-US" sz="2000" dirty="0">
                <a:solidFill>
                  <a:srgbClr val="000000"/>
                </a:solidFill>
                <a:latin typeface="verdana" panose="020B0604030504040204" pitchFamily="34" charset="0"/>
              </a:rPr>
              <a:t>[</a:t>
            </a:r>
            <a:r>
              <a:rPr lang="en-US" sz="2000" b="1" dirty="0">
                <a:solidFill>
                  <a:srgbClr val="000000"/>
                </a:solidFill>
                <a:latin typeface="verdana" panose="020B0604030504040204" pitchFamily="34" charset="0"/>
              </a:rPr>
              <a:t>or</a:t>
            </a:r>
            <a:r>
              <a:rPr lang="en-US" sz="2000" dirty="0">
                <a:solidFill>
                  <a:srgbClr val="000000"/>
                </a:solidFill>
                <a:latin typeface="verdana" panose="020B0604030504040204" pitchFamily="34" charset="0"/>
              </a:rPr>
              <a:t>]</a:t>
            </a:r>
          </a:p>
          <a:p>
            <a:pPr algn="just"/>
            <a:r>
              <a:rPr lang="en-US" sz="2000" dirty="0">
                <a:solidFill>
                  <a:srgbClr val="000000"/>
                </a:solidFill>
                <a:latin typeface="verdana" panose="020B0604030504040204" pitchFamily="34" charset="0"/>
              </a:rPr>
              <a:t>According to </a:t>
            </a:r>
            <a:r>
              <a:rPr lang="en-US" sz="2000" dirty="0">
                <a:solidFill>
                  <a:srgbClr val="DF1F9E"/>
                </a:solidFill>
                <a:latin typeface="verdana" panose="020B0604030504040204" pitchFamily="34" charset="0"/>
              </a:rPr>
              <a:t>hibernate</a:t>
            </a:r>
            <a:r>
              <a:rPr lang="en-US" sz="2000" dirty="0">
                <a:solidFill>
                  <a:srgbClr val="000000"/>
                </a:solidFill>
                <a:latin typeface="verdana" panose="020B0604030504040204" pitchFamily="34" charset="0"/>
              </a:rPr>
              <a:t>, one object of one </a:t>
            </a:r>
            <a:r>
              <a:rPr lang="en-US" sz="2000" dirty="0" err="1">
                <a:solidFill>
                  <a:srgbClr val="000000"/>
                </a:solidFill>
                <a:latin typeface="verdana" panose="020B0604030504040204" pitchFamily="34" charset="0"/>
              </a:rPr>
              <a:t>pojo</a:t>
            </a:r>
            <a:r>
              <a:rPr lang="en-US" sz="2000" dirty="0">
                <a:solidFill>
                  <a:srgbClr val="000000"/>
                </a:solidFill>
                <a:latin typeface="verdana" panose="020B0604030504040204" pitchFamily="34" charset="0"/>
              </a:rPr>
              <a:t> class related to multiple objects of other </a:t>
            </a:r>
            <a:r>
              <a:rPr lang="en-US" sz="2000" dirty="0" err="1">
                <a:solidFill>
                  <a:srgbClr val="000000"/>
                </a:solidFill>
                <a:latin typeface="verdana" panose="020B0604030504040204" pitchFamily="34" charset="0"/>
              </a:rPr>
              <a:t>pojo</a:t>
            </a:r>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I mean, one [</a:t>
            </a:r>
            <a:r>
              <a:rPr lang="en-US" sz="2000" dirty="0">
                <a:solidFill>
                  <a:srgbClr val="FF9900"/>
                </a:solidFill>
                <a:latin typeface="verdana" panose="020B0604030504040204" pitchFamily="34" charset="0"/>
              </a:rPr>
              <a:t>parent</a:t>
            </a:r>
            <a:r>
              <a:rPr lang="en-US" sz="2000" dirty="0">
                <a:solidFill>
                  <a:srgbClr val="000000"/>
                </a:solidFill>
                <a:latin typeface="verdana" panose="020B0604030504040204" pitchFamily="34" charset="0"/>
              </a:rPr>
              <a:t>] to many [</a:t>
            </a:r>
            <a:r>
              <a:rPr lang="en-US" sz="2000" dirty="0">
                <a:solidFill>
                  <a:srgbClr val="008000"/>
                </a:solidFill>
                <a:latin typeface="verdana" panose="020B0604030504040204" pitchFamily="34" charset="0"/>
              </a:rPr>
              <a:t>Children</a:t>
            </a:r>
            <a:r>
              <a:rPr lang="en-US" sz="2000" dirty="0">
                <a:solidFill>
                  <a:srgbClr val="000000"/>
                </a:solidFill>
                <a:latin typeface="verdana" panose="020B0604030504040204" pitchFamily="34" charset="0"/>
              </a:rPr>
              <a:t>], example of one-to-many is some thing category books contains different type of books, one vendor contains lot of customers </a:t>
            </a:r>
            <a:r>
              <a:rPr lang="en-US" sz="2000" dirty="0" err="1">
                <a:solidFill>
                  <a:srgbClr val="000000"/>
                </a:solidFill>
                <a:latin typeface="verdana" panose="020B0604030504040204" pitchFamily="34" charset="0"/>
              </a:rPr>
              <a:t>bla</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bla</a:t>
            </a:r>
            <a:r>
              <a:rPr lang="en-US" sz="2000" dirty="0">
                <a:solidFill>
                  <a:srgbClr val="000000"/>
                </a:solidFill>
                <a:latin typeface="verdana" panose="020B0604030504040204" pitchFamily="34" charset="0"/>
              </a:rPr>
              <a:t>.</a:t>
            </a:r>
          </a:p>
          <a:p>
            <a:pPr algn="just"/>
            <a:r>
              <a:rPr lang="en-US" sz="2000" dirty="0">
                <a:solidFill>
                  <a:srgbClr val="000000"/>
                </a:solidFill>
                <a:latin typeface="verdana" panose="020B0604030504040204" pitchFamily="34" charset="0"/>
              </a:rPr>
              <a:t>To achieve one-to-many between two </a:t>
            </a:r>
            <a:r>
              <a:rPr lang="en-US" sz="2000" dirty="0" err="1">
                <a:solidFill>
                  <a:srgbClr val="000000"/>
                </a:solidFill>
                <a:latin typeface="verdana" panose="020B0604030504040204" pitchFamily="34" charset="0"/>
              </a:rPr>
              <a:t>pojo</a:t>
            </a:r>
            <a:r>
              <a:rPr lang="en-US" sz="2000" dirty="0">
                <a:solidFill>
                  <a:srgbClr val="000000"/>
                </a:solidFill>
                <a:latin typeface="verdana" panose="020B0604030504040204" pitchFamily="34" charset="0"/>
              </a:rPr>
              <a:t> classes in the hibernate, then the following two changes are required</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In the parent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 we need to take a collection property, the collection can be either </a:t>
            </a:r>
            <a:r>
              <a:rPr lang="en-US" sz="2000" dirty="0" err="1">
                <a:solidFill>
                  <a:srgbClr val="008000"/>
                </a:solidFill>
                <a:latin typeface="verdana" panose="020B0604030504040204" pitchFamily="34" charset="0"/>
              </a:rPr>
              <a:t>Set</a:t>
            </a:r>
            <a:r>
              <a:rPr lang="en-US" sz="2000" dirty="0" err="1">
                <a:solidFill>
                  <a:srgbClr val="313131"/>
                </a:solidFill>
                <a:latin typeface="verdana" panose="020B0604030504040204" pitchFamily="34" charset="0"/>
              </a:rPr>
              <a:t>,</a:t>
            </a:r>
            <a:r>
              <a:rPr lang="en-US" sz="2000" dirty="0" err="1">
                <a:solidFill>
                  <a:srgbClr val="333399"/>
                </a:solidFill>
                <a:latin typeface="verdana" panose="020B0604030504040204" pitchFamily="34" charset="0"/>
              </a:rPr>
              <a:t>List</a:t>
            </a:r>
            <a:r>
              <a:rPr lang="en-US" sz="2000" dirty="0" err="1">
                <a:solidFill>
                  <a:srgbClr val="313131"/>
                </a:solidFill>
                <a:latin typeface="verdana" panose="020B0604030504040204" pitchFamily="34" charset="0"/>
              </a:rPr>
              <a:t>,</a:t>
            </a:r>
            <a:r>
              <a:rPr lang="en-US" sz="2000" dirty="0" err="1">
                <a:solidFill>
                  <a:srgbClr val="99CC00"/>
                </a:solidFill>
                <a:latin typeface="verdana" panose="020B0604030504040204" pitchFamily="34" charset="0"/>
              </a:rPr>
              <a:t>Map</a:t>
            </a:r>
            <a:r>
              <a:rPr lang="en-US" sz="2000" dirty="0">
                <a:solidFill>
                  <a:srgbClr val="313131"/>
                </a:solidFill>
                <a:latin typeface="verdana" panose="020B0604030504040204" pitchFamily="34" charset="0"/>
              </a:rPr>
              <a:t>(We will see the example on separate collection later)</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In the mapping file of that parent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 we need to configure the collection</a:t>
            </a:r>
          </a:p>
          <a:p>
            <a:pPr algn="just"/>
            <a:endParaRPr lang="en-US" sz="1600" dirty="0" smtClean="0">
              <a:solidFill>
                <a:srgbClr val="000000"/>
              </a:solidFill>
              <a:latin typeface="Times New Roman" panose="02020603050405020304" pitchFamily="18" charset="0"/>
            </a:endParaRPr>
          </a:p>
          <a:p>
            <a:pPr algn="just"/>
            <a:r>
              <a:rPr lang="en-US" sz="1600" dirty="0" smtClean="0">
                <a:solidFill>
                  <a:srgbClr val="000000"/>
                </a:solidFill>
                <a:latin typeface="Times New Roman" panose="02020603050405020304" pitchFamily="18" charset="0"/>
              </a:rPr>
              <a:t>Syntax, </a:t>
            </a:r>
          </a:p>
          <a:p>
            <a:r>
              <a:rPr lang="en-US" sz="1600" dirty="0"/>
              <a:t>@</a:t>
            </a:r>
            <a:r>
              <a:rPr lang="en-US" sz="1600" dirty="0" err="1"/>
              <a:t>OneToMany</a:t>
            </a:r>
            <a:r>
              <a:rPr lang="en-US" sz="1600" dirty="0"/>
              <a:t>(cascade=</a:t>
            </a:r>
            <a:r>
              <a:rPr lang="en-US" sz="1600" dirty="0" err="1"/>
              <a:t>CascadeType.</a:t>
            </a:r>
            <a:r>
              <a:rPr lang="en-US" sz="1600" b="1" i="1" dirty="0" err="1"/>
              <a:t>ALL</a:t>
            </a:r>
            <a:r>
              <a:rPr lang="en-US" sz="1600" b="1" i="1" dirty="0"/>
              <a:t>)</a:t>
            </a:r>
          </a:p>
          <a:p>
            <a:r>
              <a:rPr lang="en-US" sz="1600" dirty="0"/>
              <a:t>@</a:t>
            </a:r>
            <a:r>
              <a:rPr lang="en-US" sz="1600" dirty="0" err="1"/>
              <a:t>JoinColumn</a:t>
            </a:r>
            <a:r>
              <a:rPr lang="en-US" sz="1600" dirty="0"/>
              <a:t>(name="vid", </a:t>
            </a:r>
            <a:r>
              <a:rPr lang="en-US" sz="1600" dirty="0" err="1"/>
              <a:t>referencedColumnName</a:t>
            </a:r>
            <a:r>
              <a:rPr lang="en-US" sz="1600" dirty="0"/>
              <a:t>="</a:t>
            </a:r>
            <a:r>
              <a:rPr lang="en-US" sz="1600" dirty="0" err="1"/>
              <a:t>vendorId</a:t>
            </a:r>
            <a:r>
              <a:rPr lang="en-US" sz="1600" dirty="0"/>
              <a:t>")</a:t>
            </a:r>
          </a:p>
          <a:p>
            <a:r>
              <a:rPr lang="en-US" sz="1600" b="1" dirty="0"/>
              <a:t>private Set&lt;Customer&gt; children;</a:t>
            </a:r>
            <a:endParaRPr lang="en-US" sz="1600" dirty="0" smtClean="0">
              <a:solidFill>
                <a:srgbClr val="000000"/>
              </a:solidFill>
              <a:latin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4239862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Rectangle 1"/>
          <p:cNvSpPr/>
          <p:nvPr/>
        </p:nvSpPr>
        <p:spPr>
          <a:xfrm>
            <a:off x="226740" y="135385"/>
            <a:ext cx="3038332" cy="602153"/>
          </a:xfrm>
          <a:prstGeom prst="rect">
            <a:avLst/>
          </a:prstGeom>
        </p:spPr>
        <p:txBody>
          <a:bodyPr wrap="none">
            <a:spAutoFit/>
          </a:bodyPr>
          <a:lstStyle/>
          <a:p>
            <a:pPr>
              <a:lnSpc>
                <a:spcPct val="115000"/>
              </a:lnSpc>
              <a:spcAft>
                <a:spcPts val="375"/>
              </a:spcAft>
            </a:pPr>
            <a:r>
              <a:rPr lang="en-US" sz="3200" dirty="0" smtClean="0">
                <a:solidFill>
                  <a:srgbClr val="00B0F0"/>
                </a:solidFill>
                <a:latin typeface="verdana" panose="020B0604030504040204" pitchFamily="34" charset="0"/>
              </a:rPr>
              <a:t>Many-To-One</a:t>
            </a: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 </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26740" y="729410"/>
            <a:ext cx="11805425" cy="5878532"/>
          </a:xfrm>
          <a:prstGeom prst="rect">
            <a:avLst/>
          </a:prstGeom>
        </p:spPr>
        <p:txBody>
          <a:bodyPr wrap="square">
            <a:spAutoFit/>
          </a:bodyPr>
          <a:lstStyle/>
          <a:p>
            <a:pPr algn="ctr"/>
            <a:endParaRPr lang="en-US" sz="1600" dirty="0">
              <a:solidFill>
                <a:srgbClr val="000000"/>
              </a:solidFill>
              <a:latin typeface="Times New Roman" panose="02020603050405020304" pitchFamily="18" charset="0"/>
            </a:endParaRPr>
          </a:p>
          <a:p>
            <a:pPr algn="ctr"/>
            <a:endParaRPr lang="en-US" sz="2000" dirty="0" smtClean="0">
              <a:solidFill>
                <a:srgbClr val="000000"/>
              </a:solidFill>
              <a:latin typeface="verdana" panose="020B0604030504040204" pitchFamily="34" charset="0"/>
            </a:endParaRPr>
          </a:p>
          <a:p>
            <a:pPr algn="just"/>
            <a:r>
              <a:rPr lang="en-US" sz="2000" dirty="0">
                <a:solidFill>
                  <a:srgbClr val="000000"/>
                </a:solidFill>
                <a:latin typeface="Times New Roman" panose="02020603050405020304" pitchFamily="18" charset="0"/>
              </a:rPr>
              <a:t>L</a:t>
            </a:r>
            <a:r>
              <a:rPr lang="en-US" sz="2000" dirty="0">
                <a:solidFill>
                  <a:srgbClr val="000000"/>
                </a:solidFill>
                <a:latin typeface="verdana" panose="020B0604030504040204" pitchFamily="34" charset="0"/>
              </a:rPr>
              <a:t>et us see how to achieve hibernate </a:t>
            </a:r>
            <a:r>
              <a:rPr lang="en-US" sz="2000" dirty="0">
                <a:solidFill>
                  <a:srgbClr val="FF9900"/>
                </a:solidFill>
                <a:latin typeface="verdana" panose="020B0604030504040204" pitchFamily="34" charset="0"/>
              </a:rPr>
              <a:t>many</a:t>
            </a:r>
            <a:r>
              <a:rPr lang="en-US" sz="2000" dirty="0">
                <a:solidFill>
                  <a:srgbClr val="000000"/>
                </a:solidFill>
                <a:latin typeface="verdana" panose="020B0604030504040204" pitchFamily="34" charset="0"/>
              </a:rPr>
              <a:t> to </a:t>
            </a:r>
            <a:r>
              <a:rPr lang="en-US" sz="2000" dirty="0">
                <a:solidFill>
                  <a:srgbClr val="3366FF"/>
                </a:solidFill>
                <a:latin typeface="verdana" panose="020B0604030504040204" pitchFamily="34" charset="0"/>
              </a:rPr>
              <a:t>one</a:t>
            </a:r>
            <a:r>
              <a:rPr lang="en-US" sz="2000" dirty="0">
                <a:solidFill>
                  <a:srgbClr val="000000"/>
                </a:solidFill>
                <a:latin typeface="verdana" panose="020B0604030504040204" pitchFamily="34" charset="0"/>
              </a:rPr>
              <a:t> mapping with</a:t>
            </a:r>
            <a:r>
              <a:rPr lang="en-US" sz="2000" dirty="0">
                <a:solidFill>
                  <a:srgbClr val="99CC00"/>
                </a:solidFill>
                <a:latin typeface="verdana" panose="020B0604030504040204" pitchFamily="34" charset="0"/>
              </a:rPr>
              <a:t> insert</a:t>
            </a:r>
            <a:r>
              <a:rPr lang="en-US" sz="2000" dirty="0">
                <a:solidFill>
                  <a:srgbClr val="000000"/>
                </a:solidFill>
                <a:latin typeface="verdana" panose="020B0604030504040204" pitchFamily="34" charset="0"/>
              </a:rPr>
              <a:t> query, just go through few points before we start the example</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In the many to one relationship, the relationship is applied </a:t>
            </a:r>
            <a:r>
              <a:rPr lang="en-US" sz="2000" dirty="0">
                <a:solidFill>
                  <a:srgbClr val="339966"/>
                </a:solidFill>
                <a:latin typeface="verdana" panose="020B0604030504040204" pitchFamily="34" charset="0"/>
              </a:rPr>
              <a:t>from child object to parent object</a:t>
            </a:r>
            <a:r>
              <a:rPr lang="en-US" sz="2000" dirty="0">
                <a:solidFill>
                  <a:srgbClr val="313131"/>
                </a:solidFill>
                <a:latin typeface="verdana" panose="020B0604030504040204" pitchFamily="34" charset="0"/>
              </a:rPr>
              <a:t>, but in one to may </a:t>
            </a:r>
            <a:r>
              <a:rPr lang="en-US" sz="2000" dirty="0">
                <a:solidFill>
                  <a:srgbClr val="FF6600"/>
                </a:solidFill>
                <a:latin typeface="verdana" panose="020B0604030504040204" pitchFamily="34" charset="0"/>
              </a:rPr>
              <a:t>parent object to child object</a:t>
            </a:r>
            <a:r>
              <a:rPr lang="en-US" sz="2000" dirty="0">
                <a:solidFill>
                  <a:srgbClr val="313131"/>
                </a:solidFill>
                <a:latin typeface="verdana" panose="020B0604030504040204" pitchFamily="34" charset="0"/>
              </a:rPr>
              <a:t> right..! just remember</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many to one is similar to one to many but with the little changes</a:t>
            </a:r>
          </a:p>
          <a:p>
            <a:pPr marL="342900" indent="-342900">
              <a:buFont typeface="Wingdings" panose="05000000000000000000" pitchFamily="2" charset="2"/>
              <a:buChar char="q"/>
            </a:pPr>
            <a:r>
              <a:rPr lang="en-US" sz="2000" dirty="0">
                <a:solidFill>
                  <a:srgbClr val="313131"/>
                </a:solidFill>
                <a:latin typeface="verdana" panose="020B0604030504040204" pitchFamily="34" charset="0"/>
              </a:rPr>
              <a:t>If we want to apply many to one relationship between two </a:t>
            </a:r>
            <a:r>
              <a:rPr lang="en-US" sz="2000" dirty="0" err="1">
                <a:solidFill>
                  <a:srgbClr val="313131"/>
                </a:solidFill>
                <a:latin typeface="verdana" panose="020B0604030504040204" pitchFamily="34" charset="0"/>
              </a:rPr>
              <a:t>pojo</a:t>
            </a:r>
            <a:r>
              <a:rPr lang="en-US" sz="2000" dirty="0">
                <a:solidFill>
                  <a:srgbClr val="313131"/>
                </a:solidFill>
                <a:latin typeface="verdana" panose="020B0604030504040204" pitchFamily="34" charset="0"/>
              </a:rPr>
              <a:t> class objects then the following changes are required</a:t>
            </a:r>
          </a:p>
          <a:p>
            <a:pPr algn="just"/>
            <a:endParaRPr lang="en-US" sz="2000" dirty="0" smtClean="0">
              <a:solidFill>
                <a:srgbClr val="000000"/>
              </a:solidFill>
              <a:latin typeface="Times New Roman" panose="02020603050405020304" pitchFamily="18" charset="0"/>
            </a:endParaRPr>
          </a:p>
          <a:p>
            <a:pPr algn="just"/>
            <a:r>
              <a:rPr lang="en-US" sz="2000" dirty="0">
                <a:solidFill>
                  <a:srgbClr val="000000"/>
                </a:solidFill>
                <a:latin typeface="verdana" panose="020B0604030504040204" pitchFamily="34" charset="0"/>
              </a:rPr>
              <a:t>In the child </a:t>
            </a:r>
            <a:r>
              <a:rPr lang="en-US" sz="2000" dirty="0" err="1">
                <a:solidFill>
                  <a:srgbClr val="000000"/>
                </a:solidFill>
                <a:latin typeface="verdana" panose="020B0604030504040204" pitchFamily="34" charset="0"/>
              </a:rPr>
              <a:t>pojo</a:t>
            </a:r>
            <a:r>
              <a:rPr lang="en-US" sz="2000" dirty="0">
                <a:solidFill>
                  <a:srgbClr val="000000"/>
                </a:solidFill>
                <a:latin typeface="verdana" panose="020B0604030504040204" pitchFamily="34" charset="0"/>
              </a:rPr>
              <a:t> class, create an additional property of type parent for storing the parent object in child object [ If you are confused just remember you will be able to understand in the example ], in the child </a:t>
            </a:r>
            <a:r>
              <a:rPr lang="en-US" sz="2000" dirty="0" err="1">
                <a:solidFill>
                  <a:srgbClr val="000000"/>
                </a:solidFill>
                <a:latin typeface="verdana" panose="020B0604030504040204" pitchFamily="34" charset="0"/>
              </a:rPr>
              <a:t>pojo</a:t>
            </a:r>
            <a:r>
              <a:rPr lang="en-US" sz="2000" dirty="0">
                <a:solidFill>
                  <a:srgbClr val="000000"/>
                </a:solidFill>
                <a:latin typeface="verdana" panose="020B0604030504040204" pitchFamily="34" charset="0"/>
              </a:rPr>
              <a:t> class mapping file we need to write &lt;many-to-one name=””&gt; for parent type property unlike &lt;property name</a:t>
            </a:r>
            <a:r>
              <a:rPr lang="en-US" sz="2000" dirty="0" smtClean="0">
                <a:solidFill>
                  <a:srgbClr val="000000"/>
                </a:solidFill>
                <a:latin typeface="verdana" panose="020B0604030504040204" pitchFamily="34" charset="0"/>
              </a:rPr>
              <a:t>=””&gt;</a:t>
            </a:r>
          </a:p>
          <a:p>
            <a:pPr algn="just"/>
            <a:endParaRPr lang="en-US" sz="2000" dirty="0" smtClean="0">
              <a:solidFill>
                <a:srgbClr val="000000"/>
              </a:solidFill>
              <a:latin typeface="verdana" panose="020B0604030504040204" pitchFamily="34" charset="0"/>
            </a:endParaRPr>
          </a:p>
          <a:p>
            <a:pPr algn="just"/>
            <a:r>
              <a:rPr lang="en-US" sz="2000" dirty="0" smtClean="0">
                <a:solidFill>
                  <a:srgbClr val="000000"/>
                </a:solidFill>
                <a:latin typeface="verdana" panose="020B0604030504040204" pitchFamily="34" charset="0"/>
              </a:rPr>
              <a:t>Syntax, </a:t>
            </a:r>
          </a:p>
          <a:p>
            <a:r>
              <a:rPr lang="en-US" sz="2000" dirty="0"/>
              <a:t>@</a:t>
            </a:r>
            <a:r>
              <a:rPr lang="en-US" sz="2000" dirty="0" err="1"/>
              <a:t>ManyToOne</a:t>
            </a:r>
            <a:r>
              <a:rPr lang="en-US" sz="2000" dirty="0"/>
              <a:t>(cascade = </a:t>
            </a:r>
            <a:r>
              <a:rPr lang="en-US" sz="2000" dirty="0" err="1"/>
              <a:t>CascadeType.</a:t>
            </a:r>
            <a:r>
              <a:rPr lang="en-US" sz="2000" b="1" i="1" dirty="0" err="1"/>
              <a:t>ALL</a:t>
            </a:r>
            <a:r>
              <a:rPr lang="en-US" sz="2000" b="1" i="1" dirty="0"/>
              <a:t>)</a:t>
            </a:r>
          </a:p>
          <a:p>
            <a:r>
              <a:rPr lang="en-US" sz="2000" dirty="0"/>
              <a:t>@</a:t>
            </a:r>
            <a:r>
              <a:rPr lang="en-US" sz="2000" dirty="0" err="1"/>
              <a:t>JoinColumn</a:t>
            </a:r>
            <a:r>
              <a:rPr lang="en-US" sz="2000" dirty="0"/>
              <a:t>(name="</a:t>
            </a:r>
            <a:r>
              <a:rPr lang="en-US" sz="2000" dirty="0" err="1"/>
              <a:t>vendorId</a:t>
            </a:r>
            <a:r>
              <a:rPr lang="en-US" sz="2000" dirty="0"/>
              <a:t>",</a:t>
            </a:r>
            <a:r>
              <a:rPr lang="en-US" sz="2000" dirty="0" err="1"/>
              <a:t>referencedColumnName</a:t>
            </a:r>
            <a:r>
              <a:rPr lang="en-US" sz="2000" dirty="0"/>
              <a:t>="</a:t>
            </a:r>
            <a:r>
              <a:rPr lang="en-US" sz="2000" dirty="0" err="1"/>
              <a:t>vendorId</a:t>
            </a:r>
            <a:r>
              <a:rPr lang="en-US" sz="2000" dirty="0"/>
              <a:t>")</a:t>
            </a:r>
          </a:p>
          <a:p>
            <a:r>
              <a:rPr lang="en-US" sz="2000" b="1" dirty="0"/>
              <a:t>private Vendor parent;</a:t>
            </a:r>
            <a:endParaRPr lang="en-US" sz="2000" dirty="0" smtClean="0">
              <a:solidFill>
                <a:srgbClr val="000000"/>
              </a:solidFill>
              <a:latin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81215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0357323" cy="605743"/>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What is Hibernate – Hibernate Introduction</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5055230"/>
          </a:xfrm>
          <a:prstGeom prst="rect">
            <a:avLst/>
          </a:prstGeom>
        </p:spPr>
        <p:txBody>
          <a:bodyPr wrap="square">
            <a:spAutoFit/>
          </a:bodyPr>
          <a:lstStyle/>
          <a:p>
            <a:pPr>
              <a:lnSpc>
                <a:spcPts val="1560"/>
              </a:lnSpc>
              <a:spcBef>
                <a:spcPts val="750"/>
              </a:spcBef>
              <a:spcAft>
                <a:spcPts val="750"/>
              </a:spcAft>
            </a:pPr>
            <a:r>
              <a:rPr lang="en-US" sz="2400" b="1" dirty="0" smtClean="0">
                <a:effectLst/>
                <a:latin typeface="Arial" panose="020B0604020202020204" pitchFamily="34" charset="0"/>
                <a:ea typeface="Times New Roman" panose="02020603050405020304" pitchFamily="18" charset="0"/>
                <a:cs typeface="Times New Roman" panose="02020603050405020304" pitchFamily="18" charset="0"/>
              </a:rPr>
              <a:t>Draw Backs of JDBC:</a:t>
            </a:r>
            <a:endParaRPr lang="en-US" sz="2400" b="1" dirty="0" smtClean="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In JDBC, if we open a database connection we need to write in try, and if any exceptions occurred catch block will takers about it, and finally used to close the connections.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Here as a programmer we must close the connection, or we may get a chance to get out of connections message…!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Actually if we didn’t close the connection in the finally block, then JDBC doesn’t responsible to close that connection.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In JDBC we need to write SQL commands in various places, after the program has created if the table structure is modified then the JDBC program doesn’t work, again we need to modify and compile and re-deploy required, which is tedious.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JDBC used to generate database related error codes if an exception will occurs, but java programmers are unknown about this error codes right.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040"/>
              </a:lnSpc>
              <a:spcBef>
                <a:spcPts val="0"/>
              </a:spcBef>
              <a:spcAft>
                <a:spcPts val="1000"/>
              </a:spcAft>
              <a:buSzPts val="1000"/>
              <a:buFont typeface="Wingdings" panose="05000000000000000000" pitchFamily="2" charset="2"/>
              <a:buChar char="Ø"/>
              <a:tabLst>
                <a:tab pos="457200" algn="l"/>
              </a:tabLst>
            </a:pPr>
            <a:r>
              <a:rPr lang="en-US" dirty="0" smtClean="0">
                <a:effectLst/>
                <a:latin typeface="Verdana" panose="020B0604030504040204" pitchFamily="34" charset="0"/>
                <a:ea typeface="Calibri" panose="020F0502020204030204" pitchFamily="34" charset="0"/>
                <a:cs typeface="Times New Roman" panose="02020603050405020304" pitchFamily="18" charset="0"/>
              </a:rPr>
              <a:t>In the Enterprise applications, the data flow with in an application from class to class will be in the form of objects, but while storing data finally in a database using JDBC then that object will be converted into text.  Because JDBC doesn’t transfer objects directly.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040"/>
              </a:lnSpc>
              <a:spcBef>
                <a:spcPts val="300"/>
              </a:spcBef>
            </a:pPr>
            <a:r>
              <a:rPr lang="en-US" dirty="0" smtClean="0">
                <a:effectLst/>
                <a:latin typeface="Verdana" panose="020B0604030504040204" pitchFamily="34" charset="0"/>
                <a:ea typeface="Times New Roman" panose="02020603050405020304" pitchFamily="18" charset="0"/>
              </a:rPr>
              <a:t>In order to overcome above problems, Hibernate came into picture..!</a:t>
            </a:r>
            <a:endParaRPr lang="en-US" sz="2800" dirty="0" smtClean="0">
              <a:effectLst/>
              <a:latin typeface="Times New Roman" panose="02020603050405020304" pitchFamily="18" charset="0"/>
              <a:ea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5948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Rectangle 1"/>
          <p:cNvSpPr/>
          <p:nvPr/>
        </p:nvSpPr>
        <p:spPr>
          <a:xfrm>
            <a:off x="226740" y="135385"/>
            <a:ext cx="3160930" cy="602153"/>
          </a:xfrm>
          <a:prstGeom prst="rect">
            <a:avLst/>
          </a:prstGeom>
        </p:spPr>
        <p:txBody>
          <a:bodyPr wrap="none">
            <a:spAutoFit/>
          </a:bodyPr>
          <a:lstStyle/>
          <a:p>
            <a:pPr>
              <a:lnSpc>
                <a:spcPct val="115000"/>
              </a:lnSpc>
              <a:spcAft>
                <a:spcPts val="375"/>
              </a:spcAft>
            </a:pPr>
            <a:r>
              <a:rPr lang="en-US" sz="3200" dirty="0" smtClean="0">
                <a:solidFill>
                  <a:srgbClr val="00B0F0"/>
                </a:solidFill>
                <a:latin typeface="verdana" panose="020B0604030504040204" pitchFamily="34" charset="0"/>
              </a:rPr>
              <a:t>Many-To-Many</a:t>
            </a:r>
            <a:endParaRPr lang="en-US" sz="3200" dirty="0">
              <a:solidFill>
                <a:srgbClr val="00B0F0"/>
              </a:solidFill>
              <a:latin typeface="verdana" panose="020B0604030504040204" pitchFamily="34" charset="0"/>
            </a:endParaRPr>
          </a:p>
        </p:txBody>
      </p:sp>
      <p:sp>
        <p:nvSpPr>
          <p:cNvPr id="3" name="Rectangle 2"/>
          <p:cNvSpPr/>
          <p:nvPr/>
        </p:nvSpPr>
        <p:spPr>
          <a:xfrm>
            <a:off x="226740" y="729410"/>
            <a:ext cx="11805425" cy="5970865"/>
          </a:xfrm>
          <a:prstGeom prst="rect">
            <a:avLst/>
          </a:prstGeom>
        </p:spPr>
        <p:txBody>
          <a:bodyPr wrap="square">
            <a:spAutoFit/>
          </a:bodyPr>
          <a:lstStyle/>
          <a:p>
            <a:pPr algn="just"/>
            <a:r>
              <a:rPr lang="en-US" dirty="0" smtClean="0">
                <a:solidFill>
                  <a:srgbClr val="000000"/>
                </a:solidFill>
                <a:latin typeface="Times New Roman" panose="02020603050405020304" pitchFamily="18" charset="0"/>
              </a:rPr>
              <a:t>L</a:t>
            </a:r>
            <a:r>
              <a:rPr lang="en-US" dirty="0" smtClean="0">
                <a:solidFill>
                  <a:srgbClr val="000000"/>
                </a:solidFill>
                <a:latin typeface="verdana" panose="020B0604030504040204" pitchFamily="34" charset="0"/>
              </a:rPr>
              <a:t>et </a:t>
            </a:r>
            <a:r>
              <a:rPr lang="en-US" dirty="0">
                <a:solidFill>
                  <a:srgbClr val="000000"/>
                </a:solidFill>
                <a:latin typeface="verdana" panose="020B0604030504040204" pitchFamily="34" charset="0"/>
              </a:rPr>
              <a:t>us see an </a:t>
            </a:r>
            <a:r>
              <a:rPr lang="en-US" dirty="0">
                <a:solidFill>
                  <a:srgbClr val="3366FF"/>
                </a:solidFill>
                <a:latin typeface="verdana" panose="020B0604030504040204" pitchFamily="34" charset="0"/>
              </a:rPr>
              <a:t>example</a:t>
            </a:r>
            <a:r>
              <a:rPr lang="en-US" dirty="0">
                <a:solidFill>
                  <a:srgbClr val="000000"/>
                </a:solidFill>
                <a:latin typeface="verdana" panose="020B0604030504040204" pitchFamily="34" charset="0"/>
              </a:rPr>
              <a:t> on this many to many relationship in hibernate.  Actually here there is no question of </a:t>
            </a:r>
            <a:r>
              <a:rPr lang="en-US" dirty="0">
                <a:solidFill>
                  <a:srgbClr val="FF0000"/>
                </a:solidFill>
                <a:latin typeface="verdana" panose="020B0604030504040204" pitchFamily="34" charset="0"/>
              </a:rPr>
              <a:t>unidirectional</a:t>
            </a:r>
            <a:r>
              <a:rPr lang="en-US" dirty="0">
                <a:solidFill>
                  <a:srgbClr val="000000"/>
                </a:solidFill>
                <a:latin typeface="verdana" panose="020B0604030504040204" pitchFamily="34" charset="0"/>
              </a:rPr>
              <a:t>, only </a:t>
            </a:r>
            <a:r>
              <a:rPr lang="en-US" dirty="0">
                <a:solidFill>
                  <a:srgbClr val="339966"/>
                </a:solidFill>
                <a:latin typeface="verdana" panose="020B0604030504040204" pitchFamily="34" charset="0"/>
              </a:rPr>
              <a:t>Bi-Directional</a:t>
            </a:r>
            <a:r>
              <a:rPr lang="en-US" dirty="0">
                <a:solidFill>
                  <a:srgbClr val="000000"/>
                </a:solidFill>
                <a:latin typeface="verdana" panose="020B0604030504040204" pitchFamily="34" charset="0"/>
              </a:rPr>
              <a:t>.</a:t>
            </a:r>
          </a:p>
          <a:p>
            <a:pPr algn="just"/>
            <a:r>
              <a:rPr lang="en-US" dirty="0">
                <a:solidFill>
                  <a:srgbClr val="000000"/>
                </a:solidFill>
                <a:latin typeface="verdana" panose="020B0604030504040204" pitchFamily="34" charset="0"/>
              </a:rPr>
              <a:t>Applying </a:t>
            </a:r>
            <a:r>
              <a:rPr lang="en-US" dirty="0">
                <a:solidFill>
                  <a:srgbClr val="008000"/>
                </a:solidFill>
                <a:latin typeface="verdana" panose="020B0604030504040204" pitchFamily="34" charset="0"/>
              </a:rPr>
              <a:t>many to many</a:t>
            </a:r>
            <a:r>
              <a:rPr lang="en-US" dirty="0">
                <a:solidFill>
                  <a:srgbClr val="000000"/>
                </a:solidFill>
                <a:latin typeface="verdana" panose="020B0604030504040204" pitchFamily="34" charset="0"/>
              </a:rPr>
              <a:t> relationship between two </a:t>
            </a:r>
            <a:r>
              <a:rPr lang="en-US" dirty="0" err="1">
                <a:solidFill>
                  <a:srgbClr val="000000"/>
                </a:solidFill>
                <a:latin typeface="verdana" panose="020B0604030504040204" pitchFamily="34" charset="0"/>
              </a:rPr>
              <a:t>pojo</a:t>
            </a:r>
            <a:r>
              <a:rPr lang="en-US" dirty="0">
                <a:solidFill>
                  <a:srgbClr val="000000"/>
                </a:solidFill>
                <a:latin typeface="verdana" panose="020B0604030504040204" pitchFamily="34" charset="0"/>
              </a:rPr>
              <a:t> class objects is nothing but applying </a:t>
            </a:r>
            <a:r>
              <a:rPr lang="en-US" dirty="0">
                <a:solidFill>
                  <a:srgbClr val="DF1F9E"/>
                </a:solidFill>
                <a:latin typeface="verdana" panose="020B0604030504040204" pitchFamily="34" charset="0"/>
              </a:rPr>
              <a:t>one to </a:t>
            </a:r>
            <a:r>
              <a:rPr lang="en-US" dirty="0" smtClean="0">
                <a:solidFill>
                  <a:srgbClr val="DF1F9E"/>
                </a:solidFill>
                <a:latin typeface="verdana" panose="020B0604030504040204" pitchFamily="34" charset="0"/>
              </a:rPr>
              <a:t>many </a:t>
            </a:r>
            <a:r>
              <a:rPr lang="en-US" dirty="0" smtClean="0">
                <a:solidFill>
                  <a:srgbClr val="000000"/>
                </a:solidFill>
                <a:latin typeface="verdana" panose="020B0604030504040204" pitchFamily="34" charset="0"/>
              </a:rPr>
              <a:t>relationship </a:t>
            </a:r>
            <a:r>
              <a:rPr lang="en-US" dirty="0">
                <a:solidFill>
                  <a:srgbClr val="000000"/>
                </a:solidFill>
                <a:latin typeface="verdana" panose="020B0604030504040204" pitchFamily="34" charset="0"/>
              </a:rPr>
              <a:t>on both sides, which tends to </a:t>
            </a:r>
            <a:r>
              <a:rPr lang="en-US" dirty="0">
                <a:solidFill>
                  <a:srgbClr val="333399"/>
                </a:solidFill>
                <a:latin typeface="verdana" panose="020B0604030504040204" pitchFamily="34" charset="0"/>
              </a:rPr>
              <a:t>Bi-Directional</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mean many to many.</a:t>
            </a:r>
          </a:p>
          <a:p>
            <a:pPr algn="just"/>
            <a:r>
              <a:rPr lang="en-US" b="1" dirty="0">
                <a:solidFill>
                  <a:srgbClr val="000000"/>
                </a:solidFill>
                <a:latin typeface="verdana" panose="020B0604030504040204" pitchFamily="34" charset="0"/>
              </a:rPr>
              <a:t>Example:</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Let us see this, if we apply many to many association between two </a:t>
            </a:r>
            <a:r>
              <a:rPr lang="en-US" dirty="0" err="1">
                <a:solidFill>
                  <a:srgbClr val="000000"/>
                </a:solidFill>
                <a:latin typeface="verdana" panose="020B0604030504040204" pitchFamily="34" charset="0"/>
              </a:rPr>
              <a:t>pojo</a:t>
            </a:r>
            <a:r>
              <a:rPr lang="en-US" dirty="0">
                <a:solidFill>
                  <a:srgbClr val="000000"/>
                </a:solidFill>
                <a:latin typeface="verdana" panose="020B0604030504040204" pitchFamily="34" charset="0"/>
              </a:rPr>
              <a:t> class objects </a:t>
            </a:r>
            <a:r>
              <a:rPr lang="en-US" dirty="0">
                <a:solidFill>
                  <a:srgbClr val="99CC00"/>
                </a:solidFill>
                <a:latin typeface="verdana" panose="020B0604030504040204" pitchFamily="34" charset="0"/>
              </a:rPr>
              <a:t>student</a:t>
            </a:r>
            <a:r>
              <a:rPr lang="en-US" dirty="0">
                <a:solidFill>
                  <a:srgbClr val="000000"/>
                </a:solidFill>
                <a:latin typeface="verdana" panose="020B0604030504040204" pitchFamily="34" charset="0"/>
              </a:rPr>
              <a:t> and </a:t>
            </a:r>
            <a:r>
              <a:rPr lang="en-US" dirty="0">
                <a:solidFill>
                  <a:srgbClr val="0000FF"/>
                </a:solidFill>
                <a:latin typeface="verdana" panose="020B0604030504040204" pitchFamily="34" charset="0"/>
              </a:rPr>
              <a:t>course</a:t>
            </a:r>
            <a:r>
              <a:rPr lang="en-US" dirty="0">
                <a:solidFill>
                  <a:srgbClr val="000000"/>
                </a:solidFill>
                <a:latin typeface="verdana" panose="020B0604030504040204" pitchFamily="34" charset="0"/>
              </a:rPr>
              <a:t>, provided the relationship is one student may joined in multiple courses and one course contains lot of students (joined by multiple students)</a:t>
            </a:r>
          </a:p>
          <a:p>
            <a:pPr algn="just"/>
            <a:r>
              <a:rPr lang="en-US" b="1" dirty="0">
                <a:solidFill>
                  <a:srgbClr val="FF0000"/>
                </a:solidFill>
                <a:latin typeface="verdana" panose="020B0604030504040204" pitchFamily="34" charset="0"/>
              </a:rPr>
              <a:t>Remember</a:t>
            </a:r>
            <a:r>
              <a:rPr lang="en-US" dirty="0">
                <a:solidFill>
                  <a:srgbClr val="000000"/>
                </a:solidFill>
                <a:latin typeface="verdana" panose="020B0604030504040204" pitchFamily="34" charset="0"/>
              </a:rPr>
              <a:t>, when ever we are applying many to many relationship between two </a:t>
            </a:r>
            <a:r>
              <a:rPr lang="en-US" dirty="0" err="1">
                <a:solidFill>
                  <a:srgbClr val="000000"/>
                </a:solidFill>
                <a:latin typeface="verdana" panose="020B0604030504040204" pitchFamily="34" charset="0"/>
              </a:rPr>
              <a:t>pojo</a:t>
            </a:r>
            <a:r>
              <a:rPr lang="en-US" dirty="0">
                <a:solidFill>
                  <a:srgbClr val="000000"/>
                </a:solidFill>
                <a:latin typeface="verdana" panose="020B0604030504040204" pitchFamily="34" charset="0"/>
              </a:rPr>
              <a:t> class objects, on both sides  we need a </a:t>
            </a:r>
            <a:r>
              <a:rPr lang="en-US" dirty="0">
                <a:solidFill>
                  <a:srgbClr val="339966"/>
                </a:solidFill>
                <a:latin typeface="verdana" panose="020B0604030504040204" pitchFamily="34" charset="0"/>
              </a:rPr>
              <a:t>collection</a:t>
            </a:r>
            <a:r>
              <a:rPr lang="en-US" dirty="0">
                <a:solidFill>
                  <a:srgbClr val="000000"/>
                </a:solidFill>
                <a:latin typeface="verdana" panose="020B0604030504040204" pitchFamily="34" charset="0"/>
              </a:rPr>
              <a:t> property [As we are applying </a:t>
            </a:r>
            <a:r>
              <a:rPr lang="en-US" dirty="0">
                <a:solidFill>
                  <a:srgbClr val="DF1F9E"/>
                </a:solidFill>
                <a:latin typeface="verdana" panose="020B0604030504040204" pitchFamily="34" charset="0"/>
              </a:rPr>
              <a:t>one to many</a:t>
            </a:r>
            <a:r>
              <a:rPr lang="en-US" dirty="0">
                <a:solidFill>
                  <a:srgbClr val="000000"/>
                </a:solidFill>
                <a:latin typeface="verdana" panose="020B0604030504040204" pitchFamily="34" charset="0"/>
              </a:rPr>
              <a:t> from both the sides]</a:t>
            </a:r>
          </a:p>
          <a:p>
            <a:r>
              <a:rPr lang="en-US" b="1" dirty="0">
                <a:solidFill>
                  <a:srgbClr val="555555"/>
                </a:solidFill>
                <a:latin typeface="arial" panose="020B0604020202020204" pitchFamily="34" charset="0"/>
              </a:rPr>
              <a:t>Note Points:</a:t>
            </a:r>
          </a:p>
          <a:p>
            <a:pPr>
              <a:buFont typeface="Arial" panose="020B0604020202020204" pitchFamily="34" charset="0"/>
              <a:buChar char="•"/>
            </a:pPr>
            <a:r>
              <a:rPr lang="en-US" dirty="0">
                <a:solidFill>
                  <a:srgbClr val="313131"/>
                </a:solidFill>
                <a:latin typeface="verdana" panose="020B0604030504040204" pitchFamily="34" charset="0"/>
              </a:rPr>
              <a:t>While applying many to many relationship between </a:t>
            </a:r>
            <a:r>
              <a:rPr lang="en-US" dirty="0" err="1">
                <a:solidFill>
                  <a:srgbClr val="313131"/>
                </a:solidFill>
                <a:latin typeface="verdana" panose="020B0604030504040204" pitchFamily="34" charset="0"/>
              </a:rPr>
              <a:t>pojo</a:t>
            </a:r>
            <a:r>
              <a:rPr lang="en-US" dirty="0">
                <a:solidFill>
                  <a:srgbClr val="313131"/>
                </a:solidFill>
                <a:latin typeface="verdana" panose="020B0604030504040204" pitchFamily="34" charset="0"/>
              </a:rPr>
              <a:t> classes,  a </a:t>
            </a:r>
            <a:r>
              <a:rPr lang="en-US" dirty="0">
                <a:solidFill>
                  <a:srgbClr val="99CC00"/>
                </a:solidFill>
                <a:latin typeface="verdana" panose="020B0604030504040204" pitchFamily="34" charset="0"/>
              </a:rPr>
              <a:t>mediator table is mandatory</a:t>
            </a:r>
            <a:r>
              <a:rPr lang="en-US" dirty="0">
                <a:solidFill>
                  <a:srgbClr val="313131"/>
                </a:solidFill>
                <a:latin typeface="verdana" panose="020B0604030504040204" pitchFamily="34" charset="0"/>
              </a:rPr>
              <a:t> in the database, to store </a:t>
            </a:r>
            <a:r>
              <a:rPr lang="en-US" dirty="0">
                <a:solidFill>
                  <a:srgbClr val="333399"/>
                </a:solidFill>
                <a:latin typeface="verdana" panose="020B0604030504040204" pitchFamily="34" charset="0"/>
              </a:rPr>
              <a:t>primary key</a:t>
            </a:r>
            <a:r>
              <a:rPr lang="en-US" dirty="0">
                <a:solidFill>
                  <a:srgbClr val="313131"/>
                </a:solidFill>
                <a:latin typeface="verdana" panose="020B0604030504040204" pitchFamily="34" charset="0"/>
              </a:rPr>
              <a:t> as </a:t>
            </a:r>
            <a:r>
              <a:rPr lang="en-US" dirty="0">
                <a:solidFill>
                  <a:srgbClr val="FF6600"/>
                </a:solidFill>
                <a:latin typeface="verdana" panose="020B0604030504040204" pitchFamily="34" charset="0"/>
              </a:rPr>
              <a:t>foreign key</a:t>
            </a:r>
            <a:r>
              <a:rPr lang="en-US" dirty="0">
                <a:solidFill>
                  <a:srgbClr val="313131"/>
                </a:solidFill>
                <a:latin typeface="verdana" panose="020B0604030504040204" pitchFamily="34" charset="0"/>
              </a:rPr>
              <a:t> both sides, we call this table as Join </a:t>
            </a:r>
            <a:r>
              <a:rPr lang="en-US" dirty="0" smtClean="0">
                <a:solidFill>
                  <a:srgbClr val="313131"/>
                </a:solidFill>
                <a:latin typeface="verdana" panose="020B0604030504040204" pitchFamily="34" charset="0"/>
              </a:rPr>
              <a:t>table</a:t>
            </a:r>
          </a:p>
          <a:p>
            <a:endParaRPr lang="en-US" dirty="0" smtClean="0">
              <a:solidFill>
                <a:srgbClr val="313131"/>
              </a:solidFill>
              <a:latin typeface="verdana" panose="020B0604030504040204" pitchFamily="34" charset="0"/>
            </a:endParaRPr>
          </a:p>
          <a:p>
            <a:r>
              <a:rPr lang="en-US" dirty="0" smtClean="0">
                <a:solidFill>
                  <a:srgbClr val="313131"/>
                </a:solidFill>
                <a:latin typeface="verdana" panose="020B0604030504040204" pitchFamily="34" charset="0"/>
              </a:rPr>
              <a:t>syntax, both side </a:t>
            </a:r>
            <a:r>
              <a:rPr lang="en-US" dirty="0" err="1" smtClean="0">
                <a:solidFill>
                  <a:srgbClr val="313131"/>
                </a:solidFill>
                <a:latin typeface="verdana" panose="020B0604030504040204" pitchFamily="34" charset="0"/>
              </a:rPr>
              <a:t>dto</a:t>
            </a:r>
            <a:endParaRPr lang="en-US" dirty="0" smtClean="0">
              <a:solidFill>
                <a:srgbClr val="313131"/>
              </a:solidFill>
              <a:latin typeface="verdana" panose="020B0604030504040204" pitchFamily="34" charset="0"/>
            </a:endParaRPr>
          </a:p>
          <a:p>
            <a:r>
              <a:rPr lang="en-US" sz="1600" dirty="0"/>
              <a:t>@</a:t>
            </a:r>
            <a:r>
              <a:rPr lang="en-US" sz="1600" dirty="0" err="1"/>
              <a:t>ManyToMany</a:t>
            </a:r>
            <a:r>
              <a:rPr lang="en-US" sz="1600" dirty="0"/>
              <a:t>(cascade=</a:t>
            </a:r>
            <a:r>
              <a:rPr lang="en-US" sz="1600" dirty="0" err="1"/>
              <a:t>CascadeType.</a:t>
            </a:r>
            <a:r>
              <a:rPr lang="en-US" sz="1600" b="1" i="1" dirty="0" err="1"/>
              <a:t>ALL</a:t>
            </a:r>
            <a:r>
              <a:rPr lang="en-US" sz="1600" b="1" i="1" dirty="0"/>
              <a:t>)</a:t>
            </a:r>
          </a:p>
          <a:p>
            <a:r>
              <a:rPr lang="en-US" sz="1600" dirty="0"/>
              <a:t>@</a:t>
            </a:r>
            <a:r>
              <a:rPr lang="en-US" sz="1600" dirty="0" err="1"/>
              <a:t>JoinTable</a:t>
            </a:r>
            <a:r>
              <a:rPr lang="en-US" sz="1600" dirty="0"/>
              <a:t>(name="st_</a:t>
            </a:r>
            <a:r>
              <a:rPr lang="en-US" sz="1600" dirty="0" err="1"/>
              <a:t>crs</a:t>
            </a:r>
            <a:r>
              <a:rPr lang="en-US" sz="1600" dirty="0"/>
              <a:t>",</a:t>
            </a:r>
            <a:r>
              <a:rPr lang="en-US" sz="1600" dirty="0" err="1"/>
              <a:t>joinColumns</a:t>
            </a:r>
            <a:r>
              <a:rPr lang="en-US" sz="1600" dirty="0"/>
              <a:t>=@</a:t>
            </a:r>
            <a:r>
              <a:rPr lang="en-US" sz="1600" dirty="0" err="1"/>
              <a:t>JoinColumn</a:t>
            </a:r>
            <a:r>
              <a:rPr lang="en-US" sz="1600" dirty="0"/>
              <a:t>(name="</a:t>
            </a:r>
            <a:r>
              <a:rPr lang="en-US" sz="1600" dirty="0" err="1"/>
              <a:t>sId</a:t>
            </a:r>
            <a:r>
              <a:rPr lang="en-US" sz="1600" dirty="0"/>
              <a:t>"),</a:t>
            </a:r>
            <a:r>
              <a:rPr lang="en-US" sz="1600" dirty="0" err="1"/>
              <a:t>inverseJoinColumns</a:t>
            </a:r>
            <a:r>
              <a:rPr lang="en-US" sz="1600" dirty="0"/>
              <a:t>=@</a:t>
            </a:r>
            <a:r>
              <a:rPr lang="en-US" sz="1600" dirty="0" err="1"/>
              <a:t>JoinColumn</a:t>
            </a:r>
            <a:r>
              <a:rPr lang="en-US" sz="1600" dirty="0"/>
              <a:t>(name="</a:t>
            </a:r>
            <a:r>
              <a:rPr lang="en-US" sz="1600" dirty="0" err="1"/>
              <a:t>cId</a:t>
            </a:r>
            <a:r>
              <a:rPr lang="en-US" sz="1600" dirty="0"/>
              <a:t>"))</a:t>
            </a:r>
          </a:p>
          <a:p>
            <a:r>
              <a:rPr lang="en-US" sz="1600" b="1" dirty="0"/>
              <a:t>private Set&lt;Course&gt; courses</a:t>
            </a:r>
            <a:r>
              <a:rPr lang="en-US" sz="1600" b="1" dirty="0" smtClean="0"/>
              <a:t>;</a:t>
            </a:r>
          </a:p>
          <a:p>
            <a:endParaRPr lang="en-US" sz="1600" b="1" dirty="0" smtClean="0"/>
          </a:p>
          <a:p>
            <a:r>
              <a:rPr lang="en-US" sz="1600" dirty="0"/>
              <a:t>@</a:t>
            </a:r>
            <a:r>
              <a:rPr lang="en-US" sz="1600" dirty="0" err="1"/>
              <a:t>ManyToMany</a:t>
            </a:r>
            <a:r>
              <a:rPr lang="en-US" sz="1600" dirty="0"/>
              <a:t>(cascade=</a:t>
            </a:r>
            <a:r>
              <a:rPr lang="en-US" sz="1600" dirty="0" err="1"/>
              <a:t>CascadeType.</a:t>
            </a:r>
            <a:r>
              <a:rPr lang="en-US" sz="1600" b="1" i="1" dirty="0" err="1"/>
              <a:t>ALL</a:t>
            </a:r>
            <a:r>
              <a:rPr lang="en-US" sz="1600" b="1" i="1" dirty="0"/>
              <a:t>)</a:t>
            </a:r>
          </a:p>
          <a:p>
            <a:r>
              <a:rPr lang="en-US" sz="1600" dirty="0"/>
              <a:t>@</a:t>
            </a:r>
            <a:r>
              <a:rPr lang="en-US" sz="1600" dirty="0" err="1"/>
              <a:t>JoinTable</a:t>
            </a:r>
            <a:r>
              <a:rPr lang="en-US" sz="1600" dirty="0"/>
              <a:t>(name="st_</a:t>
            </a:r>
            <a:r>
              <a:rPr lang="en-US" sz="1600" dirty="0" err="1"/>
              <a:t>crs</a:t>
            </a:r>
            <a:r>
              <a:rPr lang="en-US" sz="1600" dirty="0"/>
              <a:t>",</a:t>
            </a:r>
            <a:r>
              <a:rPr lang="en-US" sz="1600" dirty="0" err="1"/>
              <a:t>joinColumns</a:t>
            </a:r>
            <a:r>
              <a:rPr lang="en-US" sz="1600" dirty="0"/>
              <a:t>=@</a:t>
            </a:r>
            <a:r>
              <a:rPr lang="en-US" sz="1600" dirty="0" err="1"/>
              <a:t>JoinColumn</a:t>
            </a:r>
            <a:r>
              <a:rPr lang="en-US" sz="1600" dirty="0"/>
              <a:t>(name="</a:t>
            </a:r>
            <a:r>
              <a:rPr lang="en-US" sz="1600" dirty="0" err="1"/>
              <a:t>cId</a:t>
            </a:r>
            <a:r>
              <a:rPr lang="en-US" sz="1600" dirty="0"/>
              <a:t>"),</a:t>
            </a:r>
            <a:r>
              <a:rPr lang="en-US" sz="1600" dirty="0" err="1"/>
              <a:t>inverseJoinColumns</a:t>
            </a:r>
            <a:r>
              <a:rPr lang="en-US" sz="1600" dirty="0"/>
              <a:t>=@</a:t>
            </a:r>
            <a:r>
              <a:rPr lang="en-US" sz="1600" dirty="0" err="1"/>
              <a:t>JoinColumn</a:t>
            </a:r>
            <a:r>
              <a:rPr lang="en-US" sz="1600" dirty="0"/>
              <a:t>(name="</a:t>
            </a:r>
            <a:r>
              <a:rPr lang="en-US" sz="1600" dirty="0" err="1"/>
              <a:t>sId</a:t>
            </a:r>
            <a:r>
              <a:rPr lang="en-US" sz="1600" dirty="0"/>
              <a:t>"))</a:t>
            </a:r>
          </a:p>
          <a:p>
            <a:r>
              <a:rPr lang="en-US" sz="1600" b="1" dirty="0"/>
              <a:t>private Set&lt;Student1&gt; students;</a:t>
            </a:r>
            <a:endParaRPr lang="en-US" sz="1600" dirty="0">
              <a:solidFill>
                <a:srgbClr val="313131"/>
              </a:solidFill>
              <a:latin typeface="verdana" panose="020B0604030504040204" pitchFamily="34"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407633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Rectangle 1"/>
          <p:cNvSpPr/>
          <p:nvPr/>
        </p:nvSpPr>
        <p:spPr>
          <a:xfrm>
            <a:off x="226740" y="135385"/>
            <a:ext cx="7364517"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Cascade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Attribute In Hibernate</a:t>
            </a:r>
            <a:endPar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7530" y="794027"/>
            <a:ext cx="11805425" cy="5792355"/>
          </a:xfrm>
          <a:prstGeom prst="rect">
            <a:avLst/>
          </a:prstGeom>
        </p:spPr>
        <p:txBody>
          <a:bodyPr wrap="square">
            <a:spAutoFit/>
          </a:bodyPr>
          <a:lstStyle/>
          <a:p>
            <a:pPr marR="0" lvl="0">
              <a:lnSpc>
                <a:spcPct val="115000"/>
              </a:lnSpc>
              <a:spcBef>
                <a:spcPts val="0"/>
              </a:spcBef>
              <a:spcAft>
                <a:spcPts val="0"/>
              </a:spcAft>
            </a:pPr>
            <a:r>
              <a:rPr lang="en-US" sz="1600" dirty="0" smtClean="0">
                <a:solidFill>
                  <a:srgbClr val="000000"/>
                </a:solidFill>
                <a:latin typeface="Times New Roman" panose="02020603050405020304" pitchFamily="18" charset="0"/>
              </a:rPr>
              <a:t>M</a:t>
            </a:r>
            <a:r>
              <a:rPr lang="en-US" sz="1600" dirty="0" smtClean="0">
                <a:solidFill>
                  <a:srgbClr val="000000"/>
                </a:solidFill>
                <a:latin typeface="verdana" panose="020B0604030504040204" pitchFamily="34" charset="0"/>
              </a:rPr>
              <a:t>ain </a:t>
            </a:r>
            <a:r>
              <a:rPr lang="en-US" sz="1600" dirty="0">
                <a:solidFill>
                  <a:srgbClr val="000000"/>
                </a:solidFill>
                <a:latin typeface="verdana" panose="020B0604030504040204" pitchFamily="34" charset="0"/>
              </a:rPr>
              <a:t>concept of hibernate relations is to getting the relation between parent and child class objects</a:t>
            </a:r>
          </a:p>
          <a:p>
            <a:pPr algn="just"/>
            <a:r>
              <a:rPr lang="en-US" sz="1600" dirty="0">
                <a:solidFill>
                  <a:srgbClr val="99CC00"/>
                </a:solidFill>
                <a:latin typeface="verdana" panose="020B0604030504040204" pitchFamily="34" charset="0"/>
              </a:rPr>
              <a:t>Cascade</a:t>
            </a:r>
            <a:r>
              <a:rPr lang="en-US" sz="1600" dirty="0">
                <a:solidFill>
                  <a:srgbClr val="000000"/>
                </a:solidFill>
                <a:latin typeface="verdana" panose="020B0604030504040204" pitchFamily="34" charset="0"/>
              </a:rPr>
              <a:t> attribute is </a:t>
            </a:r>
            <a:r>
              <a:rPr lang="en-US" sz="1600" dirty="0">
                <a:solidFill>
                  <a:srgbClr val="FF9900"/>
                </a:solidFill>
                <a:latin typeface="verdana" panose="020B0604030504040204" pitchFamily="34" charset="0"/>
              </a:rPr>
              <a:t>mandatory</a:t>
            </a:r>
            <a:r>
              <a:rPr lang="en-US" sz="1600" dirty="0">
                <a:solidFill>
                  <a:srgbClr val="000000"/>
                </a:solidFill>
                <a:latin typeface="verdana" panose="020B0604030504040204" pitchFamily="34" charset="0"/>
              </a:rPr>
              <a:t>, when ever we apply relationship between objects, cascade attribute transfers operations done on one object </a:t>
            </a:r>
            <a:r>
              <a:rPr lang="en-US" sz="1600" dirty="0">
                <a:solidFill>
                  <a:srgbClr val="0000FF"/>
                </a:solidFill>
                <a:latin typeface="verdana" panose="020B0604030504040204" pitchFamily="34" charset="0"/>
              </a:rPr>
              <a:t>onto</a:t>
            </a:r>
            <a:r>
              <a:rPr lang="en-US" sz="1600" dirty="0">
                <a:solidFill>
                  <a:srgbClr val="000000"/>
                </a:solidFill>
                <a:latin typeface="verdana" panose="020B0604030504040204" pitchFamily="34" charset="0"/>
              </a:rPr>
              <a:t> its related child objects</a:t>
            </a:r>
          </a:p>
          <a:p>
            <a:pPr algn="just"/>
            <a:r>
              <a:rPr lang="en-US" sz="1600" dirty="0">
                <a:solidFill>
                  <a:srgbClr val="000000"/>
                </a:solidFill>
                <a:latin typeface="verdana" panose="020B0604030504040204" pitchFamily="34" charset="0"/>
              </a:rPr>
              <a:t>If we write</a:t>
            </a:r>
            <a:r>
              <a:rPr lang="en-US" sz="1600" dirty="0">
                <a:solidFill>
                  <a:srgbClr val="008000"/>
                </a:solidFill>
                <a:latin typeface="verdana" panose="020B0604030504040204" pitchFamily="34" charset="0"/>
              </a:rPr>
              <a:t> cascade = “all”</a:t>
            </a:r>
            <a:r>
              <a:rPr lang="en-US" sz="1600" dirty="0">
                <a:solidFill>
                  <a:srgbClr val="000000"/>
                </a:solidFill>
                <a:latin typeface="verdana" panose="020B0604030504040204" pitchFamily="34" charset="0"/>
              </a:rPr>
              <a:t> then changes at parent class object will be effected to child class object too,  if we write </a:t>
            </a:r>
            <a:r>
              <a:rPr lang="en-US" sz="1600" dirty="0">
                <a:solidFill>
                  <a:srgbClr val="0000FF"/>
                </a:solidFill>
                <a:latin typeface="verdana" panose="020B0604030504040204" pitchFamily="34" charset="0"/>
              </a:rPr>
              <a:t>cascade = “all”</a:t>
            </a:r>
            <a:r>
              <a:rPr lang="en-US" sz="1600" dirty="0">
                <a:solidFill>
                  <a:srgbClr val="000000"/>
                </a:solidFill>
                <a:latin typeface="verdana" panose="020B0604030504040204" pitchFamily="34" charset="0"/>
              </a:rPr>
              <a:t> then all operations like</a:t>
            </a:r>
            <a:r>
              <a:rPr lang="en-US" sz="1600" dirty="0">
                <a:solidFill>
                  <a:srgbClr val="FF0000"/>
                </a:solidFill>
                <a:latin typeface="verdana" panose="020B0604030504040204" pitchFamily="34" charset="0"/>
              </a:rPr>
              <a:t> insert</a:t>
            </a:r>
            <a:r>
              <a:rPr lang="en-US" sz="1600" dirty="0">
                <a:solidFill>
                  <a:srgbClr val="000000"/>
                </a:solidFill>
                <a:latin typeface="verdana" panose="020B0604030504040204" pitchFamily="34" charset="0"/>
              </a:rPr>
              <a:t>, </a:t>
            </a:r>
            <a:r>
              <a:rPr lang="en-US" sz="1600" dirty="0">
                <a:solidFill>
                  <a:srgbClr val="993366"/>
                </a:solidFill>
                <a:latin typeface="verdana" panose="020B0604030504040204" pitchFamily="34" charset="0"/>
              </a:rPr>
              <a:t>delete</a:t>
            </a:r>
            <a:r>
              <a:rPr lang="en-US" sz="1600" dirty="0">
                <a:solidFill>
                  <a:srgbClr val="000000"/>
                </a:solidFill>
                <a:latin typeface="verdana" panose="020B0604030504040204" pitchFamily="34" charset="0"/>
              </a:rPr>
              <a:t>, </a:t>
            </a:r>
            <a:r>
              <a:rPr lang="en-US" sz="1600" dirty="0">
                <a:solidFill>
                  <a:srgbClr val="333399"/>
                </a:solidFill>
                <a:latin typeface="verdana" panose="020B0604030504040204" pitchFamily="34" charset="0"/>
              </a:rPr>
              <a:t>update</a:t>
            </a:r>
            <a:r>
              <a:rPr lang="en-US" sz="1600" dirty="0">
                <a:solidFill>
                  <a:srgbClr val="000000"/>
                </a:solidFill>
                <a:latin typeface="verdana" panose="020B0604030504040204" pitchFamily="34" charset="0"/>
              </a:rPr>
              <a:t> at parent object will be effected to child object also</a:t>
            </a:r>
          </a:p>
          <a:p>
            <a:pPr algn="just"/>
            <a:r>
              <a:rPr lang="en-US" sz="1600" dirty="0" smtClean="0">
                <a:solidFill>
                  <a:srgbClr val="000000"/>
                </a:solidFill>
                <a:latin typeface="verdana" panose="020B0604030504040204" pitchFamily="34" charset="0"/>
              </a:rPr>
              <a:t>default </a:t>
            </a:r>
            <a:r>
              <a:rPr lang="en-US" sz="1600" dirty="0">
                <a:solidFill>
                  <a:srgbClr val="000000"/>
                </a:solidFill>
                <a:latin typeface="verdana" panose="020B0604030504040204" pitchFamily="34" charset="0"/>
              </a:rPr>
              <a:t>value of </a:t>
            </a:r>
            <a:r>
              <a:rPr lang="en-US" sz="1600" dirty="0">
                <a:solidFill>
                  <a:srgbClr val="DF1F9E"/>
                </a:solidFill>
                <a:latin typeface="verdana" panose="020B0604030504040204" pitchFamily="34" charset="0"/>
              </a:rPr>
              <a:t>cascade =”none”</a:t>
            </a:r>
            <a:r>
              <a:rPr lang="en-US" sz="1600" dirty="0">
                <a:solidFill>
                  <a:srgbClr val="000000"/>
                </a:solidFill>
                <a:latin typeface="verdana" panose="020B0604030504040204" pitchFamily="34" charset="0"/>
              </a:rPr>
              <a:t> means no operations will be transfers to the child class</a:t>
            </a:r>
          </a:p>
          <a:p>
            <a:pPr algn="just"/>
            <a:r>
              <a:rPr lang="en-US" sz="1600" dirty="0">
                <a:solidFill>
                  <a:srgbClr val="000000"/>
                </a:solidFill>
                <a:latin typeface="verdana" panose="020B0604030504040204" pitchFamily="34" charset="0"/>
              </a:rPr>
              <a:t>Example: if we apply insert(or update or delete) operation on parent class object, then child class objects will not be effected, if cascade = “none”</a:t>
            </a:r>
          </a:p>
          <a:p>
            <a:pPr algn="just"/>
            <a:r>
              <a:rPr lang="en-US" sz="1600" dirty="0">
                <a:solidFill>
                  <a:srgbClr val="000000"/>
                </a:solidFill>
                <a:latin typeface="verdana" panose="020B0604030504040204" pitchFamily="34" charset="0"/>
              </a:rPr>
              <a:t>Cascade having the values…….</a:t>
            </a:r>
          </a:p>
          <a:p>
            <a:pPr>
              <a:buFont typeface="Arial" panose="020B0604020202020204" pitchFamily="34" charset="0"/>
              <a:buChar char="•"/>
            </a:pPr>
            <a:r>
              <a:rPr lang="en-US" sz="1600" dirty="0">
                <a:solidFill>
                  <a:srgbClr val="313131"/>
                </a:solidFill>
                <a:latin typeface="verdana" panose="020B0604030504040204" pitchFamily="34" charset="0"/>
              </a:rPr>
              <a:t>none (default)</a:t>
            </a:r>
          </a:p>
          <a:p>
            <a:pPr>
              <a:buFont typeface="Arial" panose="020B0604020202020204" pitchFamily="34" charset="0"/>
              <a:buChar char="•"/>
            </a:pPr>
            <a:r>
              <a:rPr lang="en-US" sz="1600" dirty="0">
                <a:solidFill>
                  <a:srgbClr val="313131"/>
                </a:solidFill>
                <a:latin typeface="verdana" panose="020B0604030504040204" pitchFamily="34" charset="0"/>
              </a:rPr>
              <a:t>save</a:t>
            </a:r>
          </a:p>
          <a:p>
            <a:pPr>
              <a:buFont typeface="Arial" panose="020B0604020202020204" pitchFamily="34" charset="0"/>
              <a:buChar char="•"/>
            </a:pPr>
            <a:r>
              <a:rPr lang="en-US" sz="1600" dirty="0">
                <a:solidFill>
                  <a:srgbClr val="313131"/>
                </a:solidFill>
                <a:latin typeface="verdana" panose="020B0604030504040204" pitchFamily="34" charset="0"/>
              </a:rPr>
              <a:t>update</a:t>
            </a:r>
          </a:p>
          <a:p>
            <a:pPr>
              <a:buFont typeface="Arial" panose="020B0604020202020204" pitchFamily="34" charset="0"/>
              <a:buChar char="•"/>
            </a:pPr>
            <a:r>
              <a:rPr lang="en-US" sz="1600" dirty="0">
                <a:solidFill>
                  <a:srgbClr val="313131"/>
                </a:solidFill>
                <a:latin typeface="verdana" panose="020B0604030504040204" pitchFamily="34" charset="0"/>
              </a:rPr>
              <a:t>save-update</a:t>
            </a:r>
          </a:p>
          <a:p>
            <a:pPr>
              <a:buFont typeface="Arial" panose="020B0604020202020204" pitchFamily="34" charset="0"/>
              <a:buChar char="•"/>
            </a:pPr>
            <a:r>
              <a:rPr lang="en-US" sz="1600" dirty="0">
                <a:solidFill>
                  <a:srgbClr val="313131"/>
                </a:solidFill>
                <a:latin typeface="verdana" panose="020B0604030504040204" pitchFamily="34" charset="0"/>
              </a:rPr>
              <a:t>delete</a:t>
            </a:r>
          </a:p>
          <a:p>
            <a:pPr>
              <a:buFont typeface="Arial" panose="020B0604020202020204" pitchFamily="34" charset="0"/>
              <a:buChar char="•"/>
            </a:pPr>
            <a:r>
              <a:rPr lang="en-US" sz="1600" dirty="0">
                <a:solidFill>
                  <a:srgbClr val="313131"/>
                </a:solidFill>
                <a:latin typeface="verdana" panose="020B0604030504040204" pitchFamily="34" charset="0"/>
              </a:rPr>
              <a:t>all</a:t>
            </a:r>
          </a:p>
          <a:p>
            <a:pPr>
              <a:buFont typeface="Arial" panose="020B0604020202020204" pitchFamily="34" charset="0"/>
              <a:buChar char="•"/>
            </a:pPr>
            <a:r>
              <a:rPr lang="en-US" sz="1600" dirty="0">
                <a:solidFill>
                  <a:srgbClr val="313131"/>
                </a:solidFill>
                <a:latin typeface="verdana" panose="020B0604030504040204" pitchFamily="34" charset="0"/>
              </a:rPr>
              <a:t>all-delete-orphan</a:t>
            </a:r>
          </a:p>
          <a:p>
            <a:r>
              <a:rPr lang="en-US" sz="1600" b="1" dirty="0"/>
              <a:t>Note</a:t>
            </a:r>
            <a:r>
              <a:rPr lang="en-US" sz="1600" dirty="0"/>
              <a:t>:</a:t>
            </a:r>
            <a:br>
              <a:rPr lang="en-US" sz="1600" dirty="0"/>
            </a:br>
            <a:r>
              <a:rPr lang="en-US" sz="1600" dirty="0"/>
              <a:t>what is orphan record ..?</a:t>
            </a:r>
            <a:br>
              <a:rPr lang="en-US" sz="1600" dirty="0"/>
            </a:br>
            <a:r>
              <a:rPr lang="en-US" sz="1600" dirty="0"/>
              <a:t>an orphan record means it is a record in child table but it doesn’t have association with its parent in the application.</a:t>
            </a:r>
          </a:p>
          <a:p>
            <a:r>
              <a:rPr lang="en-US" sz="1600" dirty="0"/>
              <a:t>[ </a:t>
            </a:r>
            <a:r>
              <a:rPr lang="en-US" sz="1600" b="1" dirty="0"/>
              <a:t>And</a:t>
            </a:r>
            <a:r>
              <a:rPr lang="en-US" sz="1600" dirty="0"/>
              <a:t> ]</a:t>
            </a:r>
          </a:p>
          <a:p>
            <a:r>
              <a:rPr lang="en-US" sz="1600" dirty="0"/>
              <a:t>In an application, if a child record is removed from the collection and if we want to remove that child record immediately from the database, then we need to set the cascade =”</a:t>
            </a:r>
            <a:r>
              <a:rPr lang="en-US" sz="1600" dirty="0" smtClean="0"/>
              <a:t>all-delete-orphan</a:t>
            </a:r>
            <a:endParaRPr lang="en-US" sz="1600"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99426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0357323" cy="605743"/>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What is Hibernate – Hibernate Introduction</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5350183"/>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What is Hibernate?</a:t>
            </a:r>
          </a:p>
          <a:p>
            <a:pPr marL="342900" marR="0" lvl="0" indent="-342900">
              <a:lnSpc>
                <a:spcPts val="2040"/>
              </a:lnSpc>
              <a:spcBef>
                <a:spcPts val="0"/>
              </a:spcBef>
              <a:spcAft>
                <a:spcPts val="1000"/>
              </a:spcAft>
              <a:buSzPts val="1000"/>
              <a:buFont typeface="Wingdings" panose="05000000000000000000" pitchFamily="2" charset="2"/>
              <a:buChar char="v"/>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is the ORM tool given to transfer the data between a java (object) application and a database (Relational) in the form of the objects.  Hibernate is the open source light weight tool given by </a:t>
            </a:r>
            <a:r>
              <a:rPr lang="en-US" sz="24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Gavin King</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actually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JBoss</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server is also created by this person only.</a:t>
            </a:r>
          </a:p>
          <a:p>
            <a:pPr marL="342900" marR="0" lvl="0" indent="-342900">
              <a:lnSpc>
                <a:spcPts val="2040"/>
              </a:lnSpc>
              <a:spcBef>
                <a:spcPts val="0"/>
              </a:spcBef>
              <a:spcAft>
                <a:spcPts val="1000"/>
              </a:spcAft>
              <a:buSzPts val="1000"/>
              <a:buFont typeface="Wingdings" panose="05000000000000000000" pitchFamily="2" charset="2"/>
              <a:buChar char="v"/>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is a non-invasive framework,  means it won’t forces the programmers to extend/implement any class/interface, and in hibernate we have all POJO classes so its light weight.</a:t>
            </a:r>
          </a:p>
          <a:p>
            <a:pPr marL="342900" marR="0" lvl="0" indent="-342900">
              <a:lnSpc>
                <a:spcPts val="2040"/>
              </a:lnSpc>
              <a:spcBef>
                <a:spcPts val="0"/>
              </a:spcBef>
              <a:spcAft>
                <a:spcPts val="1000"/>
              </a:spcAft>
              <a:buSzPts val="1000"/>
              <a:buFont typeface="Wingdings" panose="05000000000000000000" pitchFamily="2" charset="2"/>
              <a:buChar char="v"/>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can runs with in or without server,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i</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mean it will suitable for all types of java applications (stand alone or desktop or any servlets etc.)</a:t>
            </a:r>
          </a:p>
          <a:p>
            <a:pPr marL="342900" marR="0" lvl="0" indent="-342900">
              <a:lnSpc>
                <a:spcPts val="2040"/>
              </a:lnSpc>
              <a:spcBef>
                <a:spcPts val="0"/>
              </a:spcBef>
              <a:spcAft>
                <a:spcPts val="1000"/>
              </a:spcAft>
              <a:buSzPts val="1000"/>
              <a:buFont typeface="Wingdings" panose="05000000000000000000" pitchFamily="2" charset="2"/>
              <a:buChar char="v"/>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is purely for persistence (to store/retrieve data from Database).</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Or</a:t>
            </a:r>
          </a:p>
          <a:p>
            <a:pPr marL="342900" marR="0" lvl="0" indent="-342900">
              <a:lnSpc>
                <a:spcPts val="2040"/>
              </a:lnSpc>
              <a:spcBef>
                <a:spcPts val="0"/>
              </a:spcBef>
              <a:spcAft>
                <a:spcPts val="1000"/>
              </a:spcAft>
              <a:buSzPts val="1000"/>
              <a:buFont typeface="Wingdings" panose="05000000000000000000" pitchFamily="2" charset="2"/>
              <a:buChar char="v"/>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21176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0357323" cy="605743"/>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What is Hibernate – Hibernate Introduction</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733534"/>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What is Hibernate?</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226740" y="1338146"/>
            <a:ext cx="11805425" cy="4672361"/>
          </a:xfrm>
          <a:prstGeom prst="rect">
            <a:avLst/>
          </a:prstGeom>
        </p:spPr>
      </p:pic>
    </p:spTree>
    <p:extLst>
      <p:ext uri="{BB962C8B-B14F-4D97-AF65-F5344CB8AC3E}">
        <p14:creationId xmlns:p14="http://schemas.microsoft.com/office/powerpoint/2010/main" val="27980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458771"/>
            <a:ext cx="5214889"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Hibernate Framework</a:t>
            </a:r>
            <a:endParaRPr lang="en-GB" sz="3200" b="1" dirty="0">
              <a:solidFill>
                <a:srgbClr val="92D050"/>
              </a:solidFill>
            </a:endParaRPr>
          </a:p>
        </p:txBody>
      </p:sp>
      <p:sp>
        <p:nvSpPr>
          <p:cNvPr id="3" name="Rectangle 2"/>
          <p:cNvSpPr/>
          <p:nvPr/>
        </p:nvSpPr>
        <p:spPr>
          <a:xfrm>
            <a:off x="226740" y="960822"/>
            <a:ext cx="11805425" cy="4708981"/>
          </a:xfrm>
          <a:prstGeom prst="rect">
            <a:avLst/>
          </a:prstGeom>
        </p:spPr>
        <p:txBody>
          <a:bodyPr wrap="square">
            <a:spAutoFit/>
          </a:bodyPr>
          <a:lstStyle/>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framework simplifies the development of java application to interact with the database. Hibernate is an open source, lightweight, ORM (Object Relational Mapping) tool.</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An ORM tool simplifies the data creation, data manipulation and data access. It is a programming technique that maps the object to the data stored in the database.</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2040"/>
              </a:lnSpc>
              <a:spcAft>
                <a:spcPts val="1000"/>
              </a:spcAft>
              <a:buSzPts val="1000"/>
              <a:tabLst>
                <a:tab pos="457200" algn="l"/>
              </a:tabLst>
            </a:pPr>
            <a:r>
              <a:rPr lang="en-US" sz="2400" dirty="0"/>
              <a:t>The ORM tool internally uses the JDBC API to interact with the database.</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5" name="Picture 4"/>
          <p:cNvPicPr/>
          <p:nvPr/>
        </p:nvPicPr>
        <p:blipFill>
          <a:blip r:embed="rId2"/>
          <a:stretch>
            <a:fillRect/>
          </a:stretch>
        </p:blipFill>
        <p:spPr>
          <a:xfrm>
            <a:off x="2352908" y="2687444"/>
            <a:ext cx="7249050" cy="1828800"/>
          </a:xfrm>
          <a:prstGeom prst="rect">
            <a:avLst/>
          </a:prstGeom>
        </p:spPr>
      </p:pic>
    </p:spTree>
    <p:extLst>
      <p:ext uri="{BB962C8B-B14F-4D97-AF65-F5344CB8AC3E}">
        <p14:creationId xmlns:p14="http://schemas.microsoft.com/office/powerpoint/2010/main" val="338179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1766363"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Main Advantage And Disadvantages Of Hibernates</a:t>
            </a:r>
            <a:endParaRPr lang="en-GB" sz="3200" b="1" dirty="0">
              <a:solidFill>
                <a:srgbClr val="92D050"/>
              </a:solidFill>
            </a:endParaRPr>
          </a:p>
        </p:txBody>
      </p:sp>
      <p:sp>
        <p:nvSpPr>
          <p:cNvPr id="3" name="Rectangle 2"/>
          <p:cNvSpPr/>
          <p:nvPr/>
        </p:nvSpPr>
        <p:spPr>
          <a:xfrm>
            <a:off x="226740" y="960822"/>
            <a:ext cx="11805425" cy="5093702"/>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Advantages of Hibernate Framework</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There are many advantages of Hibernate Framework. They are as follows:</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1) </a:t>
            </a:r>
            <a:r>
              <a:rPr lang="en-US" sz="2400" b="1" dirty="0" err="1"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Opensource</a:t>
            </a: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and Lightweight: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framework is open source under the LGPL license and lightweight.</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2) </a:t>
            </a: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Fast performance: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 performance of hibernate framework is fast because cache is internally used in hibernate framework. There are two types of cache in hibernate framework first level cache and second level cache. First level cache is enabled by default.</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3) </a:t>
            </a: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Database Independent query: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4) </a:t>
            </a: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Automatic table creation: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Hibernate framework provides the facility to create the tables of the database automatically. So there is no need to create tables in the database manually.</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5) </a:t>
            </a: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Simplifies complex join: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To fetch data form multiple tables is easy in hibernate framework.</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6) Provides query statistics and database status: Hibernate supports Query cache and provide statistics about query and database status.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37288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1766363"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Main Advantage And Disadvantages Of Hibernates</a:t>
            </a:r>
            <a:endParaRPr lang="en-GB" sz="3200" b="1" dirty="0">
              <a:solidFill>
                <a:srgbClr val="92D050"/>
              </a:solidFill>
            </a:endParaRPr>
          </a:p>
        </p:txBody>
      </p:sp>
      <p:sp>
        <p:nvSpPr>
          <p:cNvPr id="3" name="Rectangle 2"/>
          <p:cNvSpPr/>
          <p:nvPr/>
        </p:nvSpPr>
        <p:spPr>
          <a:xfrm>
            <a:off x="226740" y="960822"/>
            <a:ext cx="11805425" cy="2657138"/>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Disadvantages of hibernates: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I don’t think there are disadvantages in hibernate</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You know some thing.., Its saying hibernate is little slower than pure JDBC, actually the reason being hibernate used to generate many SQL statements in run time, but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i</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guess this is not the disadvantage  </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But there is one major disadvantage, which was boilerplate code issue, actually we need to write same code in several files in the same application, but spring eliminated this</a:t>
            </a:r>
          </a:p>
          <a:p>
            <a:pPr marR="0" lvl="0">
              <a:lnSpc>
                <a:spcPts val="2040"/>
              </a:lnSpc>
              <a:spcBef>
                <a:spcPts val="0"/>
              </a:spcBef>
              <a:spcAft>
                <a:spcPts val="1000"/>
              </a:spcAft>
              <a:buSzPts val="1000"/>
              <a:tabLst>
                <a:tab pos="457200" algn="l"/>
              </a:tabLst>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140527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9576661" cy="602153"/>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What is JDBC and Pros and Cons of JDBC</a:t>
            </a:r>
          </a:p>
        </p:txBody>
      </p:sp>
      <p:sp>
        <p:nvSpPr>
          <p:cNvPr id="3" name="Rectangle 2"/>
          <p:cNvSpPr/>
          <p:nvPr/>
        </p:nvSpPr>
        <p:spPr>
          <a:xfrm>
            <a:off x="226740" y="960822"/>
            <a:ext cx="11805425" cy="2657138"/>
          </a:xfrm>
          <a:prstGeom prst="rect">
            <a:avLst/>
          </a:prstGeom>
        </p:spPr>
        <p:txBody>
          <a:bodyPr wrap="square">
            <a:spAutoFit/>
          </a:bodyPr>
          <a:lstStyle/>
          <a:p>
            <a:pPr marR="0" lvl="0">
              <a:lnSpc>
                <a:spcPts val="2040"/>
              </a:lnSpc>
              <a:spcBef>
                <a:spcPts val="0"/>
              </a:spcBef>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What is JDBC?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JDBC stands for Java Database Connectivity and provides a set of Java API for accessing the relational databases from Java program. These Java APIs enables Java programs to execute SQL statements and interact with any SQL compliant database.</a:t>
            </a:r>
          </a:p>
          <a:p>
            <a:pPr marR="0" lvl="0">
              <a:lnSpc>
                <a:spcPts val="2040"/>
              </a:lnSpc>
              <a:spcBef>
                <a:spcPts val="0"/>
              </a:spcBef>
              <a:spcAft>
                <a:spcPts val="1000"/>
              </a:spcAft>
              <a:buSzPts val="1000"/>
              <a:tabLst>
                <a:tab pos="457200" algn="l"/>
              </a:tabLs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JDBC provides a flexible architecture to write a database independent application that can run on different platforms and interact with different DBMS without any modification.</a:t>
            </a:r>
          </a:p>
          <a:p>
            <a:pPr>
              <a:lnSpc>
                <a:spcPts val="2040"/>
              </a:lnSpc>
              <a:spcAft>
                <a:spcPts val="1000"/>
              </a:spcAft>
              <a:buSzPts val="1000"/>
              <a:tabLst>
                <a:tab pos="457200" algn="l"/>
              </a:tabLst>
            </a:pPr>
            <a:endParaRPr lang="en-US" sz="2400" dirty="0" smtClean="0"/>
          </a:p>
          <a:p>
            <a:pPr lvl="0">
              <a:lnSpc>
                <a:spcPts val="2040"/>
              </a:lnSpc>
              <a:spcAft>
                <a:spcPts val="1000"/>
              </a:spcAft>
              <a:buSzPts val="1000"/>
              <a:tabLst>
                <a:tab pos="457200" algn="l"/>
              </a:tabLst>
            </a:pPr>
            <a:r>
              <a:rPr lang="en-US" sz="2800" b="1" dirty="0" smtClean="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Pros and Cons of JDBC:</a:t>
            </a:r>
            <a:endParaRPr lang="en-US" sz="2800" b="1" dirty="0">
              <a:solidFill>
                <a:srgbClr val="00B0F0"/>
              </a:solidFill>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30882419"/>
              </p:ext>
            </p:extLst>
          </p:nvPr>
        </p:nvGraphicFramePr>
        <p:xfrm>
          <a:off x="1583473" y="3617960"/>
          <a:ext cx="8742556" cy="2681362"/>
        </p:xfrm>
        <a:graphic>
          <a:graphicData uri="http://schemas.openxmlformats.org/drawingml/2006/table">
            <a:tbl>
              <a:tblPr firstRow="1" firstCol="1" bandRow="1">
                <a:tableStyleId>{5C22544A-7EE6-4342-B048-85BDC9FD1C3A}</a:tableStyleId>
              </a:tblPr>
              <a:tblGrid>
                <a:gridCol w="4556650"/>
                <a:gridCol w="4185906"/>
              </a:tblGrid>
              <a:tr h="449838">
                <a:tc>
                  <a:txBody>
                    <a:bodyPr/>
                    <a:lstStyle/>
                    <a:p>
                      <a:pPr marL="0" marR="0">
                        <a:lnSpc>
                          <a:spcPct val="115000"/>
                        </a:lnSpc>
                        <a:spcBef>
                          <a:spcPts val="0"/>
                        </a:spcBef>
                        <a:spcAft>
                          <a:spcPts val="1500"/>
                        </a:spcAft>
                      </a:pPr>
                      <a:r>
                        <a:rPr lang="en-US" sz="1400" dirty="0">
                          <a:effectLst/>
                        </a:rPr>
                        <a:t>Pros of JDBC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500"/>
                        </a:spcAft>
                      </a:pPr>
                      <a:r>
                        <a:rPr lang="en-US" sz="1400">
                          <a:effectLst/>
                        </a:rPr>
                        <a:t>Cons of JDBC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2231524">
                <a:tc>
                  <a:txBody>
                    <a:bodyPr/>
                    <a:lstStyle/>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Clean and simple SQL processing</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Good performance with large data</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Very good for small applications</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Simple syntax so easy to learn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tc>
                <a:tc>
                  <a:txBody>
                    <a:bodyPr/>
                    <a:lstStyle/>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Complex if it is used in large projects</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Large programming overhead</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No encapsulation</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Hard to implement MVC concept</a:t>
                      </a:r>
                    </a:p>
                    <a:p>
                      <a:pPr marL="342900" marR="30480" lvl="0" indent="-342900" algn="just">
                        <a:lnSpc>
                          <a:spcPts val="1800"/>
                        </a:lnSpc>
                        <a:spcBef>
                          <a:spcPts val="0"/>
                        </a:spcBef>
                        <a:spcAft>
                          <a:spcPts val="1200"/>
                        </a:spcAft>
                        <a:buSzPts val="1000"/>
                        <a:buFont typeface="Symbol" panose="05050102010706020507" pitchFamily="18" charset="2"/>
                        <a:buChar char=""/>
                        <a:tabLst>
                          <a:tab pos="457200" algn="l"/>
                        </a:tabLst>
                      </a:pPr>
                      <a:r>
                        <a:rPr lang="en-US" sz="1400" dirty="0">
                          <a:effectLst/>
                        </a:rPr>
                        <a:t>Query is DBMS specific</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10048619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1328</TotalTime>
  <Words>2521</Words>
  <Application>Microsoft Office PowerPoint</Application>
  <PresentationFormat>Custom</PresentationFormat>
  <Paragraphs>422</Paragraphs>
  <Slides>31</Slides>
  <Notes>0</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Organic</vt:lpstr>
      <vt:lpstr>Facet</vt:lpstr>
      <vt:lpstr>Ion</vt:lpstr>
      <vt:lpstr>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TVD</dc:creator>
  <cp:lastModifiedBy>azam</cp:lastModifiedBy>
  <cp:revision>167</cp:revision>
  <dcterms:created xsi:type="dcterms:W3CDTF">2016-10-13T17:39:48Z</dcterms:created>
  <dcterms:modified xsi:type="dcterms:W3CDTF">2017-03-11T23:23:15Z</dcterms:modified>
</cp:coreProperties>
</file>