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87" r:id="rId3"/>
  </p:sldMasterIdLst>
  <p:sldIdLst>
    <p:sldId id="257" r:id="rId4"/>
    <p:sldId id="259" r:id="rId5"/>
    <p:sldId id="258" r:id="rId6"/>
    <p:sldId id="274" r:id="rId7"/>
    <p:sldId id="260" r:id="rId8"/>
    <p:sldId id="261" r:id="rId9"/>
    <p:sldId id="263" r:id="rId10"/>
    <p:sldId id="262" r:id="rId11"/>
    <p:sldId id="264" r:id="rId12"/>
    <p:sldId id="265" r:id="rId13"/>
    <p:sldId id="266" r:id="rId14"/>
    <p:sldId id="267" r:id="rId15"/>
    <p:sldId id="268" r:id="rId16"/>
    <p:sldId id="277" r:id="rId17"/>
    <p:sldId id="269" r:id="rId18"/>
    <p:sldId id="270" r:id="rId19"/>
    <p:sldId id="278" r:id="rId20"/>
    <p:sldId id="271" r:id="rId21"/>
    <p:sldId id="275" r:id="rId22"/>
    <p:sldId id="272" r:id="rId23"/>
    <p:sldId id="276" r:id="rId24"/>
    <p:sldId id="279" r:id="rId25"/>
    <p:sldId id="280" r:id="rId26"/>
    <p:sldId id="282" r:id="rId27"/>
    <p:sldId id="283" r:id="rId28"/>
    <p:sldId id="284" r:id="rId29"/>
    <p:sldId id="281"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14-Aug-16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14-Aug-16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14-Aug-16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14-Aug-16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14-Aug-16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348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97799C9-84D9-46D2-A11E-BCF8A720529D}"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7661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14-Aug-16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195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solidFill>
                  <a:prstClr val="black"/>
                </a:solidFill>
              </a:rPr>
              <a:pPr/>
              <a:t>14-Aug-16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D84065D-F351-4B03-BD91-D8A6B8D4B362}"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68179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279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32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87992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942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158198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95885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337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r>
              <a:rPr lang="en-US" sz="8000" dirty="0">
                <a:solidFill>
                  <a:prstClr val="black"/>
                </a:solidFill>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algn="r"/>
            <a:r>
              <a:rPr lang="en-US" sz="8000" dirty="0">
                <a:solidFill>
                  <a:prstClr val="black"/>
                </a:solidFill>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02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14-Aug-16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350140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r>
              <a:rPr lang="en-US" sz="8000" dirty="0">
                <a:solidFill>
                  <a:prstClr val="black"/>
                </a:solidFill>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algn="r"/>
            <a:r>
              <a:rPr lang="en-US" sz="8000" dirty="0">
                <a:solidFill>
                  <a:prstClr val="black"/>
                </a:solidFill>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4061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959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0721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846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105642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18844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498737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14-Aug-16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155505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75898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614722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300556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14-Aug-16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404036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Tree>
    <p:extLst>
      <p:ext uri="{BB962C8B-B14F-4D97-AF65-F5344CB8AC3E}">
        <p14:creationId xmlns:p14="http://schemas.microsoft.com/office/powerpoint/2010/main" val="1404587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888420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269019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403453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824274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5300657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08493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14-Aug-16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7104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14-Aug-16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14-Aug-16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14-Aug-16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14-Aug-16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solidFill>
                  <a:prstClr val="black"/>
                </a:solidFill>
              </a:rPr>
              <a:pPr/>
              <a:t>14-Aug-16</a:t>
            </a:fld>
            <a:endParaRPr lang="en-US" dirty="0">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252281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solidFill>
                  <a:prstClr val="black">
                    <a:tint val="75000"/>
                  </a:prstClr>
                </a:solidFill>
              </a:rPr>
              <a:pPr/>
              <a:t>14-Aug-16</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9476980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004946"/>
            <a:ext cx="6815669" cy="1515533"/>
          </a:xfrm>
        </p:spPr>
        <p:txBody>
          <a:bodyPr/>
          <a:lstStyle/>
          <a:p>
            <a:r>
              <a:rPr lang="en-US" b="1" dirty="0" err="1" smtClean="0">
                <a:latin typeface="Algerian" panose="04020705040A02060702" pitchFamily="82" charset="0"/>
              </a:rPr>
              <a:t>jdbc</a:t>
            </a:r>
            <a:endParaRPr lang="en-US" dirty="0"/>
          </a:p>
        </p:txBody>
      </p:sp>
      <p:sp>
        <p:nvSpPr>
          <p:cNvPr id="5" name="Footer Placeholder 4"/>
          <p:cNvSpPr>
            <a:spLocks noGrp="1"/>
          </p:cNvSpPr>
          <p:nvPr>
            <p:ph type="ftr" sz="quarter" idx="11"/>
          </p:nvPr>
        </p:nvSpPr>
        <p:spPr>
          <a:xfrm>
            <a:off x="4920758" y="3520479"/>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875251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57" y="316989"/>
            <a:ext cx="4031873" cy="310341"/>
          </a:xfrm>
          <a:prstGeom prst="rect">
            <a:avLst/>
          </a:prstGeom>
        </p:spPr>
        <p:txBody>
          <a:bodyPr wrap="none">
            <a:spAutoFit/>
          </a:bodyPr>
          <a:lstStyle/>
          <a:p>
            <a:pPr algn="just">
              <a:lnSpc>
                <a:spcPts val="1725"/>
              </a:lnSpc>
              <a:spcBef>
                <a:spcPts val="200"/>
              </a:spcBef>
            </a:pPr>
            <a:r>
              <a:rPr lang="en-US" sz="24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3</a:t>
            </a:r>
            <a:r>
              <a:rPr lang="en-US" sz="24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Network Protocol driver</a:t>
            </a:r>
            <a:endParaRPr lang="en-US" sz="24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605883" y="799314"/>
            <a:ext cx="11270166" cy="646331"/>
          </a:xfrm>
          <a:prstGeom prst="rect">
            <a:avLst/>
          </a:prstGeom>
        </p:spPr>
        <p:txBody>
          <a:bodyPr wrap="square">
            <a:spAutoFit/>
          </a:bodyPr>
          <a:lstStyle/>
          <a:p>
            <a:r>
              <a:rPr lang="en-US" dirty="0" smtClean="0"/>
              <a:t>The </a:t>
            </a:r>
            <a:r>
              <a:rPr lang="en-US" dirty="0"/>
              <a:t>Network Protocol driver uses middleware (application server) that converts JDBC calls directly or indirectly into the vendor-specific database protocol. It is fully written in java.</a:t>
            </a:r>
          </a:p>
        </p:txBody>
      </p:sp>
      <p:sp>
        <p:nvSpPr>
          <p:cNvPr id="7" name="Rectangle 6"/>
          <p:cNvSpPr/>
          <p:nvPr/>
        </p:nvSpPr>
        <p:spPr>
          <a:xfrm>
            <a:off x="258957" y="3892341"/>
            <a:ext cx="11617092" cy="2772106"/>
          </a:xfrm>
          <a:prstGeom prst="rect">
            <a:avLst/>
          </a:prstGeom>
        </p:spPr>
        <p:txBody>
          <a:bodyPr wrap="square">
            <a:spAutoFit/>
          </a:bodyPr>
          <a:lstStyle/>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Advantages:</a:t>
            </a:r>
            <a:endParaRPr lang="en-US" sz="2000" b="1"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225"/>
              </a:spcBef>
              <a:spcAft>
                <a:spcPts val="800"/>
              </a:spcAft>
              <a:buSzPts val="1000"/>
              <a:tabLst>
                <a:tab pos="457200" algn="l"/>
              </a:tabLst>
            </a:pPr>
            <a:r>
              <a:rPr lang="en-US" sz="16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US" sz="16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No client side library is required because of application server that can perform many tasks like auditing, load balancing, logging etc.</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Disadvantages:</a:t>
            </a:r>
            <a:endParaRPr lang="en-US" sz="2000" b="1"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225"/>
              </a:spcBef>
              <a:spcAft>
                <a:spcPts val="800"/>
              </a:spcAft>
              <a:buSzPts val="1000"/>
              <a:tabLst>
                <a:tab pos="457200" algn="l"/>
              </a:tabLst>
            </a:pPr>
            <a:r>
              <a:rPr lang="en-US" sz="1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Network support is required on client machine.</a:t>
            </a:r>
          </a:p>
          <a:p>
            <a:pPr marR="0" lvl="0" algn="just">
              <a:lnSpc>
                <a:spcPct val="107000"/>
              </a:lnSpc>
              <a:spcBef>
                <a:spcPts val="225"/>
              </a:spcBef>
              <a:spcAft>
                <a:spcPts val="800"/>
              </a:spcAft>
              <a:buSzPts val="1000"/>
              <a:tabLst>
                <a:tab pos="457200" algn="l"/>
              </a:tabLst>
            </a:pP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Requires database-specific coding to be done in the middle tier.</a:t>
            </a:r>
          </a:p>
          <a:p>
            <a:pPr marR="0" lvl="0" algn="just">
              <a:lnSpc>
                <a:spcPct val="107000"/>
              </a:lnSpc>
              <a:spcBef>
                <a:spcPts val="225"/>
              </a:spcBef>
              <a:spcAft>
                <a:spcPts val="800"/>
              </a:spcAft>
              <a:buSzPts val="1000"/>
              <a:tabLst>
                <a:tab pos="457200" algn="l"/>
              </a:tabLst>
            </a:pP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Maintenance of Network Protocol driver becomes costly because it requires database-specific coding to be done in the middle tier.</a:t>
            </a:r>
          </a:p>
          <a:p>
            <a:pPr marR="0" lvl="0" algn="just">
              <a:lnSpc>
                <a:spcPct val="107000"/>
              </a:lnSpc>
              <a:spcBef>
                <a:spcPts val="225"/>
              </a:spcBef>
              <a:spcAft>
                <a:spcPts val="800"/>
              </a:spcAft>
              <a:buSzPts val="1000"/>
              <a:tabLst>
                <a:tab pos="457200" algn="l"/>
              </a:tabLst>
            </a:pPr>
            <a:endPar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2319454" y="1505546"/>
            <a:ext cx="7705492" cy="2497742"/>
          </a:xfrm>
          <a:prstGeom prst="rect">
            <a:avLst/>
          </a:prstGeom>
        </p:spPr>
      </p:pic>
    </p:spTree>
    <p:extLst>
      <p:ext uri="{BB962C8B-B14F-4D97-AF65-F5344CB8AC3E}">
        <p14:creationId xmlns:p14="http://schemas.microsoft.com/office/powerpoint/2010/main" val="2781477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57" y="300175"/>
            <a:ext cx="2132315" cy="310341"/>
          </a:xfrm>
          <a:prstGeom prst="rect">
            <a:avLst/>
          </a:prstGeom>
        </p:spPr>
        <p:txBody>
          <a:bodyPr wrap="none">
            <a:spAutoFit/>
          </a:bodyPr>
          <a:lstStyle/>
          <a:p>
            <a:pPr algn="just">
              <a:lnSpc>
                <a:spcPts val="1725"/>
              </a:lnSpc>
              <a:spcBef>
                <a:spcPts val="200"/>
              </a:spcBef>
            </a:pPr>
            <a:r>
              <a:rPr lang="en-US" sz="24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4</a:t>
            </a:r>
            <a:r>
              <a:rPr lang="en-US" sz="24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Thin driver</a:t>
            </a:r>
            <a:endParaRPr lang="en-US" sz="24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605883" y="799314"/>
            <a:ext cx="11270166" cy="646331"/>
          </a:xfrm>
          <a:prstGeom prst="rect">
            <a:avLst/>
          </a:prstGeom>
        </p:spPr>
        <p:txBody>
          <a:bodyPr wrap="square">
            <a:spAutoFit/>
          </a:bodyPr>
          <a:lstStyle/>
          <a:p>
            <a:r>
              <a:rPr lang="en-US" dirty="0" smtClean="0"/>
              <a:t>The </a:t>
            </a:r>
            <a:r>
              <a:rPr lang="en-US" dirty="0"/>
              <a:t>thin driver converts JDBC calls directly into the vendor-specific database protocol. That is why it is known as thin driver. It is fully written in Java language.</a:t>
            </a:r>
          </a:p>
        </p:txBody>
      </p:sp>
      <p:sp>
        <p:nvSpPr>
          <p:cNvPr id="7" name="Rectangle 6"/>
          <p:cNvSpPr/>
          <p:nvPr/>
        </p:nvSpPr>
        <p:spPr>
          <a:xfrm>
            <a:off x="258957" y="4586991"/>
            <a:ext cx="8294027" cy="1581074"/>
          </a:xfrm>
          <a:prstGeom prst="rect">
            <a:avLst/>
          </a:prstGeom>
        </p:spPr>
        <p:txBody>
          <a:bodyPr wrap="square">
            <a:spAutoFit/>
          </a:bodyPr>
          <a:lstStyle/>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Advantages:</a:t>
            </a:r>
            <a:endParaRPr lang="en-US" sz="2000" b="1"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225"/>
              </a:spcBef>
              <a:spcAft>
                <a:spcPts val="800"/>
              </a:spcAft>
              <a:buSzPts val="1000"/>
              <a:tabLst>
                <a:tab pos="457200" algn="l"/>
              </a:tabLst>
            </a:pPr>
            <a:r>
              <a:rPr lang="en-US" sz="16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US" sz="16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Better performance than all other drivers.</a:t>
            </a:r>
          </a:p>
          <a:p>
            <a:pPr marR="0" lvl="0" algn="just">
              <a:lnSpc>
                <a:spcPct val="107000"/>
              </a:lnSpc>
              <a:spcBef>
                <a:spcPts val="225"/>
              </a:spcBef>
              <a:spcAft>
                <a:spcPts val="800"/>
              </a:spcAft>
              <a:buSzPts val="1000"/>
              <a:tabLst>
                <a:tab pos="457200" algn="l"/>
              </a:tabLst>
            </a:pPr>
            <a:r>
              <a:rPr lang="en-US" sz="16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No software is required at client side or server side.</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Disadvantages:</a:t>
            </a:r>
            <a:endParaRPr lang="en-US" sz="2000" b="1" dirty="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ts val="1725"/>
              </a:lnSpc>
              <a:spcBef>
                <a:spcPts val="200"/>
              </a:spcBef>
            </a:pPr>
            <a:r>
              <a:rPr lang="en-US" sz="1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	Drivers depends on the Database.</a:t>
            </a:r>
            <a:endPar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2391272" y="1633554"/>
            <a:ext cx="7299895" cy="2765527"/>
          </a:xfrm>
          <a:prstGeom prst="rect">
            <a:avLst/>
          </a:prstGeom>
        </p:spPr>
      </p:pic>
    </p:spTree>
    <p:extLst>
      <p:ext uri="{BB962C8B-B14F-4D97-AF65-F5344CB8AC3E}">
        <p14:creationId xmlns:p14="http://schemas.microsoft.com/office/powerpoint/2010/main" val="16857548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2" name="Rectangle 1"/>
          <p:cNvSpPr/>
          <p:nvPr/>
        </p:nvSpPr>
        <p:spPr>
          <a:xfrm>
            <a:off x="4760326" y="113014"/>
            <a:ext cx="2154757" cy="584775"/>
          </a:xfrm>
          <a:prstGeom prst="rect">
            <a:avLst/>
          </a:prstGeom>
        </p:spPr>
        <p:txBody>
          <a:bodyPr wrap="none">
            <a:spAutoFit/>
          </a:bodyPr>
          <a:lstStyle/>
          <a:p>
            <a:r>
              <a:rPr lang="en-US" sz="3200" b="1" dirty="0" smtClean="0"/>
              <a:t>JDBC steps</a:t>
            </a:r>
            <a:endParaRPr lang="en-US" sz="3200" b="1" dirty="0"/>
          </a:p>
        </p:txBody>
      </p:sp>
      <p:sp>
        <p:nvSpPr>
          <p:cNvPr id="3" name="Rectangle 2"/>
          <p:cNvSpPr/>
          <p:nvPr/>
        </p:nvSpPr>
        <p:spPr>
          <a:xfrm>
            <a:off x="143063" y="697789"/>
            <a:ext cx="11907052" cy="830997"/>
          </a:xfrm>
          <a:prstGeom prst="rect">
            <a:avLst/>
          </a:prstGeom>
        </p:spPr>
        <p:txBody>
          <a:bodyPr wrap="square">
            <a:spAutoFit/>
          </a:bodyPr>
          <a:lstStyle/>
          <a:p>
            <a:r>
              <a:rPr lang="en-US" sz="2400" b="1" dirty="0" smtClean="0"/>
              <a:t>There </a:t>
            </a:r>
            <a:r>
              <a:rPr lang="en-US" sz="2400" b="1" dirty="0"/>
              <a:t>are 5 steps to connect any java application with the database in java using JDBC. They are as follows</a:t>
            </a:r>
            <a:r>
              <a:rPr lang="en-US" sz="2400" b="1" dirty="0" smtClean="0"/>
              <a:t>:</a:t>
            </a:r>
            <a:endParaRPr lang="en-US" sz="2400" b="1" dirty="0"/>
          </a:p>
        </p:txBody>
      </p:sp>
      <p:sp>
        <p:nvSpPr>
          <p:cNvPr id="5" name="Rectangle 4"/>
          <p:cNvSpPr/>
          <p:nvPr/>
        </p:nvSpPr>
        <p:spPr>
          <a:xfrm>
            <a:off x="3048588" y="2113561"/>
            <a:ext cx="6809089" cy="2677656"/>
          </a:xfrm>
          <a:prstGeom prst="rect">
            <a:avLst/>
          </a:prstGeom>
        </p:spPr>
        <p:txBody>
          <a:bodyPr wrap="square">
            <a:spAutoFit/>
          </a:bodyPr>
          <a:lstStyle/>
          <a:p>
            <a:r>
              <a:rPr lang="en-US" sz="2800" b="1" dirty="0">
                <a:solidFill>
                  <a:srgbClr val="00B0F0"/>
                </a:solidFill>
              </a:rPr>
              <a:t>1)	Load and register driver</a:t>
            </a:r>
          </a:p>
          <a:p>
            <a:r>
              <a:rPr lang="en-US" sz="2800" b="1" dirty="0">
                <a:solidFill>
                  <a:srgbClr val="00B0F0"/>
                </a:solidFill>
              </a:rPr>
              <a:t>2)	Establish the connection with DB server</a:t>
            </a:r>
          </a:p>
          <a:p>
            <a:r>
              <a:rPr lang="en-US" sz="2800" b="1" dirty="0">
                <a:solidFill>
                  <a:srgbClr val="00B0F0"/>
                </a:solidFill>
              </a:rPr>
              <a:t>3)	Create the platform /statement</a:t>
            </a:r>
          </a:p>
          <a:p>
            <a:r>
              <a:rPr lang="en-US" sz="2800" b="1" dirty="0">
                <a:solidFill>
                  <a:srgbClr val="00B0F0"/>
                </a:solidFill>
              </a:rPr>
              <a:t>4)	Execute SQL statement/query</a:t>
            </a:r>
          </a:p>
          <a:p>
            <a:r>
              <a:rPr lang="en-US" sz="2800" b="1" dirty="0">
                <a:solidFill>
                  <a:srgbClr val="00B0F0"/>
                </a:solidFill>
              </a:rPr>
              <a:t>5)	Process the resulted data (optional)</a:t>
            </a:r>
          </a:p>
          <a:p>
            <a:r>
              <a:rPr lang="en-US" sz="2800" b="1" dirty="0">
                <a:solidFill>
                  <a:srgbClr val="00B0F0"/>
                </a:solidFill>
              </a:rPr>
              <a:t>6)	Close all JDBC resources.</a:t>
            </a:r>
          </a:p>
        </p:txBody>
      </p:sp>
    </p:spTree>
    <p:extLst>
      <p:ext uri="{BB962C8B-B14F-4D97-AF65-F5344CB8AC3E}">
        <p14:creationId xmlns:p14="http://schemas.microsoft.com/office/powerpoint/2010/main" val="3819241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209009"/>
            <a:ext cx="8171985" cy="582728"/>
          </a:xfrm>
        </p:spPr>
        <p:txBody>
          <a:bodyPr>
            <a:normAutofit fontScale="90000"/>
          </a:bodyPr>
          <a:lstStyle/>
          <a:p>
            <a:r>
              <a:rPr lang="en-US" sz="3600" b="1" dirty="0">
                <a:solidFill>
                  <a:srgbClr val="00B0F0"/>
                </a:solidFill>
              </a:rPr>
              <a:t>1)	Load and </a:t>
            </a:r>
            <a:r>
              <a:rPr lang="en-US" sz="3600" b="1" dirty="0" smtClean="0">
                <a:solidFill>
                  <a:srgbClr val="00B0F0"/>
                </a:solidFill>
              </a:rPr>
              <a:t>Register </a:t>
            </a:r>
            <a:r>
              <a:rPr lang="en-US" sz="3600" b="1" dirty="0">
                <a:solidFill>
                  <a:srgbClr val="00B0F0"/>
                </a:solidFill>
              </a:rPr>
              <a:t>D</a:t>
            </a:r>
            <a:r>
              <a:rPr lang="en-US" sz="3600" b="1" dirty="0" smtClean="0">
                <a:solidFill>
                  <a:srgbClr val="00B0F0"/>
                </a:solidFill>
              </a:rPr>
              <a:t>river</a:t>
            </a:r>
            <a:endParaRPr lang="en-US" sz="3600" dirty="0">
              <a:solidFill>
                <a:srgbClr val="00B0F0"/>
              </a:solidFill>
            </a:endParaRPr>
          </a:p>
        </p:txBody>
      </p:sp>
      <p:sp>
        <p:nvSpPr>
          <p:cNvPr id="4" name="Rectangle 3"/>
          <p:cNvSpPr/>
          <p:nvPr/>
        </p:nvSpPr>
        <p:spPr>
          <a:xfrm>
            <a:off x="371706" y="909045"/>
            <a:ext cx="11548947" cy="5355312"/>
          </a:xfrm>
          <a:prstGeom prst="rect">
            <a:avLst/>
          </a:prstGeom>
        </p:spPr>
        <p:txBody>
          <a:bodyPr wrap="square">
            <a:spAutoFit/>
          </a:bodyPr>
          <a:lstStyle/>
          <a:p>
            <a:pPr marL="285750" indent="-285750">
              <a:buFont typeface="Wingdings" panose="05000000000000000000" pitchFamily="2" charset="2"/>
              <a:buChar char="Ø"/>
            </a:pPr>
            <a:r>
              <a:rPr lang="en-US" dirty="0" smtClean="0"/>
              <a:t>Before </a:t>
            </a:r>
            <a:r>
              <a:rPr lang="en-US" dirty="0"/>
              <a:t>performing any DB operation with the DB server, it is important to load and register the </a:t>
            </a:r>
            <a:r>
              <a:rPr lang="en-US" dirty="0" smtClean="0"/>
              <a:t>driver</a:t>
            </a:r>
          </a:p>
          <a:p>
            <a:pPr marL="285750" indent="-285750">
              <a:buFont typeface="Wingdings" panose="05000000000000000000" pitchFamily="2" charset="2"/>
              <a:buChar char="Ø"/>
            </a:pPr>
            <a:r>
              <a:rPr lang="en-US" dirty="0" smtClean="0"/>
              <a:t>The </a:t>
            </a:r>
            <a:r>
              <a:rPr lang="en-US" dirty="0"/>
              <a:t>driver object must be register with DriverManager using a static method.</a:t>
            </a:r>
          </a:p>
          <a:p>
            <a:r>
              <a:rPr lang="en-US" dirty="0" smtClean="0"/>
              <a:t>			public </a:t>
            </a:r>
            <a:r>
              <a:rPr lang="en-US" dirty="0"/>
              <a:t>static void registerDriver(pass the </a:t>
            </a:r>
            <a:r>
              <a:rPr lang="en-US" dirty="0" smtClean="0"/>
              <a:t>object </a:t>
            </a:r>
            <a:r>
              <a:rPr lang="en-US" dirty="0"/>
              <a:t>of Driver Class)</a:t>
            </a:r>
          </a:p>
          <a:p>
            <a:pPr marL="285750" indent="-285750">
              <a:buFont typeface="Wingdings" panose="05000000000000000000" pitchFamily="2" charset="2"/>
              <a:buChar char="v"/>
            </a:pPr>
            <a:r>
              <a:rPr lang="en-US" dirty="0"/>
              <a:t>There are two ways of loading and register the driver:</a:t>
            </a:r>
          </a:p>
          <a:p>
            <a:pPr marL="342900" lvl="0" indent="-342900">
              <a:buAutoNum type="arabicParenR"/>
            </a:pPr>
            <a:r>
              <a:rPr lang="en-US" dirty="0" smtClean="0"/>
              <a:t>Creating </a:t>
            </a:r>
            <a:r>
              <a:rPr lang="en-US" dirty="0"/>
              <a:t>an object of driver class and registering the object with DriverManager</a:t>
            </a:r>
            <a:r>
              <a:rPr lang="en-US" dirty="0" smtClean="0"/>
              <a:t>.</a:t>
            </a:r>
          </a:p>
          <a:p>
            <a:pPr lvl="0"/>
            <a:endParaRPr lang="en-US" dirty="0"/>
          </a:p>
          <a:p>
            <a:pPr lvl="1"/>
            <a:r>
              <a:rPr lang="en-US" dirty="0"/>
              <a:t>Ex, </a:t>
            </a:r>
            <a:r>
              <a:rPr lang="en-US" u="sng" dirty="0"/>
              <a:t>Oracle:</a:t>
            </a:r>
            <a:endParaRPr lang="en-US" dirty="0"/>
          </a:p>
          <a:p>
            <a:pPr lvl="1"/>
            <a:r>
              <a:rPr lang="en-US" dirty="0" err="1"/>
              <a:t>OracleDriver</a:t>
            </a:r>
            <a:r>
              <a:rPr lang="en-US" dirty="0"/>
              <a:t> od=new Oracle();</a:t>
            </a:r>
          </a:p>
          <a:p>
            <a:pPr lvl="1"/>
            <a:r>
              <a:rPr lang="en-US" dirty="0" err="1"/>
              <a:t>DriverManager.registerDriver</a:t>
            </a:r>
            <a:r>
              <a:rPr lang="en-US" dirty="0"/>
              <a:t>(od);</a:t>
            </a:r>
          </a:p>
          <a:p>
            <a:pPr lvl="1"/>
            <a:endParaRPr lang="en-US" dirty="0"/>
          </a:p>
          <a:p>
            <a:r>
              <a:rPr lang="en-US" dirty="0"/>
              <a:t>	This type of code creates tight coupling, between java program and database server, hence we need to use another way i.e. by using </a:t>
            </a:r>
            <a:r>
              <a:rPr lang="en-US" dirty="0" err="1"/>
              <a:t>Class.forName</a:t>
            </a:r>
            <a:r>
              <a:rPr lang="en-US" dirty="0"/>
              <a:t>(). </a:t>
            </a:r>
          </a:p>
          <a:p>
            <a:r>
              <a:rPr lang="en-US" dirty="0" smtClean="0"/>
              <a:t>2) </a:t>
            </a:r>
            <a:r>
              <a:rPr lang="en-US" dirty="0"/>
              <a:t>The </a:t>
            </a:r>
            <a:r>
              <a:rPr lang="en-US" dirty="0" err="1"/>
              <a:t>forName</a:t>
            </a:r>
            <a:r>
              <a:rPr lang="en-US" dirty="0"/>
              <a:t>() method of Class </a:t>
            </a:r>
            <a:r>
              <a:rPr lang="en-US" dirty="0" err="1"/>
              <a:t>class</a:t>
            </a:r>
            <a:r>
              <a:rPr lang="en-US" dirty="0"/>
              <a:t> is used to register the driver class. This method is used to dynamically load the driver class</a:t>
            </a:r>
            <a:r>
              <a:rPr lang="en-US" dirty="0" smtClean="0"/>
              <a:t>.</a:t>
            </a:r>
          </a:p>
          <a:p>
            <a:r>
              <a:rPr lang="en-US" dirty="0"/>
              <a:t>Ex, </a:t>
            </a:r>
            <a:r>
              <a:rPr lang="en-US" u="sng" dirty="0"/>
              <a:t>Oracle:</a:t>
            </a:r>
            <a:endParaRPr lang="en-US" dirty="0"/>
          </a:p>
          <a:p>
            <a:r>
              <a:rPr lang="en-US" dirty="0"/>
              <a:t>	</a:t>
            </a:r>
            <a:r>
              <a:rPr lang="en-US" dirty="0" err="1"/>
              <a:t>Class.forName</a:t>
            </a:r>
            <a:r>
              <a:rPr lang="en-US" dirty="0"/>
              <a:t>(“</a:t>
            </a:r>
            <a:r>
              <a:rPr lang="en-US" dirty="0" err="1"/>
              <a:t>oracle.jdbc.driver.OracleDriver</a:t>
            </a:r>
            <a:r>
              <a:rPr lang="en-US" dirty="0"/>
              <a:t>”);</a:t>
            </a:r>
          </a:p>
          <a:p>
            <a:r>
              <a:rPr lang="en-US" dirty="0" smtClean="0"/>
              <a:t>Ex,  </a:t>
            </a:r>
            <a:r>
              <a:rPr lang="en-US" u="sng" dirty="0"/>
              <a:t>My-SQL:</a:t>
            </a:r>
            <a:endParaRPr lang="en-US" dirty="0"/>
          </a:p>
          <a:p>
            <a:r>
              <a:rPr lang="en-US" dirty="0"/>
              <a:t>	</a:t>
            </a:r>
            <a:r>
              <a:rPr lang="en-US" dirty="0" err="1"/>
              <a:t>Class.forName</a:t>
            </a:r>
            <a:r>
              <a:rPr lang="en-US" dirty="0"/>
              <a:t>(“</a:t>
            </a:r>
            <a:r>
              <a:rPr lang="en-US" dirty="0" err="1"/>
              <a:t>com.mysql.jdbc.Driver</a:t>
            </a:r>
            <a:r>
              <a:rPr lang="en-US" dirty="0"/>
              <a:t>”);</a:t>
            </a:r>
          </a:p>
          <a:p>
            <a:endParaRPr lang="en-US" dirty="0" smtClean="0"/>
          </a:p>
        </p:txBody>
      </p:sp>
      <p:sp>
        <p:nvSpPr>
          <p:cNvPr id="5" name="Rectangle 4"/>
          <p:cNvSpPr/>
          <p:nvPr/>
        </p:nvSpPr>
        <p:spPr>
          <a:xfrm>
            <a:off x="5315414" y="2599345"/>
            <a:ext cx="6096000" cy="923330"/>
          </a:xfrm>
          <a:prstGeom prst="rect">
            <a:avLst/>
          </a:prstGeom>
        </p:spPr>
        <p:txBody>
          <a:bodyPr>
            <a:spAutoFit/>
          </a:bodyPr>
          <a:lstStyle/>
          <a:p>
            <a:r>
              <a:rPr lang="en-US" dirty="0"/>
              <a:t>Ex, My-SQL:</a:t>
            </a:r>
          </a:p>
          <a:p>
            <a:r>
              <a:rPr lang="en-US" dirty="0"/>
              <a:t>Driver d=new Driver();</a:t>
            </a:r>
          </a:p>
          <a:p>
            <a:r>
              <a:rPr lang="en-US" dirty="0" err="1"/>
              <a:t>DriverManager.registerDriver</a:t>
            </a:r>
            <a:r>
              <a:rPr lang="en-US" dirty="0"/>
              <a:t>(d);</a:t>
            </a: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Tree>
    <p:extLst>
      <p:ext uri="{BB962C8B-B14F-4D97-AF65-F5344CB8AC3E}">
        <p14:creationId xmlns:p14="http://schemas.microsoft.com/office/powerpoint/2010/main" val="3752482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pic>
        <p:nvPicPr>
          <p:cNvPr id="7" name="Picture 6"/>
          <p:cNvPicPr>
            <a:picLocks noChangeAspect="1"/>
          </p:cNvPicPr>
          <p:nvPr/>
        </p:nvPicPr>
        <p:blipFill>
          <a:blip r:embed="rId2"/>
          <a:stretch>
            <a:fillRect/>
          </a:stretch>
        </p:blipFill>
        <p:spPr>
          <a:xfrm>
            <a:off x="289933" y="260885"/>
            <a:ext cx="11574965" cy="6403562"/>
          </a:xfrm>
          <a:prstGeom prst="rect">
            <a:avLst/>
          </a:prstGeom>
        </p:spPr>
      </p:pic>
    </p:spTree>
    <p:extLst>
      <p:ext uri="{BB962C8B-B14F-4D97-AF65-F5344CB8AC3E}">
        <p14:creationId xmlns:p14="http://schemas.microsoft.com/office/powerpoint/2010/main" val="1488883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209009"/>
            <a:ext cx="8171985" cy="582728"/>
          </a:xfrm>
        </p:spPr>
        <p:txBody>
          <a:bodyPr>
            <a:normAutofit fontScale="90000"/>
          </a:bodyPr>
          <a:lstStyle/>
          <a:p>
            <a:r>
              <a:rPr lang="en-US" sz="3600" b="1" u="sng" dirty="0"/>
              <a:t>JDBC Specification:</a:t>
            </a:r>
            <a:endParaRPr lang="en-US" sz="3600" dirty="0"/>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3" name="Rectangle 2"/>
          <p:cNvSpPr/>
          <p:nvPr/>
        </p:nvSpPr>
        <p:spPr>
          <a:xfrm>
            <a:off x="191429" y="791737"/>
            <a:ext cx="11762677" cy="2768963"/>
          </a:xfrm>
          <a:prstGeom prst="rect">
            <a:avLst/>
          </a:prstGeom>
        </p:spPr>
        <p:txBody>
          <a:bodyPr wrap="square">
            <a:spAutoFit/>
          </a:bodyPr>
          <a:lstStyle/>
          <a:p>
            <a:pPr>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Steps for specification (to be followed by venders)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latin typeface="Consolas" panose="020B0609020204030204" pitchFamily="49" charset="0"/>
                <a:ea typeface="Calibri" panose="020F0502020204030204" pitchFamily="34" charset="0"/>
                <a:cs typeface="Consolas" panose="020B0609020204030204" pitchFamily="49" charset="0"/>
              </a:rPr>
              <a:t>Driver class (implementation class) should implement </a:t>
            </a:r>
            <a:r>
              <a:rPr lang="en-US" dirty="0" err="1">
                <a:latin typeface="Consolas" panose="020B0609020204030204" pitchFamily="49" charset="0"/>
                <a:ea typeface="Calibri" panose="020F0502020204030204" pitchFamily="34" charset="0"/>
                <a:cs typeface="Consolas" panose="020B0609020204030204" pitchFamily="49" charset="0"/>
              </a:rPr>
              <a:t>java.sql.Driver</a:t>
            </a:r>
            <a:r>
              <a:rPr lang="en-US" dirty="0">
                <a:latin typeface="Consolas" panose="020B0609020204030204" pitchFamily="49" charset="0"/>
                <a:ea typeface="Calibri" panose="020F0502020204030204" pitchFamily="34" charset="0"/>
                <a:cs typeface="Consolas" panose="020B0609020204030204" pitchFamily="49" charset="0"/>
              </a:rPr>
              <a:t> interface for My-SQL and </a:t>
            </a:r>
            <a:r>
              <a:rPr lang="en-US" dirty="0" err="1">
                <a:latin typeface="Consolas" panose="020B0609020204030204" pitchFamily="49" charset="0"/>
                <a:ea typeface="Calibri" panose="020F0502020204030204" pitchFamily="34" charset="0"/>
                <a:cs typeface="Consolas" panose="020B0609020204030204" pitchFamily="49" charset="0"/>
              </a:rPr>
              <a:t>oracleDriver</a:t>
            </a:r>
            <a:r>
              <a:rPr lang="en-US" dirty="0">
                <a:latin typeface="Consolas" panose="020B0609020204030204" pitchFamily="49" charset="0"/>
                <a:ea typeface="Calibri" panose="020F0502020204030204" pitchFamily="34" charset="0"/>
                <a:cs typeface="Consolas" panose="020B0609020204030204" pitchFamily="49" charset="0"/>
              </a:rPr>
              <a:t> for Oracle.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latin typeface="Consolas" panose="020B0609020204030204" pitchFamily="49" charset="0"/>
                <a:ea typeface="Calibri" panose="020F0502020204030204" pitchFamily="34" charset="0"/>
                <a:cs typeface="Consolas" panose="020B0609020204030204" pitchFamily="49" charset="0"/>
              </a:rPr>
              <a:t>Inside this implementation class there should be a static block. (Loaded only once as classes is loaded only time).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latin typeface="Consolas" panose="020B0609020204030204" pitchFamily="49" charset="0"/>
                <a:ea typeface="Calibri" panose="020F0502020204030204" pitchFamily="34" charset="0"/>
                <a:cs typeface="Consolas" panose="020B0609020204030204" pitchFamily="49" charset="0"/>
              </a:rPr>
              <a:t>This class object should be registered inside DriverManager class using register Driver Method and an object of same class should be passed.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Fully qualified class name of driver is </a:t>
            </a:r>
            <a:r>
              <a:rPr lang="en-US" dirty="0" err="1">
                <a:latin typeface="Consolas" panose="020B0609020204030204" pitchFamily="49" charset="0"/>
                <a:ea typeface="Calibri" panose="020F0502020204030204" pitchFamily="34" charset="0"/>
                <a:cs typeface="Consolas" panose="020B0609020204030204" pitchFamily="49" charset="0"/>
              </a:rPr>
              <a:t>com.mysql.jdbc.Driver</a:t>
            </a:r>
            <a:r>
              <a:rPr lang="en-US" dirty="0">
                <a:latin typeface="Consolas" panose="020B0609020204030204" pitchFamily="49" charset="0"/>
                <a:ea typeface="Calibri" panose="020F0502020204030204" pitchFamily="34" charset="0"/>
                <a:cs typeface="Consolas" panose="020B0609020204030204" pitchFamily="49" charset="0"/>
              </a:rPr>
              <a:t> example of My-SQL.</a:t>
            </a:r>
            <a:endParaRPr lang="en-US" dirty="0">
              <a:effectLst/>
              <a:latin typeface="Calibri" panose="020F0502020204030204" pitchFamily="34" charset="0"/>
              <a:ea typeface="Calibri" panose="020F0502020204030204" pitchFamily="34" charset="0"/>
              <a:cs typeface="Consolas" panose="020B0609020204030204" pitchFamily="49" charset="0"/>
            </a:endParaRPr>
          </a:p>
        </p:txBody>
      </p:sp>
      <p:sp>
        <p:nvSpPr>
          <p:cNvPr id="7" name="Rectangle 6"/>
          <p:cNvSpPr/>
          <p:nvPr/>
        </p:nvSpPr>
        <p:spPr>
          <a:xfrm>
            <a:off x="1322897" y="3851669"/>
            <a:ext cx="9499739" cy="2644827"/>
          </a:xfrm>
          <a:prstGeom prst="rect">
            <a:avLst/>
          </a:prstGeom>
        </p:spPr>
        <p:txBody>
          <a:bodyPr wrap="square">
            <a:spAutoFit/>
          </a:bodyPr>
          <a:lstStyle/>
          <a:p>
            <a:pPr>
              <a:lnSpc>
                <a:spcPct val="115000"/>
              </a:lnSpc>
              <a:spcAft>
                <a:spcPts val="1000"/>
              </a:spcAft>
            </a:pPr>
            <a:r>
              <a:rPr lang="en-US" u="sng" dirty="0">
                <a:latin typeface="Consolas" panose="020B0609020204030204" pitchFamily="49" charset="0"/>
                <a:ea typeface="Calibri" panose="020F0502020204030204" pitchFamily="34" charset="0"/>
                <a:cs typeface="Consolas" panose="020B0609020204030204" pitchFamily="49" charset="0"/>
              </a:rPr>
              <a:t>Example of 1</a:t>
            </a:r>
            <a:r>
              <a:rPr lang="en-US" u="sng" baseline="30000" dirty="0">
                <a:latin typeface="Consolas" panose="020B0609020204030204" pitchFamily="49" charset="0"/>
                <a:ea typeface="Calibri" panose="020F0502020204030204" pitchFamily="34" charset="0"/>
                <a:cs typeface="Consolas" panose="020B0609020204030204" pitchFamily="49" charset="0"/>
              </a:rPr>
              <a:t>st</a:t>
            </a:r>
            <a:r>
              <a:rPr lang="en-US" u="sng" dirty="0">
                <a:latin typeface="Consolas" panose="020B0609020204030204" pitchFamily="49" charset="0"/>
                <a:ea typeface="Calibri" panose="020F0502020204030204" pitchFamily="34" charset="0"/>
                <a:cs typeface="Consolas" panose="020B0609020204030204" pitchFamily="49" charset="0"/>
              </a:rPr>
              <a:t> way Loading and Registering the Driver of My-SQL: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smtClean="0">
                <a:latin typeface="Consolas" panose="020B0609020204030204" pitchFamily="49" charset="0"/>
                <a:ea typeface="Calibri" panose="020F0502020204030204" pitchFamily="34" charset="0"/>
                <a:cs typeface="Consolas" panose="020B0609020204030204" pitchFamily="49" charset="0"/>
              </a:rPr>
              <a:t>public </a:t>
            </a:r>
            <a:r>
              <a:rPr lang="en-US" dirty="0">
                <a:latin typeface="Consolas" panose="020B0609020204030204" pitchFamily="49" charset="0"/>
                <a:ea typeface="Calibri" panose="020F0502020204030204" pitchFamily="34" charset="0"/>
                <a:cs typeface="Consolas" panose="020B0609020204030204" pitchFamily="49" charset="0"/>
              </a:rPr>
              <a:t>class Driver implements </a:t>
            </a:r>
            <a:r>
              <a:rPr lang="en-US" dirty="0" err="1">
                <a:latin typeface="Consolas" panose="020B0609020204030204" pitchFamily="49" charset="0"/>
                <a:ea typeface="Calibri" panose="020F0502020204030204" pitchFamily="34" charset="0"/>
                <a:cs typeface="Consolas" panose="020B0609020204030204" pitchFamily="49" charset="0"/>
              </a:rPr>
              <a:t>java.sql.Driver</a:t>
            </a:r>
            <a:r>
              <a:rPr lang="en-US" dirty="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	static{</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Driver d=new Driver();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dirty="0" err="1">
                <a:latin typeface="Consolas" panose="020B0609020204030204" pitchFamily="49" charset="0"/>
                <a:ea typeface="Calibri" panose="020F0502020204030204" pitchFamily="34" charset="0"/>
                <a:cs typeface="Consolas" panose="020B0609020204030204" pitchFamily="49" charset="0"/>
              </a:rPr>
              <a:t>DriverManager.registerDriver</a:t>
            </a:r>
            <a:r>
              <a:rPr lang="en-US" dirty="0">
                <a:latin typeface="Consolas" panose="020B0609020204030204" pitchFamily="49" charset="0"/>
                <a:ea typeface="Calibri" panose="020F0502020204030204" pitchFamily="34" charset="0"/>
                <a:cs typeface="Consolas" panose="020B0609020204030204" pitchFamily="49" charset="0"/>
              </a:rPr>
              <a:t>(d</a:t>
            </a:r>
            <a:r>
              <a:rPr lang="en-US"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0953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fontScale="90000"/>
          </a:bodyPr>
          <a:lstStyle/>
          <a:p>
            <a:r>
              <a:rPr lang="en-US" sz="3600" b="1" dirty="0">
                <a:solidFill>
                  <a:srgbClr val="00B0F0"/>
                </a:solidFill>
              </a:rPr>
              <a:t>2)	Establish the connection with DB </a:t>
            </a:r>
            <a:r>
              <a:rPr lang="en-US" sz="3600" b="1" dirty="0" smtClean="0">
                <a:solidFill>
                  <a:srgbClr val="00B0F0"/>
                </a:solidFill>
              </a:rPr>
              <a:t>server</a:t>
            </a:r>
            <a:endParaRPr lang="en-US" sz="3600" dirty="0">
              <a:solidFill>
                <a:srgbClr val="00B0F0"/>
              </a:solidFill>
            </a:endParaRPr>
          </a:p>
        </p:txBody>
      </p:sp>
      <p:sp>
        <p:nvSpPr>
          <p:cNvPr id="4" name="Rectangle 3"/>
          <p:cNvSpPr/>
          <p:nvPr/>
        </p:nvSpPr>
        <p:spPr>
          <a:xfrm>
            <a:off x="371704" y="691376"/>
            <a:ext cx="11548947" cy="2322174"/>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After loading and registering the driver manager , we can established the connection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getConnation</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a:latin typeface="Consolas" panose="020B0609020204030204" pitchFamily="49" charset="0"/>
                <a:ea typeface="Calibri" panose="020F0502020204030204" pitchFamily="34" charset="0"/>
                <a:cs typeface="Consolas" panose="020B0609020204030204" pitchFamily="49" charset="0"/>
              </a:rPr>
              <a:t>is a static method which is present </a:t>
            </a:r>
            <a:r>
              <a:rPr lang="en-US" dirty="0" err="1">
                <a:latin typeface="Consolas" panose="020B0609020204030204" pitchFamily="49" charset="0"/>
                <a:ea typeface="Calibri" panose="020F0502020204030204" pitchFamily="34" charset="0"/>
                <a:cs typeface="Consolas" panose="020B0609020204030204" pitchFamily="49" charset="0"/>
              </a:rPr>
              <a:t>java.sql.DriverManager</a:t>
            </a:r>
            <a:r>
              <a:rPr lang="en-US" dirty="0">
                <a:latin typeface="Consolas" panose="020B0609020204030204" pitchFamily="49" charset="0"/>
                <a:ea typeface="Calibri" panose="020F0502020204030204" pitchFamily="34" charset="0"/>
                <a:cs typeface="Consolas" panose="020B0609020204030204" pitchFamily="49" charset="0"/>
              </a:rPr>
              <a:t> class which helps to establish the connection.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The </a:t>
            </a:r>
            <a:r>
              <a:rPr lang="en-US" dirty="0" err="1">
                <a:latin typeface="Consolas" panose="020B0609020204030204" pitchFamily="49" charset="0"/>
                <a:ea typeface="Calibri" panose="020F0502020204030204" pitchFamily="34" charset="0"/>
                <a:cs typeface="Consolas" panose="020B0609020204030204" pitchFamily="49" charset="0"/>
              </a:rPr>
              <a:t>getConnection</a:t>
            </a:r>
            <a:r>
              <a:rPr lang="en-US" dirty="0">
                <a:latin typeface="Consolas" panose="020B0609020204030204" pitchFamily="49" charset="0"/>
                <a:ea typeface="Calibri" panose="020F0502020204030204" pitchFamily="34" charset="0"/>
                <a:cs typeface="Consolas" panose="020B0609020204030204" pitchFamily="49" charset="0"/>
              </a:rPr>
              <a:t>() method takes string </a:t>
            </a:r>
            <a:r>
              <a:rPr lang="en-US" dirty="0" err="1">
                <a:latin typeface="Consolas" panose="020B0609020204030204" pitchFamily="49" charset="0"/>
                <a:ea typeface="Calibri" panose="020F0502020204030204" pitchFamily="34" charset="0"/>
                <a:cs typeface="Consolas" panose="020B0609020204030204" pitchFamily="49" charset="0"/>
              </a:rPr>
              <a:t>url</a:t>
            </a:r>
            <a:r>
              <a:rPr lang="en-US" dirty="0">
                <a:latin typeface="Consolas" panose="020B0609020204030204" pitchFamily="49" charset="0"/>
                <a:ea typeface="Calibri" panose="020F0502020204030204" pitchFamily="34" charset="0"/>
                <a:cs typeface="Consolas" panose="020B0609020204030204" pitchFamily="49" charset="0"/>
              </a:rPr>
              <a:t> and based on the </a:t>
            </a:r>
            <a:r>
              <a:rPr lang="en-US" dirty="0" err="1">
                <a:latin typeface="Consolas" panose="020B0609020204030204" pitchFamily="49" charset="0"/>
                <a:ea typeface="Calibri" panose="020F0502020204030204" pitchFamily="34" charset="0"/>
                <a:cs typeface="Consolas" panose="020B0609020204030204" pitchFamily="49" charset="0"/>
              </a:rPr>
              <a:t>url</a:t>
            </a:r>
            <a:r>
              <a:rPr lang="en-US" dirty="0">
                <a:latin typeface="Consolas" panose="020B0609020204030204" pitchFamily="49" charset="0"/>
                <a:ea typeface="Calibri" panose="020F0502020204030204" pitchFamily="34" charset="0"/>
                <a:cs typeface="Consolas" panose="020B0609020204030204" pitchFamily="49" charset="0"/>
              </a:rPr>
              <a:t> its connection to an appropriate server.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If the </a:t>
            </a:r>
            <a:r>
              <a:rPr lang="en-US" dirty="0" err="1">
                <a:latin typeface="Consolas" panose="020B0609020204030204" pitchFamily="49" charset="0"/>
                <a:ea typeface="Calibri" panose="020F0502020204030204" pitchFamily="34" charset="0"/>
                <a:cs typeface="Consolas" panose="020B0609020204030204" pitchFamily="49" charset="0"/>
              </a:rPr>
              <a:t>url</a:t>
            </a:r>
            <a:r>
              <a:rPr lang="en-US" dirty="0">
                <a:latin typeface="Consolas" panose="020B0609020204030204" pitchFamily="49" charset="0"/>
                <a:ea typeface="Calibri" panose="020F0502020204030204" pitchFamily="34" charset="0"/>
                <a:cs typeface="Consolas" panose="020B0609020204030204" pitchFamily="49" charset="0"/>
              </a:rPr>
              <a:t> is wrong then method throws </a:t>
            </a:r>
            <a:r>
              <a:rPr lang="en-US" dirty="0" err="1">
                <a:latin typeface="Consolas" panose="020B0609020204030204" pitchFamily="49" charset="0"/>
                <a:ea typeface="Calibri" panose="020F0502020204030204" pitchFamily="34" charset="0"/>
                <a:cs typeface="Consolas" panose="020B0609020204030204" pitchFamily="49" charset="0"/>
              </a:rPr>
              <a:t>SQLException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err="1">
                <a:latin typeface="Consolas" panose="020B0609020204030204" pitchFamily="49" charset="0"/>
                <a:ea typeface="Calibri" panose="020F0502020204030204" pitchFamily="34" charset="0"/>
                <a:cs typeface="Consolas" panose="020B0609020204030204" pitchFamily="49" charset="0"/>
              </a:rPr>
              <a:t>getConnection</a:t>
            </a:r>
            <a:r>
              <a:rPr lang="en-US" dirty="0">
                <a:latin typeface="Consolas" panose="020B0609020204030204" pitchFamily="49" charset="0"/>
                <a:ea typeface="Calibri" panose="020F0502020204030204" pitchFamily="34" charset="0"/>
                <a:cs typeface="Consolas" panose="020B0609020204030204" pitchFamily="49" charset="0"/>
              </a:rPr>
              <a:t>() is pure implementation of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factory design </a:t>
            </a:r>
            <a:r>
              <a:rPr lang="en-US"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patter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3" name="Rectangle 2"/>
          <p:cNvSpPr/>
          <p:nvPr/>
        </p:nvSpPr>
        <p:spPr>
          <a:xfrm>
            <a:off x="371703" y="3650648"/>
            <a:ext cx="11548947" cy="3025444"/>
          </a:xfrm>
          <a:prstGeom prst="rect">
            <a:avLst/>
          </a:prstGeom>
        </p:spPr>
        <p:txBody>
          <a:bodyPr wrap="square">
            <a:spAutoFit/>
          </a:bodyPr>
          <a:lstStyle/>
          <a:p>
            <a:pPr>
              <a:lnSpc>
                <a:spcPct val="115000"/>
              </a:lnSpc>
              <a:spcAft>
                <a:spcPts val="1000"/>
              </a:spcAft>
            </a:pPr>
            <a:r>
              <a:rPr lang="en-US" b="1" u="sng" dirty="0">
                <a:latin typeface="Consolas" panose="020B0609020204030204" pitchFamily="49" charset="0"/>
                <a:ea typeface="Calibri" panose="020F0502020204030204" pitchFamily="34" charset="0"/>
                <a:cs typeface="Consolas" panose="020B0609020204030204" pitchFamily="49" charset="0"/>
              </a:rPr>
              <a:t>There are 3 overloaded </a:t>
            </a:r>
            <a:r>
              <a:rPr lang="en-US" b="1" u="sng" dirty="0" err="1">
                <a:latin typeface="Consolas" panose="020B0609020204030204" pitchFamily="49" charset="0"/>
                <a:ea typeface="Calibri" panose="020F0502020204030204" pitchFamily="34" charset="0"/>
                <a:cs typeface="Consolas" panose="020B0609020204030204" pitchFamily="49" charset="0"/>
              </a:rPr>
              <a:t>getConnection</a:t>
            </a:r>
            <a:r>
              <a:rPr lang="en-US" b="1" u="sng" dirty="0">
                <a:latin typeface="Consolas" panose="020B0609020204030204" pitchFamily="49" charset="0"/>
                <a:ea typeface="Calibri" panose="020F0502020204030204" pitchFamily="34" charset="0"/>
                <a:cs typeface="Consolas" panose="020B0609020204030204" pitchFamily="49" charset="0"/>
              </a:rPr>
              <a:t>() method</a:t>
            </a:r>
            <a:r>
              <a:rPr lang="en-US" b="1" u="sng" dirty="0" smtClean="0">
                <a:latin typeface="Consolas" panose="020B0609020204030204" pitchFamily="49" charset="0"/>
                <a:ea typeface="Calibri" panose="020F0502020204030204" pitchFamily="34" charset="0"/>
                <a:cs typeface="Consolas" panose="020B0609020204030204" pitchFamily="49" charset="0"/>
              </a:rPr>
              <a:t>:</a:t>
            </a:r>
          </a:p>
          <a:p>
            <a:pPr marL="342900" indent="-342900">
              <a:lnSpc>
                <a:spcPct val="115000"/>
              </a:lnSpc>
              <a:spcAft>
                <a:spcPts val="1000"/>
              </a:spcAft>
              <a:buFont typeface="+mj-lt"/>
              <a:buAutoNum type="arabicPeriod"/>
            </a:pPr>
            <a:r>
              <a:rPr lang="en-US" dirty="0">
                <a:latin typeface="Consolas" panose="020B0609020204030204" pitchFamily="49" charset="0"/>
                <a:ea typeface="Calibri" panose="020F0502020204030204" pitchFamily="34" charset="0"/>
                <a:cs typeface="Consolas" panose="020B0609020204030204" pitchFamily="49" charset="0"/>
              </a:rPr>
              <a:t>public static Connection </a:t>
            </a:r>
            <a:r>
              <a:rPr lang="en-US" dirty="0" err="1">
                <a:latin typeface="Consolas" panose="020B0609020204030204" pitchFamily="49" charset="0"/>
                <a:ea typeface="Calibri" panose="020F0502020204030204" pitchFamily="34" charset="0"/>
                <a:cs typeface="Consolas" panose="020B0609020204030204" pitchFamily="49" charset="0"/>
              </a:rPr>
              <a:t>getConnection</a:t>
            </a:r>
            <a:r>
              <a:rPr lang="en-US" dirty="0">
                <a:latin typeface="Consolas" panose="020B0609020204030204" pitchFamily="49" charset="0"/>
                <a:ea typeface="Calibri" panose="020F0502020204030204" pitchFamily="34" charset="0"/>
                <a:cs typeface="Consolas" panose="020B0609020204030204" pitchFamily="49" charset="0"/>
              </a:rPr>
              <a:t>(“</a:t>
            </a:r>
            <a:r>
              <a:rPr lang="en-US" dirty="0" err="1">
                <a:latin typeface="Consolas" panose="020B0609020204030204" pitchFamily="49" charset="0"/>
                <a:ea typeface="Calibri" panose="020F0502020204030204" pitchFamily="34" charset="0"/>
                <a:cs typeface="Consolas" panose="020B0609020204030204" pitchFamily="49" charset="0"/>
              </a:rPr>
              <a:t>url</a:t>
            </a:r>
            <a:r>
              <a:rPr lang="en-US" dirty="0" smtClean="0">
                <a:latin typeface="Consolas" panose="020B0609020204030204" pitchFamily="49" charset="0"/>
                <a:ea typeface="Calibri" panose="020F0502020204030204" pitchFamily="34" charset="0"/>
                <a:cs typeface="Consolas" panose="020B0609020204030204" pitchFamily="49" charset="0"/>
              </a:rPr>
              <a:t>”);</a:t>
            </a:r>
            <a:r>
              <a:rPr lang="en-US" dirty="0"/>
              <a:t> throws </a:t>
            </a:r>
            <a:r>
              <a:rPr lang="en-US" dirty="0" err="1" smtClean="0"/>
              <a:t>SQLExceptoin</a:t>
            </a:r>
            <a:r>
              <a:rPr lang="en-US" dirty="0"/>
              <a:t>	</a:t>
            </a:r>
            <a:r>
              <a:rPr lang="en-US" dirty="0" smtClean="0"/>
              <a:t>							Ex</a:t>
            </a:r>
            <a:r>
              <a:rPr lang="en-US" dirty="0"/>
              <a:t>, </a:t>
            </a:r>
            <a:r>
              <a:rPr lang="en-US" dirty="0" err="1"/>
              <a:t>getConnection</a:t>
            </a:r>
            <a:r>
              <a:rPr lang="en-US" dirty="0"/>
              <a:t>(“</a:t>
            </a:r>
            <a:r>
              <a:rPr lang="en-US" dirty="0" err="1"/>
              <a:t>jdbc:mysql</a:t>
            </a:r>
            <a:r>
              <a:rPr lang="en-US" dirty="0"/>
              <a:t>://localhost:3606?user=</a:t>
            </a:r>
            <a:r>
              <a:rPr lang="en-US" dirty="0" err="1"/>
              <a:t>root&amp;password</a:t>
            </a:r>
            <a:r>
              <a:rPr lang="en-US" dirty="0"/>
              <a:t>=</a:t>
            </a:r>
            <a:r>
              <a:rPr lang="en-US" dirty="0" err="1"/>
              <a:t>dinga</a:t>
            </a:r>
            <a:r>
              <a:rPr lang="en-US" dirty="0" smtClean="0"/>
              <a:t>”);</a:t>
            </a:r>
          </a:p>
          <a:p>
            <a:pPr marL="342900" indent="-342900">
              <a:lnSpc>
                <a:spcPct val="115000"/>
              </a:lnSpc>
              <a:spcAft>
                <a:spcPts val="1000"/>
              </a:spcAft>
              <a:buAutoNum type="arabicPeriod" startAt="2"/>
            </a:pPr>
            <a:r>
              <a:rPr lang="en-US" dirty="0" smtClean="0"/>
              <a:t>public </a:t>
            </a:r>
            <a:r>
              <a:rPr lang="en-US" dirty="0"/>
              <a:t>static Connection </a:t>
            </a:r>
            <a:r>
              <a:rPr lang="en-US" dirty="0" err="1"/>
              <a:t>getConnection</a:t>
            </a:r>
            <a:r>
              <a:rPr lang="en-US" dirty="0"/>
              <a:t>(String </a:t>
            </a:r>
            <a:r>
              <a:rPr lang="en-US" dirty="0" err="1"/>
              <a:t>url</a:t>
            </a:r>
            <a:r>
              <a:rPr lang="en-US" dirty="0"/>
              <a:t>, String username, String </a:t>
            </a:r>
            <a:r>
              <a:rPr lang="en-US" dirty="0" err="1" smtClean="0"/>
              <a:t>passwrd</a:t>
            </a:r>
            <a:r>
              <a:rPr lang="en-US" dirty="0" smtClean="0"/>
              <a:t>); throws </a:t>
            </a:r>
            <a:r>
              <a:rPr lang="en-US" dirty="0" err="1" smtClean="0"/>
              <a:t>SQLExceptoin</a:t>
            </a:r>
            <a:r>
              <a:rPr lang="en-US" dirty="0"/>
              <a:t>	</a:t>
            </a:r>
            <a:r>
              <a:rPr lang="en-US" dirty="0" smtClean="0"/>
              <a:t>		Ex</a:t>
            </a:r>
            <a:r>
              <a:rPr lang="en-US" dirty="0"/>
              <a:t>, </a:t>
            </a:r>
            <a:r>
              <a:rPr lang="en-US" dirty="0" err="1"/>
              <a:t>getConnection</a:t>
            </a:r>
            <a:r>
              <a:rPr lang="en-US" dirty="0"/>
              <a:t>(“</a:t>
            </a:r>
            <a:r>
              <a:rPr lang="en-US" dirty="0" err="1"/>
              <a:t>jdbc:mysql</a:t>
            </a:r>
            <a:r>
              <a:rPr lang="en-US" dirty="0"/>
              <a:t>://localhost:3606”,”root” ,”</a:t>
            </a:r>
            <a:r>
              <a:rPr lang="en-US" dirty="0" err="1"/>
              <a:t>dinga</a:t>
            </a:r>
            <a:r>
              <a:rPr lang="en-US" dirty="0" smtClean="0"/>
              <a:t>”);</a:t>
            </a:r>
          </a:p>
          <a:p>
            <a:pPr marL="342900" indent="-342900">
              <a:lnSpc>
                <a:spcPct val="115000"/>
              </a:lnSpc>
              <a:spcAft>
                <a:spcPts val="1000"/>
              </a:spcAft>
              <a:buAutoNum type="arabicPeriod" startAt="2"/>
            </a:pPr>
            <a:r>
              <a:rPr lang="en-US" dirty="0" smtClean="0"/>
              <a:t>public </a:t>
            </a:r>
            <a:r>
              <a:rPr lang="en-US" dirty="0"/>
              <a:t>static Connection </a:t>
            </a:r>
            <a:r>
              <a:rPr lang="en-US" dirty="0" err="1"/>
              <a:t>getConnection</a:t>
            </a:r>
            <a:r>
              <a:rPr lang="en-US" dirty="0"/>
              <a:t>(String </a:t>
            </a:r>
            <a:r>
              <a:rPr lang="en-US" dirty="0" err="1"/>
              <a:t>url</a:t>
            </a:r>
            <a:r>
              <a:rPr lang="en-US" dirty="0"/>
              <a:t>, Properties </a:t>
            </a:r>
            <a:r>
              <a:rPr lang="en-US" dirty="0" smtClean="0"/>
              <a:t>props); throws </a:t>
            </a:r>
            <a:r>
              <a:rPr lang="en-US" dirty="0" err="1" smtClean="0"/>
              <a:t>SQLExceptoin</a:t>
            </a:r>
            <a:r>
              <a:rPr lang="en-US" dirty="0" smtClean="0"/>
              <a:t> 						Ex</a:t>
            </a:r>
            <a:r>
              <a:rPr lang="en-US" dirty="0"/>
              <a:t>, Properties props=new Properties</a:t>
            </a:r>
            <a:r>
              <a:rPr lang="en-US" dirty="0" smtClean="0"/>
              <a:t>(); </a:t>
            </a:r>
            <a:r>
              <a:rPr lang="en-US" dirty="0" err="1" smtClean="0"/>
              <a:t>FileReader</a:t>
            </a:r>
            <a:r>
              <a:rPr lang="en-US" dirty="0" smtClean="0"/>
              <a:t> </a:t>
            </a:r>
            <a:r>
              <a:rPr lang="en-US" dirty="0" err="1"/>
              <a:t>fr</a:t>
            </a:r>
            <a:r>
              <a:rPr lang="en-US" dirty="0"/>
              <a:t>=new </a:t>
            </a:r>
            <a:r>
              <a:rPr lang="en-US" dirty="0" err="1"/>
              <a:t>FileReaer</a:t>
            </a:r>
            <a:r>
              <a:rPr lang="en-US" dirty="0"/>
              <a:t>(“</a:t>
            </a:r>
            <a:r>
              <a:rPr lang="en-US" dirty="0" err="1"/>
              <a:t>dbconfig.properties</a:t>
            </a:r>
            <a:r>
              <a:rPr lang="en-US" dirty="0" smtClean="0"/>
              <a:t>”);			</a:t>
            </a:r>
            <a:r>
              <a:rPr lang="en-US" dirty="0" err="1" smtClean="0"/>
              <a:t>props.load</a:t>
            </a:r>
            <a:r>
              <a:rPr lang="en-US" dirty="0" smtClean="0"/>
              <a:t>(</a:t>
            </a:r>
            <a:r>
              <a:rPr lang="en-US" dirty="0" err="1" smtClean="0"/>
              <a:t>fr</a:t>
            </a:r>
            <a:r>
              <a:rPr lang="en-US" dirty="0" smtClean="0"/>
              <a:t>); </a:t>
            </a:r>
            <a:r>
              <a:rPr lang="en-US" dirty="0" err="1" smtClean="0"/>
              <a:t>getConnection</a:t>
            </a:r>
            <a:r>
              <a:rPr lang="en-US" dirty="0" smtClean="0"/>
              <a:t>(</a:t>
            </a:r>
            <a:r>
              <a:rPr lang="en-US" dirty="0" err="1" smtClean="0"/>
              <a:t>jdbc:mysql</a:t>
            </a:r>
            <a:r>
              <a:rPr lang="en-US" dirty="0"/>
              <a:t>://localhost:3606”,props</a:t>
            </a:r>
            <a:r>
              <a:rPr lang="en-US" dirty="0" smtClean="0"/>
              <a:t>);</a:t>
            </a:r>
            <a:endParaRPr lang="en-US" dirty="0"/>
          </a:p>
        </p:txBody>
      </p:sp>
    </p:spTree>
    <p:extLst>
      <p:ext uri="{BB962C8B-B14F-4D97-AF65-F5344CB8AC3E}">
        <p14:creationId xmlns:p14="http://schemas.microsoft.com/office/powerpoint/2010/main" val="3971522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pic>
        <p:nvPicPr>
          <p:cNvPr id="7" name="Picture 6"/>
          <p:cNvPicPr>
            <a:picLocks noChangeAspect="1"/>
          </p:cNvPicPr>
          <p:nvPr/>
        </p:nvPicPr>
        <p:blipFill>
          <a:blip r:embed="rId2"/>
          <a:stretch>
            <a:fillRect/>
          </a:stretch>
        </p:blipFill>
        <p:spPr>
          <a:xfrm>
            <a:off x="297366" y="160541"/>
            <a:ext cx="11597268" cy="5370464"/>
          </a:xfrm>
          <a:prstGeom prst="rect">
            <a:avLst/>
          </a:prstGeom>
        </p:spPr>
      </p:pic>
      <p:sp>
        <p:nvSpPr>
          <p:cNvPr id="2" name="Rectangle 1"/>
          <p:cNvSpPr/>
          <p:nvPr/>
        </p:nvSpPr>
        <p:spPr>
          <a:xfrm>
            <a:off x="297366" y="5375992"/>
            <a:ext cx="11597268" cy="646331"/>
          </a:xfrm>
          <a:prstGeom prst="rect">
            <a:avLst/>
          </a:prstGeom>
        </p:spPr>
        <p:txBody>
          <a:bodyPr wrap="square">
            <a:spAutoFit/>
          </a:bodyPr>
          <a:lstStyle/>
          <a:p>
            <a:r>
              <a:rPr lang="en-US" b="1" dirty="0" smtClean="0">
                <a:solidFill>
                  <a:srgbClr val="FF0000"/>
                </a:solidFill>
              </a:rPr>
              <a:t>Note: </a:t>
            </a:r>
            <a:r>
              <a:rPr lang="en-US" dirty="0" smtClean="0"/>
              <a:t>Connection </a:t>
            </a:r>
            <a:r>
              <a:rPr lang="en-US" dirty="0"/>
              <a:t>is an interface which is the path of </a:t>
            </a:r>
            <a:r>
              <a:rPr lang="en-US" dirty="0" err="1"/>
              <a:t>jdbc</a:t>
            </a:r>
            <a:r>
              <a:rPr lang="en-US" dirty="0"/>
              <a:t> </a:t>
            </a:r>
            <a:r>
              <a:rPr lang="en-US" dirty="0" err="1"/>
              <a:t>api</a:t>
            </a:r>
            <a:r>
              <a:rPr lang="en-US" dirty="0"/>
              <a:t> for which implementation is given by different DB vender as the part of </a:t>
            </a:r>
            <a:r>
              <a:rPr lang="en-US" dirty="0" err="1"/>
              <a:t>jdbc</a:t>
            </a:r>
            <a:r>
              <a:rPr lang="en-US" dirty="0"/>
              <a:t> driver</a:t>
            </a:r>
          </a:p>
        </p:txBody>
      </p:sp>
    </p:spTree>
    <p:extLst>
      <p:ext uri="{BB962C8B-B14F-4D97-AF65-F5344CB8AC3E}">
        <p14:creationId xmlns:p14="http://schemas.microsoft.com/office/powerpoint/2010/main" val="3111977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19799"/>
            <a:ext cx="8171985" cy="582728"/>
          </a:xfrm>
        </p:spPr>
        <p:txBody>
          <a:bodyPr>
            <a:normAutofit fontScale="90000"/>
          </a:bodyPr>
          <a:lstStyle/>
          <a:p>
            <a:pPr marL="0" marR="0">
              <a:lnSpc>
                <a:spcPct val="115000"/>
              </a:lnSpc>
              <a:spcBef>
                <a:spcPts val="0"/>
              </a:spcBef>
              <a:spcAft>
                <a:spcPts val="1000"/>
              </a:spcAft>
            </a:pPr>
            <a:r>
              <a:rPr lang="en-US" sz="3600" b="1" dirty="0">
                <a:latin typeface="Cambria" panose="02040503050406030204" pitchFamily="18" charset="0"/>
                <a:ea typeface="Calibri" panose="020F0502020204030204" pitchFamily="34" charset="0"/>
                <a:cs typeface="Times New Roman" panose="02020603050405020304" pitchFamily="18" charset="0"/>
              </a:rPr>
              <a:t>Properties files: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191429" y="702527"/>
            <a:ext cx="11858686" cy="4905958"/>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Properties is a type of data which source the data in the form of key and 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The keys must always be unique but the values can be duplicate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The important feature of property files are it is platform independent that is technology independent.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To read the data somewhere property files we have to use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err="1">
                <a:latin typeface="Cambria" panose="02040503050406030204" pitchFamily="18" charset="0"/>
                <a:ea typeface="Calibri" panose="020F0502020204030204" pitchFamily="34" charset="0"/>
                <a:cs typeface="Times New Roman" panose="02020603050405020304" pitchFamily="18" charset="0"/>
              </a:rPr>
              <a:t>java.IO.FileReader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err="1">
                <a:latin typeface="Cambria" panose="02040503050406030204" pitchFamily="18" charset="0"/>
                <a:ea typeface="Calibri" panose="020F0502020204030204" pitchFamily="34" charset="0"/>
                <a:cs typeface="Times New Roman" panose="02020603050405020304" pitchFamily="18" charset="0"/>
              </a:rPr>
              <a:t>java.util.properites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While reading the data from a property files, we may possible get a checked exception called </a:t>
            </a:r>
            <a:r>
              <a:rPr lang="en-US" sz="1600" dirty="0" err="1">
                <a:latin typeface="Cambria" panose="02040503050406030204" pitchFamily="18" charset="0"/>
                <a:ea typeface="Calibri" panose="020F0502020204030204" pitchFamily="34" charset="0"/>
                <a:cs typeface="Times New Roman" panose="02020603050405020304" pitchFamily="18" charset="0"/>
              </a:rPr>
              <a:t>java.io.FileNotFoundException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err="1">
                <a:latin typeface="Cambria" panose="02040503050406030204" pitchFamily="18" charset="0"/>
                <a:ea typeface="Calibri" panose="020F0502020204030204" pitchFamily="34" charset="0"/>
                <a:cs typeface="Times New Roman" panose="02020603050405020304" pitchFamily="18" charset="0"/>
              </a:rPr>
              <a:t>Java.io.IOException</a:t>
            </a:r>
            <a:r>
              <a:rPr lang="en-US" sz="1600" dirty="0">
                <a:latin typeface="Cambria" panose="020405030504060302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Since file reader is a costly resource we have to ideally close it within the finally block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600" dirty="0">
                <a:latin typeface="Cambria" panose="02040503050406030204" pitchFamily="18" charset="0"/>
                <a:ea typeface="Calibri" panose="020F0502020204030204" pitchFamily="34" charset="0"/>
                <a:cs typeface="Times New Roman" panose="02020603050405020304" pitchFamily="18" charset="0"/>
              </a:rPr>
              <a:t>To fetch the data from a property files we have to overloaded methods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sz="1600" dirty="0">
                <a:latin typeface="Cambria" panose="02040503050406030204" pitchFamily="18" charset="0"/>
                <a:ea typeface="Calibri" panose="020F0502020204030204" pitchFamily="34" charset="0"/>
                <a:cs typeface="Times New Roman" panose="02020603050405020304" pitchFamily="18" charset="0"/>
              </a:rPr>
              <a:t>+ String </a:t>
            </a:r>
            <a:r>
              <a:rPr lang="en-US" sz="1600" dirty="0" err="1">
                <a:latin typeface="Cambria" panose="02040503050406030204" pitchFamily="18" charset="0"/>
                <a:ea typeface="Calibri" panose="020F0502020204030204" pitchFamily="34" charset="0"/>
                <a:cs typeface="Times New Roman" panose="02020603050405020304" pitchFamily="18" charset="0"/>
              </a:rPr>
              <a:t>getProperty</a:t>
            </a:r>
            <a:r>
              <a:rPr lang="en-US" sz="1600" dirty="0">
                <a:latin typeface="Cambria" panose="02040503050406030204" pitchFamily="18" charset="0"/>
                <a:ea typeface="Calibri" panose="020F0502020204030204" pitchFamily="34" charset="0"/>
                <a:cs typeface="Times New Roman" panose="02020603050405020304" pitchFamily="18" charset="0"/>
              </a:rPr>
              <a:t>(String key);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600" dirty="0">
                <a:latin typeface="Cambria" panose="02040503050406030204" pitchFamily="18" charset="0"/>
                <a:ea typeface="Calibri" panose="020F0502020204030204" pitchFamily="34" charset="0"/>
                <a:cs typeface="Times New Roman" panose="02020603050405020304" pitchFamily="18" charset="0"/>
              </a:rPr>
              <a:t>In this method the key is taken as an argument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600" dirty="0">
                <a:latin typeface="Cambria" panose="02040503050406030204" pitchFamily="18" charset="0"/>
                <a:ea typeface="Calibri" panose="020F0502020204030204" pitchFamily="34" charset="0"/>
                <a:cs typeface="Times New Roman" panose="02020603050405020304" pitchFamily="18" charset="0"/>
              </a:rPr>
              <a:t>If the key is present then the method return associated value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600" dirty="0">
                <a:latin typeface="Cambria" panose="02040503050406030204" pitchFamily="18" charset="0"/>
                <a:ea typeface="Calibri" panose="020F0502020204030204" pitchFamily="34" charset="0"/>
                <a:cs typeface="Times New Roman" panose="02020603050405020304" pitchFamily="18" charset="0"/>
              </a:rPr>
              <a:t>If the key is not present then the method returns null, but not any error or any exception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sz="1600" dirty="0">
                <a:latin typeface="Cambria" panose="02040503050406030204" pitchFamily="18" charset="0"/>
                <a:ea typeface="Calibri" panose="020F0502020204030204" pitchFamily="34" charset="0"/>
                <a:cs typeface="Times New Roman" panose="02020603050405020304" pitchFamily="18" charset="0"/>
              </a:rPr>
              <a:t>+String </a:t>
            </a:r>
            <a:r>
              <a:rPr lang="en-US" sz="1600" dirty="0" err="1">
                <a:latin typeface="Cambria" panose="02040503050406030204" pitchFamily="18" charset="0"/>
                <a:ea typeface="Calibri" panose="020F0502020204030204" pitchFamily="34" charset="0"/>
                <a:cs typeface="Times New Roman" panose="02020603050405020304" pitchFamily="18" charset="0"/>
              </a:rPr>
              <a:t>getProperty</a:t>
            </a:r>
            <a:r>
              <a:rPr lang="en-US" sz="1600" dirty="0">
                <a:latin typeface="Cambria" panose="02040503050406030204" pitchFamily="18" charset="0"/>
                <a:ea typeface="Calibri" panose="020F0502020204030204" pitchFamily="34" charset="0"/>
                <a:cs typeface="Times New Roman" panose="02020603050405020304" pitchFamily="18" charset="0"/>
              </a:rPr>
              <a:t>(String key, String </a:t>
            </a:r>
            <a:r>
              <a:rPr lang="en-US" sz="1600" dirty="0" err="1">
                <a:latin typeface="Cambria" panose="02040503050406030204" pitchFamily="18" charset="0"/>
                <a:ea typeface="Calibri" panose="020F0502020204030204" pitchFamily="34" charset="0"/>
                <a:cs typeface="Times New Roman" panose="02020603050405020304" pitchFamily="18" charset="0"/>
              </a:rPr>
              <a:t>msg</a:t>
            </a:r>
            <a:r>
              <a:rPr lang="en-US" sz="1600" dirty="0">
                <a:latin typeface="Cambria" panose="020405030504060302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600" dirty="0">
                <a:latin typeface="Cambria" panose="02040503050406030204" pitchFamily="18" charset="0"/>
                <a:ea typeface="Calibri" panose="020F0502020204030204" pitchFamily="34" charset="0"/>
                <a:cs typeface="Times New Roman" panose="02020603050405020304" pitchFamily="18" charset="0"/>
              </a:rPr>
              <a:t>If the key present then the method returns associated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1000"/>
              </a:spcAft>
            </a:pPr>
            <a:r>
              <a:rPr lang="en-US" sz="1600" dirty="0">
                <a:latin typeface="Cambria" panose="02040503050406030204" pitchFamily="18" charset="0"/>
                <a:ea typeface="Calibri" panose="020F0502020204030204" pitchFamily="34" charset="0"/>
                <a:cs typeface="Times New Roman" panose="02020603050405020304" pitchFamily="18" charset="0"/>
              </a:rPr>
              <a:t>If the key is not pre then the method returns </a:t>
            </a:r>
            <a:r>
              <a:rPr lang="en-US" sz="1600" dirty="0" err="1">
                <a:latin typeface="Cambria" panose="02040503050406030204" pitchFamily="18" charset="0"/>
                <a:ea typeface="Calibri" panose="020F0502020204030204" pitchFamily="34" charset="0"/>
                <a:cs typeface="Times New Roman" panose="02020603050405020304" pitchFamily="18" charset="0"/>
              </a:rPr>
              <a:t>msg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91429" y="5470530"/>
            <a:ext cx="11858686" cy="1140825"/>
          </a:xfrm>
          <a:prstGeom prst="rect">
            <a:avLst/>
          </a:prstGeom>
        </p:spPr>
        <p:txBody>
          <a:bodyPr wrap="square">
            <a:spAutoFit/>
          </a:bodyPr>
          <a:lstStyle/>
          <a:p>
            <a:pPr>
              <a:lnSpc>
                <a:spcPct val="115000"/>
              </a:lnSpc>
              <a:spcAft>
                <a:spcPts val="1000"/>
              </a:spcAft>
            </a:pPr>
            <a:r>
              <a:rPr lang="en-US" sz="1600" b="1" u="sng" dirty="0">
                <a:solidFill>
                  <a:srgbClr val="00B0F0"/>
                </a:solidFill>
                <a:latin typeface="Consolas" panose="020B0609020204030204" pitchFamily="49" charset="0"/>
                <a:ea typeface="Calibri" panose="020F0502020204030204" pitchFamily="34" charset="0"/>
                <a:cs typeface="Consolas" panose="020B0609020204030204" pitchFamily="49" charset="0"/>
              </a:rPr>
              <a:t>Costly Resource:</a:t>
            </a:r>
            <a:endParaRPr lang="en-US" sz="16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1200" b="1" dirty="0">
                <a:solidFill>
                  <a:schemeClr val="accent2"/>
                </a:solidFill>
                <a:latin typeface="Consolas" panose="020B0609020204030204" pitchFamily="49" charset="0"/>
                <a:ea typeface="Calibri" panose="020F0502020204030204" pitchFamily="34" charset="0"/>
                <a:cs typeface="Consolas" panose="020B0609020204030204" pitchFamily="49" charset="0"/>
              </a:rPr>
              <a:t>Costly resources is something resources which consume system resources or the network resources costly resources must be closed after the used, other ways it’s reduce the performance of the application.</a:t>
            </a:r>
            <a:endParaRPr lang="en-US" sz="1200"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1200" b="1" dirty="0">
                <a:solidFill>
                  <a:schemeClr val="accent2"/>
                </a:solidFill>
                <a:latin typeface="Consolas" panose="020B0609020204030204" pitchFamily="49" charset="0"/>
                <a:ea typeface="Calibri" panose="020F0502020204030204" pitchFamily="34" charset="0"/>
                <a:cs typeface="Consolas" panose="020B0609020204030204" pitchFamily="49" charset="0"/>
              </a:rPr>
              <a:t>Close is the methods which close the costly resources.</a:t>
            </a:r>
            <a:endParaRPr lang="en-US" sz="12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891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19799"/>
            <a:ext cx="8171985" cy="582728"/>
          </a:xfrm>
        </p:spPr>
        <p:txBody>
          <a:bodyPr>
            <a:normAutofit fontScale="90000"/>
          </a:bodyPr>
          <a:lstStyle/>
          <a:p>
            <a:pPr>
              <a:lnSpc>
                <a:spcPct val="115000"/>
              </a:lnSpc>
              <a:spcBef>
                <a:spcPts val="0"/>
              </a:spcBef>
              <a:spcAft>
                <a:spcPts val="1000"/>
              </a:spcAft>
            </a:pPr>
            <a:r>
              <a:rPr lang="en-US" sz="3600" b="1" u="sng" dirty="0"/>
              <a:t>URL (uniform resource locator</a:t>
            </a:r>
            <a:r>
              <a:rPr lang="en-US" sz="3600" b="1" u="sng" dirty="0" smtClean="0"/>
              <a: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3" name="Rectangle 2"/>
          <p:cNvSpPr/>
          <p:nvPr/>
        </p:nvSpPr>
        <p:spPr>
          <a:xfrm>
            <a:off x="191429" y="794273"/>
            <a:ext cx="11439293" cy="729430"/>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b="1" dirty="0">
                <a:latin typeface="Consolas" panose="020B0609020204030204" pitchFamily="49" charset="0"/>
                <a:ea typeface="Calibri" panose="020F0502020204030204" pitchFamily="34" charset="0"/>
                <a:cs typeface="Consolas" panose="020B0609020204030204" pitchFamily="49" charset="0"/>
              </a:rPr>
              <a:t>URL </a:t>
            </a:r>
            <a:r>
              <a:rPr lang="en-US" dirty="0">
                <a:latin typeface="Consolas" panose="020B0609020204030204" pitchFamily="49" charset="0"/>
                <a:ea typeface="Calibri" panose="020F0502020204030204" pitchFamily="34" charset="0"/>
                <a:cs typeface="Consolas" panose="020B0609020204030204" pitchFamily="49" charset="0"/>
              </a:rPr>
              <a:t>is an address or a path to identify any resource unique way over the web.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b="1" dirty="0">
                <a:latin typeface="Consolas" panose="020B0609020204030204" pitchFamily="49" charset="0"/>
                <a:ea typeface="Calibri" panose="020F0502020204030204" pitchFamily="34" charset="0"/>
                <a:cs typeface="Consolas" panose="020B0609020204030204" pitchFamily="49" charset="0"/>
              </a:rPr>
              <a:t>URL </a:t>
            </a:r>
            <a:r>
              <a:rPr lang="en-US" dirty="0">
                <a:latin typeface="Consolas" panose="020B0609020204030204" pitchFamily="49" charset="0"/>
                <a:ea typeface="Calibri" panose="020F0502020204030204" pitchFamily="34" charset="0"/>
                <a:cs typeface="Consolas" panose="020B0609020204030204" pitchFamily="49" charset="0"/>
              </a:rPr>
              <a:t>generally contents all the host information.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91429" y="1930018"/>
            <a:ext cx="10895932" cy="1919500"/>
          </a:xfrm>
          <a:prstGeom prst="rect">
            <a:avLst/>
          </a:prstGeom>
        </p:spPr>
        <p:txBody>
          <a:bodyPr wrap="none">
            <a:spAutoFit/>
          </a:bodyPr>
          <a:lstStyle/>
          <a:p>
            <a:pPr>
              <a:lnSpc>
                <a:spcPct val="115000"/>
              </a:lnSpc>
              <a:spcAft>
                <a:spcPts val="1000"/>
              </a:spcAft>
            </a:pPr>
            <a:r>
              <a:rPr lang="en-US" sz="2400" b="1" u="sng" dirty="0">
                <a:latin typeface="Consolas" panose="020B0609020204030204" pitchFamily="49" charset="0"/>
                <a:ea typeface="Calibri" panose="020F0502020204030204" pitchFamily="34" charset="0"/>
                <a:cs typeface="Consolas" panose="020B0609020204030204" pitchFamily="49" charset="0"/>
              </a:rPr>
              <a:t>Local host</a:t>
            </a:r>
            <a:r>
              <a:rPr lang="en-US" sz="2400" b="1" u="sng" dirty="0" smtClean="0">
                <a:latin typeface="Consolas" panose="020B0609020204030204" pitchFamily="49" charset="0"/>
                <a:ea typeface="Calibri" panose="020F0502020204030204" pitchFamily="34" charset="0"/>
                <a:cs typeface="Consolas" panose="020B0609020204030204" pitchFamily="49" charset="0"/>
              </a:rPr>
              <a:t>:</a:t>
            </a: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://localhost:3606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://localhost:3606/</a:t>
            </a:r>
            <a:r>
              <a:rPr lang="en-US" sz="2400" dirty="0" err="1">
                <a:latin typeface="Consolas" panose="020B0609020204030204" pitchFamily="49" charset="0"/>
                <a:ea typeface="Calibri" panose="020F0502020204030204" pitchFamily="34" charset="0"/>
                <a:cs typeface="Consolas" panose="020B0609020204030204" pitchFamily="49" charset="0"/>
              </a:rPr>
              <a:t>jsppiders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a:t>
            </a:r>
            <a:r>
              <a:rPr lang="en-US" sz="2400" dirty="0" smtClean="0">
                <a:latin typeface="Consolas" panose="020B0609020204030204" pitchFamily="49" charset="0"/>
                <a:ea typeface="Calibri" panose="020F0502020204030204" pitchFamily="34" charset="0"/>
                <a:cs typeface="Consolas" panose="020B0609020204030204" pitchFamily="49" charset="0"/>
              </a:rPr>
              <a:t>localhost:3606/</a:t>
            </a:r>
            <a:r>
              <a:rPr lang="en-US" sz="2400" dirty="0" err="1" smtClean="0">
                <a:latin typeface="Consolas" panose="020B0609020204030204" pitchFamily="49" charset="0"/>
                <a:ea typeface="Calibri" panose="020F0502020204030204" pitchFamily="34" charset="0"/>
                <a:cs typeface="Consolas" panose="020B0609020204030204" pitchFamily="49" charset="0"/>
              </a:rPr>
              <a:t>jspiders?user</a:t>
            </a:r>
            <a:r>
              <a:rPr lang="en-US" sz="2400" dirty="0" smtClean="0">
                <a:latin typeface="Consolas" panose="020B0609020204030204" pitchFamily="49" charset="0"/>
                <a:ea typeface="Calibri" panose="020F0502020204030204" pitchFamily="34" charset="0"/>
                <a:cs typeface="Consolas" panose="020B0609020204030204" pitchFamily="49" charset="0"/>
              </a:rPr>
              <a:t>=</a:t>
            </a:r>
            <a:r>
              <a:rPr lang="en-US" sz="2400" dirty="0" err="1" smtClean="0">
                <a:latin typeface="Consolas" panose="020B0609020204030204" pitchFamily="49" charset="0"/>
                <a:ea typeface="Calibri" panose="020F0502020204030204" pitchFamily="34" charset="0"/>
                <a:cs typeface="Consolas" panose="020B0609020204030204" pitchFamily="49" charset="0"/>
              </a:rPr>
              <a:t>root&amp;password</a:t>
            </a:r>
            <a:r>
              <a:rPr lang="en-US" sz="2400" dirty="0" smtClean="0">
                <a:latin typeface="Consolas" panose="020B0609020204030204" pitchFamily="49" charset="0"/>
                <a:ea typeface="Calibri" panose="020F0502020204030204" pitchFamily="34" charset="0"/>
                <a:cs typeface="Consolas" panose="020B0609020204030204" pitchFamily="49" charset="0"/>
              </a:rPr>
              <a:t>=</a:t>
            </a:r>
            <a:r>
              <a:rPr lang="en-US" sz="2400" dirty="0" err="1" smtClean="0">
                <a:latin typeface="Consolas" panose="020B0609020204030204" pitchFamily="49" charset="0"/>
                <a:ea typeface="Calibri" panose="020F0502020204030204" pitchFamily="34" charset="0"/>
                <a:cs typeface="Consolas" panose="020B0609020204030204" pitchFamily="49" charset="0"/>
              </a:rPr>
              <a:t>dinga</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32911" y="3849518"/>
            <a:ext cx="11817204" cy="1919500"/>
          </a:xfrm>
          <a:prstGeom prst="rect">
            <a:avLst/>
          </a:prstGeom>
        </p:spPr>
        <p:txBody>
          <a:bodyPr wrap="square">
            <a:spAutoFit/>
          </a:bodyPr>
          <a:lstStyle/>
          <a:p>
            <a:pPr>
              <a:lnSpc>
                <a:spcPct val="115000"/>
              </a:lnSpc>
              <a:spcAft>
                <a:spcPts val="1000"/>
              </a:spcAft>
            </a:pPr>
            <a:r>
              <a:rPr lang="en-US" sz="2400" b="1" u="sng" dirty="0">
                <a:latin typeface="Consolas" panose="020B0609020204030204" pitchFamily="49" charset="0"/>
                <a:ea typeface="Calibri" panose="020F0502020204030204" pitchFamily="34" charset="0"/>
                <a:cs typeface="Consolas" panose="020B0609020204030204" pitchFamily="49" charset="0"/>
              </a:rPr>
              <a:t>Remote Host: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://192.168.25.1:3606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 192.168.25.1:3606/</a:t>
            </a:r>
            <a:r>
              <a:rPr lang="en-US" sz="2400" dirty="0" err="1">
                <a:latin typeface="Consolas" panose="020B0609020204030204" pitchFamily="49" charset="0"/>
                <a:ea typeface="Calibri" panose="020F0502020204030204" pitchFamily="34" charset="0"/>
                <a:cs typeface="Consolas" panose="020B0609020204030204" pitchFamily="49" charset="0"/>
              </a:rPr>
              <a:t>jsppiders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err="1">
                <a:latin typeface="Consolas" panose="020B0609020204030204" pitchFamily="49" charset="0"/>
                <a:ea typeface="Calibri" panose="020F0502020204030204" pitchFamily="34" charset="0"/>
                <a:cs typeface="Consolas" panose="020B0609020204030204" pitchFamily="49" charset="0"/>
              </a:rPr>
              <a:t>jdbc:mysql</a:t>
            </a:r>
            <a:r>
              <a:rPr lang="en-US" sz="2400" dirty="0">
                <a:latin typeface="Consolas" panose="020B0609020204030204" pitchFamily="49" charset="0"/>
                <a:ea typeface="Calibri" panose="020F0502020204030204" pitchFamily="34" charset="0"/>
                <a:cs typeface="Consolas" panose="020B0609020204030204" pitchFamily="49" charset="0"/>
              </a:rPr>
              <a:t>:// 192.168.25.1:3606/</a:t>
            </a:r>
            <a:r>
              <a:rPr lang="en-US" sz="2400" dirty="0" err="1">
                <a:latin typeface="Consolas" panose="020B0609020204030204" pitchFamily="49" charset="0"/>
                <a:ea typeface="Calibri" panose="020F0502020204030204" pitchFamily="34" charset="0"/>
                <a:cs typeface="Consolas" panose="020B0609020204030204" pitchFamily="49" charset="0"/>
              </a:rPr>
              <a:t>jspiders?user</a:t>
            </a:r>
            <a:r>
              <a:rPr lang="en-US" sz="2400" dirty="0">
                <a:latin typeface="Consolas" panose="020B0609020204030204" pitchFamily="49" charset="0"/>
                <a:ea typeface="Calibri" panose="020F0502020204030204" pitchFamily="34" charset="0"/>
                <a:cs typeface="Consolas" panose="020B0609020204030204" pitchFamily="49" charset="0"/>
              </a:rPr>
              <a:t>=</a:t>
            </a:r>
            <a:r>
              <a:rPr lang="en-US" sz="2400" dirty="0" err="1">
                <a:latin typeface="Consolas" panose="020B0609020204030204" pitchFamily="49" charset="0"/>
                <a:ea typeface="Calibri" panose="020F0502020204030204" pitchFamily="34" charset="0"/>
                <a:cs typeface="Consolas" panose="020B0609020204030204" pitchFamily="49" charset="0"/>
              </a:rPr>
              <a:t>root&amp;password</a:t>
            </a:r>
            <a:r>
              <a:rPr lang="en-US" sz="2400" dirty="0">
                <a:latin typeface="Consolas" panose="020B0609020204030204" pitchFamily="49" charset="0"/>
                <a:ea typeface="Calibri" panose="020F0502020204030204" pitchFamily="34" charset="0"/>
                <a:cs typeface="Consolas" panose="020B0609020204030204" pitchFamily="49" charset="0"/>
              </a:rPr>
              <a:t>=</a:t>
            </a:r>
            <a:r>
              <a:rPr lang="en-US" sz="2400" dirty="0" err="1">
                <a:latin typeface="Consolas" panose="020B0609020204030204" pitchFamily="49" charset="0"/>
                <a:ea typeface="Calibri" panose="020F0502020204030204" pitchFamily="34" charset="0"/>
                <a:cs typeface="Consolas" panose="020B0609020204030204" pitchFamily="49" charset="0"/>
              </a:rPr>
              <a:t>dinga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0480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644" y="231917"/>
            <a:ext cx="8285356" cy="6432530"/>
          </a:xfrm>
          <a:prstGeom prst="rect">
            <a:avLst/>
          </a:prstGeom>
        </p:spPr>
        <p:txBody>
          <a:bodyPr wrap="square">
            <a:spAutoFit/>
          </a:bodyPr>
          <a:lstStyle/>
          <a:p>
            <a:r>
              <a:rPr lang="en-US" sz="2800" b="1" u="sng" dirty="0">
                <a:solidFill>
                  <a:prstClr val="black"/>
                </a:solidFill>
              </a:rPr>
              <a:t>Content</a:t>
            </a:r>
            <a:r>
              <a:rPr lang="en-US" sz="2800" b="1" u="sng" dirty="0" smtClean="0">
                <a:solidFill>
                  <a:prstClr val="black"/>
                </a:solidFill>
              </a:rPr>
              <a:t>:</a:t>
            </a:r>
            <a:endParaRPr lang="en-US" dirty="0">
              <a:solidFill>
                <a:prstClr val="black"/>
              </a:solidFill>
            </a:endParaRPr>
          </a:p>
          <a:p>
            <a:r>
              <a:rPr lang="en-US" sz="2400" dirty="0">
                <a:solidFill>
                  <a:prstClr val="black"/>
                </a:solidFill>
              </a:rPr>
              <a:t>	Basic on JDBC</a:t>
            </a:r>
          </a:p>
          <a:p>
            <a:r>
              <a:rPr lang="en-US" sz="2400" dirty="0">
                <a:solidFill>
                  <a:prstClr val="black"/>
                </a:solidFill>
              </a:rPr>
              <a:t>	Understand the API</a:t>
            </a:r>
          </a:p>
          <a:p>
            <a:r>
              <a:rPr lang="en-US" sz="2400" dirty="0">
                <a:solidFill>
                  <a:prstClr val="black"/>
                </a:solidFill>
              </a:rPr>
              <a:t>	JDBC </a:t>
            </a:r>
            <a:r>
              <a:rPr lang="en-US" sz="2400" dirty="0" smtClean="0">
                <a:solidFill>
                  <a:prstClr val="black"/>
                </a:solidFill>
              </a:rPr>
              <a:t>architecture</a:t>
            </a:r>
          </a:p>
          <a:p>
            <a:r>
              <a:rPr lang="en-US" sz="2400" dirty="0">
                <a:solidFill>
                  <a:prstClr val="black"/>
                </a:solidFill>
              </a:rPr>
              <a:t>	JDBC </a:t>
            </a:r>
            <a:r>
              <a:rPr lang="en-US" sz="2400" dirty="0" smtClean="0">
                <a:solidFill>
                  <a:prstClr val="black"/>
                </a:solidFill>
              </a:rPr>
              <a:t>Driver</a:t>
            </a:r>
            <a:endParaRPr lang="en-US" sz="2400" dirty="0">
              <a:solidFill>
                <a:prstClr val="black"/>
              </a:solidFill>
            </a:endParaRPr>
          </a:p>
          <a:p>
            <a:r>
              <a:rPr lang="en-US" sz="2400" dirty="0">
                <a:solidFill>
                  <a:prstClr val="black"/>
                </a:solidFill>
              </a:rPr>
              <a:t>	Installation of </a:t>
            </a:r>
            <a:r>
              <a:rPr lang="en-US" sz="2400" dirty="0" smtClean="0">
                <a:solidFill>
                  <a:prstClr val="black"/>
                </a:solidFill>
              </a:rPr>
              <a:t>DB </a:t>
            </a:r>
            <a:r>
              <a:rPr lang="en-US" sz="2400" dirty="0">
                <a:solidFill>
                  <a:prstClr val="black"/>
                </a:solidFill>
              </a:rPr>
              <a:t>server and DB Client</a:t>
            </a:r>
          </a:p>
          <a:p>
            <a:r>
              <a:rPr lang="en-US" sz="2400" dirty="0">
                <a:solidFill>
                  <a:prstClr val="black"/>
                </a:solidFill>
              </a:rPr>
              <a:t>	</a:t>
            </a:r>
            <a:r>
              <a:rPr lang="en-US" sz="2400" dirty="0">
                <a:solidFill>
                  <a:srgbClr val="C00000"/>
                </a:solidFill>
              </a:rPr>
              <a:t>JDBC steps</a:t>
            </a:r>
          </a:p>
          <a:p>
            <a:r>
              <a:rPr lang="en-US" sz="2400" dirty="0">
                <a:solidFill>
                  <a:prstClr val="black"/>
                </a:solidFill>
              </a:rPr>
              <a:t>	Different types of statements </a:t>
            </a:r>
          </a:p>
          <a:p>
            <a:r>
              <a:rPr lang="en-US" sz="2400" dirty="0">
                <a:solidFill>
                  <a:prstClr val="black"/>
                </a:solidFill>
              </a:rPr>
              <a:t>	Prepared statements</a:t>
            </a:r>
          </a:p>
          <a:p>
            <a:r>
              <a:rPr lang="en-US" sz="2400" dirty="0">
                <a:solidFill>
                  <a:prstClr val="black"/>
                </a:solidFill>
              </a:rPr>
              <a:t>	Callable statements </a:t>
            </a:r>
            <a:endParaRPr lang="en-US" sz="2400" dirty="0" smtClean="0">
              <a:solidFill>
                <a:prstClr val="black"/>
              </a:solidFill>
            </a:endParaRPr>
          </a:p>
          <a:p>
            <a:r>
              <a:rPr lang="en-US" sz="2400" dirty="0">
                <a:solidFill>
                  <a:prstClr val="black"/>
                </a:solidFill>
              </a:rPr>
              <a:t>	Stored </a:t>
            </a:r>
            <a:r>
              <a:rPr lang="en-US" sz="2400" dirty="0" smtClean="0">
                <a:solidFill>
                  <a:prstClr val="black"/>
                </a:solidFill>
              </a:rPr>
              <a:t>procedure</a:t>
            </a:r>
          </a:p>
          <a:p>
            <a:r>
              <a:rPr lang="en-US" sz="2400" dirty="0">
                <a:solidFill>
                  <a:prstClr val="black"/>
                </a:solidFill>
              </a:rPr>
              <a:t>	</a:t>
            </a:r>
            <a:r>
              <a:rPr lang="en-US" sz="2400" dirty="0" smtClean="0">
                <a:solidFill>
                  <a:prstClr val="black"/>
                </a:solidFill>
              </a:rPr>
              <a:t>ResultSet</a:t>
            </a:r>
          </a:p>
          <a:p>
            <a:r>
              <a:rPr lang="en-US" sz="2400" dirty="0">
                <a:solidFill>
                  <a:prstClr val="black"/>
                </a:solidFill>
              </a:rPr>
              <a:t>	JDBC transaction </a:t>
            </a:r>
          </a:p>
          <a:p>
            <a:r>
              <a:rPr lang="en-US" sz="2400" dirty="0">
                <a:solidFill>
                  <a:prstClr val="black"/>
                </a:solidFill>
              </a:rPr>
              <a:t>	Batch updates</a:t>
            </a:r>
          </a:p>
          <a:p>
            <a:r>
              <a:rPr lang="en-US" sz="2400" dirty="0" smtClean="0">
                <a:solidFill>
                  <a:prstClr val="black"/>
                </a:solidFill>
              </a:rPr>
              <a:t>	SavePoint</a:t>
            </a:r>
            <a:endParaRPr lang="en-US" sz="2400" dirty="0">
              <a:solidFill>
                <a:prstClr val="black"/>
              </a:solidFill>
            </a:endParaRPr>
          </a:p>
          <a:p>
            <a:r>
              <a:rPr lang="en-US" sz="2400" dirty="0" smtClean="0">
                <a:solidFill>
                  <a:prstClr val="black"/>
                </a:solidFill>
              </a:rPr>
              <a:t></a:t>
            </a:r>
            <a:r>
              <a:rPr lang="en-US" sz="2400" dirty="0">
                <a:solidFill>
                  <a:prstClr val="black"/>
                </a:solidFill>
              </a:rPr>
              <a:t>	Metadata </a:t>
            </a:r>
          </a:p>
          <a:p>
            <a:r>
              <a:rPr lang="en-US" sz="2400" dirty="0">
                <a:solidFill>
                  <a:prstClr val="black"/>
                </a:solidFill>
              </a:rPr>
              <a:t>	Types of </a:t>
            </a:r>
            <a:r>
              <a:rPr lang="en-US" sz="2400" dirty="0" smtClean="0">
                <a:solidFill>
                  <a:prstClr val="black"/>
                </a:solidFill>
              </a:rPr>
              <a:t>metadata</a:t>
            </a:r>
            <a:endParaRPr lang="en-US" sz="2400" dirty="0">
              <a:solidFill>
                <a:prstClr val="black"/>
              </a:solidFill>
            </a:endParaRPr>
          </a:p>
        </p:txBody>
      </p:sp>
      <p:sp>
        <p:nvSpPr>
          <p:cNvPr id="3" name="Footer Placeholder 4"/>
          <p:cNvSpPr>
            <a:spLocks noGrp="1"/>
          </p:cNvSpPr>
          <p:nvPr>
            <p:ph type="ftr" sz="quarter" idx="11"/>
          </p:nvPr>
        </p:nvSpPr>
        <p:spPr>
          <a:xfrm>
            <a:off x="9691168" y="6299322"/>
            <a:ext cx="2358947" cy="365125"/>
          </a:xfrm>
        </p:spPr>
        <p:txBody>
          <a:bodyPr/>
          <a:lstStyle/>
          <a:p>
            <a:r>
              <a:rPr lang="en-US" sz="2000" dirty="0" smtClean="0">
                <a:solidFill>
                  <a:schemeClr val="tx1"/>
                </a:solidFill>
                <a:latin typeface="Algerian" panose="04020705040A02060702" pitchFamily="82" charset="0"/>
              </a:rPr>
              <a:t>AZAM AMIR REZA</a:t>
            </a:r>
            <a:endParaRPr lang="en-US" sz="2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752572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fontScale="90000"/>
          </a:bodyPr>
          <a:lstStyle/>
          <a:p>
            <a:r>
              <a:rPr lang="en-US" sz="3600" b="1" dirty="0">
                <a:solidFill>
                  <a:srgbClr val="00B0F0"/>
                </a:solidFill>
              </a:rPr>
              <a:t>3)	Create the platform /</a:t>
            </a:r>
            <a:r>
              <a:rPr lang="en-US" sz="3600" b="1" dirty="0" smtClean="0">
                <a:solidFill>
                  <a:srgbClr val="00B0F0"/>
                </a:solidFill>
              </a:rPr>
              <a:t>statement</a:t>
            </a:r>
            <a:endParaRPr lang="en-US" sz="3600" dirty="0">
              <a:solidFill>
                <a:srgbClr val="00B0F0"/>
              </a:solidFill>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3" name="Rectangle 2"/>
          <p:cNvSpPr/>
          <p:nvPr/>
        </p:nvSpPr>
        <p:spPr>
          <a:xfrm>
            <a:off x="191429" y="691376"/>
            <a:ext cx="11773830" cy="1366528"/>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To execute SQL statement and query we need to create platform so that on the created platform we can execute different types of SQL statements.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Statements create a platform for execution of any types of SQL queries like DDL, DML, TCL, etc.</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16673" y="2493355"/>
            <a:ext cx="10902176" cy="2260106"/>
          </a:xfrm>
          <a:prstGeom prst="rect">
            <a:avLst/>
          </a:prstGeom>
        </p:spPr>
        <p:txBody>
          <a:bodyPr wrap="square">
            <a:spAutoFit/>
          </a:bodyPr>
          <a:lstStyle/>
          <a:p>
            <a:pPr>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There are three type of statement on JDBC: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smtClean="0">
                <a:latin typeface="Consolas" panose="020B0609020204030204" pitchFamily="49" charset="0"/>
                <a:ea typeface="Calibri" panose="020F0502020204030204" pitchFamily="34" charset="0"/>
                <a:cs typeface="Consolas" panose="020B0609020204030204" pitchFamily="49" charset="0"/>
              </a:rPr>
              <a:t>Statement(I)</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mj-lt"/>
              <a:buAutoNum type="arabicParenR"/>
            </a:pPr>
            <a:r>
              <a:rPr lang="en-US" dirty="0" err="1">
                <a:latin typeface="Consolas" panose="020B0609020204030204" pitchFamily="49" charset="0"/>
                <a:ea typeface="Calibri" panose="020F0502020204030204" pitchFamily="34" charset="0"/>
                <a:cs typeface="Consolas" panose="020B0609020204030204" pitchFamily="49" charset="0"/>
              </a:rPr>
              <a:t>PreparedStatement</a:t>
            </a:r>
            <a:r>
              <a:rPr lang="en-US" dirty="0">
                <a:latin typeface="Consolas" panose="020B0609020204030204" pitchFamily="49" charset="0"/>
                <a:ea typeface="Calibri" panose="020F0502020204030204" pitchFamily="34" charset="0"/>
                <a:cs typeface="Consolas" panose="020B0609020204030204" pitchFamily="49" charset="0"/>
              </a:rPr>
              <a:t>(I</a:t>
            </a:r>
            <a:r>
              <a:rPr lang="en-US"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arenR"/>
            </a:pPr>
            <a:r>
              <a:rPr lang="en-US" dirty="0" err="1">
                <a:latin typeface="Consolas" panose="020B0609020204030204" pitchFamily="49" charset="0"/>
                <a:ea typeface="Calibri" panose="020F0502020204030204" pitchFamily="34" charset="0"/>
                <a:cs typeface="Consolas" panose="020B0609020204030204" pitchFamily="49" charset="0"/>
              </a:rPr>
              <a:t>CallableStatement</a:t>
            </a:r>
            <a:r>
              <a:rPr lang="en-US" dirty="0">
                <a:latin typeface="Consolas" panose="020B0609020204030204" pitchFamily="49" charset="0"/>
                <a:ea typeface="Calibri" panose="020F0502020204030204" pitchFamily="34" charset="0"/>
                <a:cs typeface="Consolas" panose="020B0609020204030204" pitchFamily="49" charset="0"/>
              </a:rPr>
              <a:t>(I</a:t>
            </a:r>
            <a:r>
              <a:rPr lang="en-US"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Consolas" panose="020B0609020204030204" pitchFamily="49" charset="0"/>
              </a:rPr>
              <a:t>All the above statements are interfaces which are the part of JDBC API and implementation are given by different DB venders has the part of JDBC driver.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608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a:bodyPr>
          <a:lstStyle/>
          <a:p>
            <a:pPr lvl="0"/>
            <a:r>
              <a:rPr lang="en-US" sz="3200" b="1" dirty="0" smtClean="0">
                <a:latin typeface="Consolas" panose="020B0609020204030204" pitchFamily="49" charset="0"/>
                <a:ea typeface="Calibri" panose="020F0502020204030204" pitchFamily="34" charset="0"/>
                <a:cs typeface="Consolas" panose="020B0609020204030204" pitchFamily="49" charset="0"/>
              </a:rPr>
              <a:t>Statement(I)</a:t>
            </a:r>
            <a:endParaRPr lang="en-US" sz="3200" b="1" dirty="0"/>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5" name="Rectangle 4"/>
          <p:cNvSpPr/>
          <p:nvPr/>
        </p:nvSpPr>
        <p:spPr>
          <a:xfrm>
            <a:off x="191429" y="691376"/>
            <a:ext cx="11740376" cy="1685077"/>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Whenever a query is executed through statements then that query is compiled and then it is executed. That is the query is compiling and executed every time. Hence it must be used for execution of query’s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which are not repeated</a:t>
            </a:r>
            <a:r>
              <a:rPr lang="en-US"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a:t>
            </a:r>
          </a:p>
          <a:p>
            <a:pPr marR="0" lvl="0">
              <a:lnSpc>
                <a:spcPct val="115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dirty="0">
                <a:solidFill>
                  <a:schemeClr val="tx2"/>
                </a:solidFill>
                <a:latin typeface="Consolas" panose="020B0609020204030204" pitchFamily="49" charset="0"/>
                <a:ea typeface="Calibri" panose="020F0502020204030204" pitchFamily="34" charset="0"/>
                <a:cs typeface="Consolas" panose="020B0609020204030204" pitchFamily="49" charset="0"/>
              </a:rPr>
              <a:t>Statement </a:t>
            </a:r>
            <a:r>
              <a:rPr lang="en-US" dirty="0" err="1">
                <a:solidFill>
                  <a:schemeClr val="tx2"/>
                </a:solidFill>
                <a:latin typeface="Consolas" panose="020B0609020204030204" pitchFamily="49" charset="0"/>
                <a:ea typeface="Calibri" panose="020F0502020204030204" pitchFamily="34" charset="0"/>
                <a:cs typeface="Consolas" panose="020B0609020204030204" pitchFamily="49" charset="0"/>
              </a:rPr>
              <a:t>stmnt</a:t>
            </a:r>
            <a:r>
              <a:rPr lang="en-US" dirty="0">
                <a:solidFill>
                  <a:schemeClr val="tx2"/>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tx2"/>
                </a:solidFill>
                <a:latin typeface="Consolas" panose="020B0609020204030204" pitchFamily="49" charset="0"/>
                <a:ea typeface="Calibri" panose="020F0502020204030204" pitchFamily="34" charset="0"/>
                <a:cs typeface="Consolas" panose="020B0609020204030204" pitchFamily="49" charset="0"/>
              </a:rPr>
              <a:t>con.createStatement</a:t>
            </a:r>
            <a:r>
              <a:rPr lang="en-US" dirty="0">
                <a:solidFill>
                  <a:schemeClr val="tx2"/>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91429" y="2572019"/>
            <a:ext cx="6736652" cy="461665"/>
          </a:xfrm>
          <a:prstGeom prst="rect">
            <a:avLst/>
          </a:prstGeom>
        </p:spPr>
        <p:txBody>
          <a:bodyPr wrap="none">
            <a:spAutoFit/>
          </a:bodyPr>
          <a:lstStyle/>
          <a:p>
            <a:r>
              <a:rPr lang="en-US" sz="2400" b="1" dirty="0"/>
              <a:t>Commonly used methods of Statement interface:</a:t>
            </a:r>
          </a:p>
        </p:txBody>
      </p:sp>
      <p:sp>
        <p:nvSpPr>
          <p:cNvPr id="4" name="Rectangle 3"/>
          <p:cNvSpPr/>
          <p:nvPr/>
        </p:nvSpPr>
        <p:spPr>
          <a:xfrm>
            <a:off x="191429" y="3055100"/>
            <a:ext cx="11858686" cy="2031325"/>
          </a:xfrm>
          <a:prstGeom prst="rect">
            <a:avLst/>
          </a:prstGeom>
        </p:spPr>
        <p:txBody>
          <a:bodyPr wrap="square">
            <a:spAutoFit/>
          </a:bodyPr>
          <a:lstStyle/>
          <a:p>
            <a:r>
              <a:rPr lang="en-US" dirty="0"/>
              <a:t>The important methods of Statement interface are as follows</a:t>
            </a:r>
            <a:r>
              <a:rPr lang="en-US" dirty="0" smtClean="0"/>
              <a:t>:</a:t>
            </a:r>
            <a:endParaRPr lang="en-US" dirty="0"/>
          </a:p>
          <a:p>
            <a:pPr>
              <a:lnSpc>
                <a:spcPct val="150000"/>
              </a:lnSpc>
            </a:pPr>
            <a:r>
              <a:rPr lang="en-US" dirty="0"/>
              <a:t>1) public ResultSet </a:t>
            </a:r>
            <a:r>
              <a:rPr lang="en-US" dirty="0" err="1"/>
              <a:t>executeQuery</a:t>
            </a:r>
            <a:r>
              <a:rPr lang="en-US" dirty="0"/>
              <a:t>(String </a:t>
            </a:r>
            <a:r>
              <a:rPr lang="en-US" dirty="0" err="1"/>
              <a:t>sql</a:t>
            </a:r>
            <a:r>
              <a:rPr lang="en-US" dirty="0"/>
              <a:t>): is used to execute SELECT query. It returns the object of ResultSet.</a:t>
            </a:r>
          </a:p>
          <a:p>
            <a:pPr>
              <a:lnSpc>
                <a:spcPct val="150000"/>
              </a:lnSpc>
            </a:pPr>
            <a:r>
              <a:rPr lang="en-US" dirty="0"/>
              <a:t>2) public </a:t>
            </a:r>
            <a:r>
              <a:rPr lang="en-US" dirty="0" err="1"/>
              <a:t>int</a:t>
            </a:r>
            <a:r>
              <a:rPr lang="en-US" dirty="0"/>
              <a:t> </a:t>
            </a:r>
            <a:r>
              <a:rPr lang="en-US" dirty="0" err="1"/>
              <a:t>executeUpdate</a:t>
            </a:r>
            <a:r>
              <a:rPr lang="en-US" dirty="0"/>
              <a:t>(String </a:t>
            </a:r>
            <a:r>
              <a:rPr lang="en-US" dirty="0" err="1"/>
              <a:t>sql</a:t>
            </a:r>
            <a:r>
              <a:rPr lang="en-US" dirty="0"/>
              <a:t>): is used to execute specified query, it may be create, drop, insert, update, delete etc.</a:t>
            </a:r>
          </a:p>
          <a:p>
            <a:pPr>
              <a:lnSpc>
                <a:spcPct val="150000"/>
              </a:lnSpc>
            </a:pPr>
            <a:r>
              <a:rPr lang="en-US" dirty="0"/>
              <a:t>3) public </a:t>
            </a:r>
            <a:r>
              <a:rPr lang="en-US" dirty="0" err="1"/>
              <a:t>boolean</a:t>
            </a:r>
            <a:r>
              <a:rPr lang="en-US" dirty="0"/>
              <a:t> execute(String </a:t>
            </a:r>
            <a:r>
              <a:rPr lang="en-US" dirty="0" err="1"/>
              <a:t>sql</a:t>
            </a:r>
            <a:r>
              <a:rPr lang="en-US" dirty="0"/>
              <a:t>): is used to execute queries that may return multiple results.</a:t>
            </a:r>
          </a:p>
          <a:p>
            <a:pPr>
              <a:lnSpc>
                <a:spcPct val="150000"/>
              </a:lnSpc>
            </a:pPr>
            <a:r>
              <a:rPr lang="en-US" dirty="0"/>
              <a:t>4) public </a:t>
            </a:r>
            <a:r>
              <a:rPr lang="en-US" dirty="0" err="1"/>
              <a:t>int</a:t>
            </a:r>
            <a:r>
              <a:rPr lang="en-US" dirty="0"/>
              <a:t>[] </a:t>
            </a:r>
            <a:r>
              <a:rPr lang="en-US" dirty="0" err="1"/>
              <a:t>executeBatch</a:t>
            </a:r>
            <a:r>
              <a:rPr lang="en-US" dirty="0"/>
              <a:t>(): is used to execute batch of commands.</a:t>
            </a:r>
          </a:p>
        </p:txBody>
      </p:sp>
    </p:spTree>
    <p:extLst>
      <p:ext uri="{BB962C8B-B14F-4D97-AF65-F5344CB8AC3E}">
        <p14:creationId xmlns:p14="http://schemas.microsoft.com/office/powerpoint/2010/main" val="3994470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a:bodyPr>
          <a:lstStyle/>
          <a:p>
            <a:r>
              <a:rPr lang="en-US" sz="3200" b="1" dirty="0">
                <a:latin typeface="Consolas" panose="020B0609020204030204" pitchFamily="49" charset="0"/>
              </a:rPr>
              <a:t>Prepared </a:t>
            </a:r>
            <a:r>
              <a:rPr lang="en-US" sz="3200" b="1" dirty="0" smtClean="0">
                <a:latin typeface="Consolas" panose="020B0609020204030204" pitchFamily="49" charset="0"/>
              </a:rPr>
              <a:t>Statement(I)</a:t>
            </a:r>
            <a:endParaRPr lang="en-US" sz="3200" b="1" dirty="0">
              <a:latin typeface="Consolas" panose="020B0609020204030204" pitchFamily="49" charset="0"/>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5" name="Rectangle 4"/>
          <p:cNvSpPr/>
          <p:nvPr/>
        </p:nvSpPr>
        <p:spPr>
          <a:xfrm>
            <a:off x="191429" y="691376"/>
            <a:ext cx="11740376" cy="5826210"/>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smtClean="0">
                <a:latin typeface="Consolas" panose="020B0609020204030204" pitchFamily="49" charset="0"/>
                <a:ea typeface="Calibri" panose="020F0502020204030204" pitchFamily="34" charset="0"/>
                <a:cs typeface="Consolas" panose="020B0609020204030204" pitchFamily="49" charset="0"/>
              </a:rPr>
              <a:t>To </a:t>
            </a:r>
            <a:r>
              <a:rPr lang="en-US" dirty="0">
                <a:latin typeface="Consolas" panose="020B0609020204030204" pitchFamily="49" charset="0"/>
                <a:ea typeface="Calibri" panose="020F0502020204030204" pitchFamily="34" charset="0"/>
                <a:cs typeface="Consolas" panose="020B0609020204030204" pitchFamily="49" charset="0"/>
              </a:rPr>
              <a:t>execute similar repeated queries if we use statement then it compile and then execute, that is every query is compiled every time hence it takes more time. Hence the performance will be </a:t>
            </a:r>
            <a:r>
              <a:rPr lang="en-US" dirty="0" smtClean="0">
                <a:latin typeface="Consolas" panose="020B0609020204030204" pitchFamily="49" charset="0"/>
                <a:ea typeface="Calibri" panose="020F0502020204030204" pitchFamily="34" charset="0"/>
                <a:cs typeface="Consolas" panose="020B0609020204030204" pitchFamily="49" charset="0"/>
              </a:rPr>
              <a:t>low.																		 we </a:t>
            </a:r>
            <a:r>
              <a:rPr lang="en-US" dirty="0">
                <a:latin typeface="Consolas" panose="020B0609020204030204" pitchFamily="49" charset="0"/>
                <a:ea typeface="Calibri" panose="020F0502020204030204" pitchFamily="34" charset="0"/>
                <a:cs typeface="Consolas" panose="020B0609020204030204" pitchFamily="49" charset="0"/>
              </a:rPr>
              <a:t>used </a:t>
            </a:r>
            <a:r>
              <a:rPr lang="en-US" dirty="0" err="1">
                <a:latin typeface="Consolas" panose="020B0609020204030204" pitchFamily="49" charset="0"/>
                <a:ea typeface="Calibri" panose="020F0502020204030204" pitchFamily="34" charset="0"/>
                <a:cs typeface="Consolas" panose="020B0609020204030204" pitchFamily="49" charset="0"/>
              </a:rPr>
              <a:t>PreparedStatements</a:t>
            </a:r>
            <a:r>
              <a:rPr lang="en-US" dirty="0">
                <a:latin typeface="Consolas" panose="020B0609020204030204" pitchFamily="49" charset="0"/>
                <a:ea typeface="Calibri" panose="020F0502020204030204" pitchFamily="34" charset="0"/>
                <a:cs typeface="Consolas" panose="020B0609020204030204" pitchFamily="49" charset="0"/>
              </a:rPr>
              <a:t> for execution of similar multiple repeated queries</a:t>
            </a:r>
            <a:r>
              <a:rPr lang="en-US" dirty="0" smtClean="0">
                <a:latin typeface="Consolas" panose="020B0609020204030204" pitchFamily="49" charset="0"/>
                <a:ea typeface="Calibri" panose="020F0502020204030204" pitchFamily="34" charset="0"/>
                <a:cs typeface="Consolas" panose="020B0609020204030204" pitchFamily="49" charset="0"/>
              </a:rPr>
              <a:t>.</a:t>
            </a:r>
          </a:p>
          <a:p>
            <a:pPr marL="342900" marR="0" lvl="0" indent="-342900">
              <a:lnSpc>
                <a:spcPct val="115000"/>
              </a:lnSpc>
              <a:spcBef>
                <a:spcPts val="0"/>
              </a:spcBef>
              <a:spcAft>
                <a:spcPts val="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a:latin typeface="Consolas" panose="020B0609020204030204" pitchFamily="49" charset="0"/>
                <a:ea typeface="Calibri" panose="020F0502020204030204" pitchFamily="34" charset="0"/>
                <a:cs typeface="Consolas" panose="020B0609020204030204" pitchFamily="49" charset="0"/>
              </a:rPr>
              <a:t>is an interface which is the part of JDBC API present in </a:t>
            </a:r>
            <a:r>
              <a:rPr lang="en-US" dirty="0" err="1">
                <a:latin typeface="Consolas" panose="020B0609020204030204" pitchFamily="49" charset="0"/>
                <a:ea typeface="Calibri" panose="020F0502020204030204" pitchFamily="34" charset="0"/>
                <a:cs typeface="Consolas" panose="020B0609020204030204" pitchFamily="49" charset="0"/>
              </a:rPr>
              <a:t>java.sql</a:t>
            </a:r>
            <a:r>
              <a:rPr lang="en-US" dirty="0">
                <a:latin typeface="Consolas" panose="020B0609020204030204" pitchFamily="49" charset="0"/>
                <a:ea typeface="Calibri" panose="020F0502020204030204" pitchFamily="34" charset="0"/>
                <a:cs typeface="Consolas" panose="020B0609020204030204" pitchFamily="49" charset="0"/>
              </a:rPr>
              <a:t> </a:t>
            </a:r>
            <a:endParaRPr lang="en-US" dirty="0" smtClean="0">
              <a:latin typeface="Consolas" panose="020B0609020204030204" pitchFamily="49" charset="0"/>
              <a:ea typeface="Calibri" panose="020F0502020204030204" pitchFamily="34" charset="0"/>
              <a:cs typeface="Consolas" panose="020B0609020204030204" pitchFamily="49" charset="0"/>
            </a:endParaRPr>
          </a:p>
          <a:p>
            <a:pPr marL="342900" marR="0" lvl="0" indent="-342900">
              <a:lnSpc>
                <a:spcPct val="115000"/>
              </a:lnSpc>
              <a:spcBef>
                <a:spcPts val="0"/>
              </a:spcBef>
              <a:spcAft>
                <a:spcPts val="0"/>
              </a:spcAft>
              <a:buFont typeface="Wingdings" panose="05000000000000000000" pitchFamily="2" charset="2"/>
              <a:buChar char=""/>
            </a:pPr>
            <a:r>
              <a:rPr lang="en-US" dirty="0" smtClean="0">
                <a:latin typeface="Consolas" panose="020B0609020204030204" pitchFamily="49" charset="0"/>
                <a:ea typeface="Calibri" panose="020F0502020204030204" pitchFamily="34" charset="0"/>
                <a:cs typeface="Consolas" panose="020B0609020204030204" pitchFamily="49" charset="0"/>
              </a:rPr>
              <a:t>We </a:t>
            </a:r>
            <a:r>
              <a:rPr lang="en-US" dirty="0">
                <a:latin typeface="Consolas" panose="020B0609020204030204" pitchFamily="49" charset="0"/>
                <a:ea typeface="Calibri" panose="020F0502020204030204" pitchFamily="34" charset="0"/>
                <a:cs typeface="Consolas" panose="020B0609020204030204" pitchFamily="49" charset="0"/>
              </a:rPr>
              <a:t>pass generic dynamic query at the time of creation of Prepared Statement Object</a:t>
            </a:r>
          </a:p>
          <a:p>
            <a:pPr marR="0" lvl="0">
              <a:lnSpc>
                <a:spcPct val="115000"/>
              </a:lnSpc>
              <a:spcBef>
                <a:spcPts val="0"/>
              </a:spcBef>
              <a:spcAft>
                <a:spcPts val="0"/>
              </a:spcAft>
            </a:pP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err="1">
                <a:latin typeface="Consolas" panose="020B0609020204030204" pitchFamily="49" charset="0"/>
                <a:ea typeface="Calibri" panose="020F0502020204030204" pitchFamily="34" charset="0"/>
                <a:cs typeface="Consolas" panose="020B0609020204030204" pitchFamily="49" charset="0"/>
              </a:rPr>
              <a:t>psmt</a:t>
            </a:r>
            <a:r>
              <a:rPr lang="en-US" dirty="0">
                <a:latin typeface="Consolas" panose="020B0609020204030204" pitchFamily="49" charset="0"/>
                <a:ea typeface="Calibri" panose="020F0502020204030204" pitchFamily="34" charset="0"/>
                <a:cs typeface="Consolas" panose="020B0609020204030204" pitchFamily="49" charset="0"/>
              </a:rPr>
              <a:t>=</a:t>
            </a:r>
            <a:r>
              <a:rPr lang="en-US" dirty="0" err="1">
                <a:latin typeface="Consolas" panose="020B0609020204030204" pitchFamily="49" charset="0"/>
                <a:ea typeface="Calibri" panose="020F0502020204030204" pitchFamily="34" charset="0"/>
                <a:cs typeface="Consolas" panose="020B0609020204030204" pitchFamily="49" charset="0"/>
              </a:rPr>
              <a:t>con.prepareStatement</a:t>
            </a:r>
            <a:r>
              <a:rPr lang="en-US" dirty="0">
                <a:latin typeface="Consolas" panose="020B0609020204030204" pitchFamily="49" charset="0"/>
                <a:ea typeface="Calibri" panose="020F0502020204030204" pitchFamily="34" charset="0"/>
                <a:cs typeface="Consolas" panose="020B0609020204030204" pitchFamily="49" charset="0"/>
              </a:rPr>
              <a:t>(</a:t>
            </a:r>
            <a:r>
              <a:rPr lang="en-US" dirty="0" err="1">
                <a:latin typeface="Consolas" panose="020B0609020204030204" pitchFamily="49" charset="0"/>
                <a:ea typeface="Calibri" panose="020F0502020204030204" pitchFamily="34" charset="0"/>
                <a:cs typeface="Consolas" panose="020B0609020204030204" pitchFamily="49" charset="0"/>
              </a:rPr>
              <a:t>Gdq</a:t>
            </a:r>
            <a:r>
              <a:rPr lang="en-US" dirty="0">
                <a:latin typeface="Consolas" panose="020B0609020204030204" pitchFamily="49" charset="0"/>
                <a:ea typeface="Calibri" panose="020F0502020204030204" pitchFamily="34" charset="0"/>
                <a:cs typeface="Consolas" panose="020B0609020204030204" pitchFamily="49" charset="0"/>
              </a:rPr>
              <a:t>)</a:t>
            </a:r>
          </a:p>
          <a:p>
            <a:pPr marL="342900" marR="0" lvl="0" indent="-342900">
              <a:lnSpc>
                <a:spcPct val="115000"/>
              </a:lnSpc>
              <a:spcBef>
                <a:spcPts val="0"/>
              </a:spcBef>
              <a:spcAft>
                <a:spcPts val="0"/>
              </a:spcAft>
              <a:buFont typeface="Wingdings" panose="05000000000000000000" pitchFamily="2" charset="2"/>
              <a:buChar char=""/>
            </a:pPr>
            <a:r>
              <a:rPr lang="en-US" dirty="0" smtClean="0">
                <a:latin typeface="Consolas" panose="020B0609020204030204" pitchFamily="49" charset="0"/>
                <a:ea typeface="Calibri" panose="020F0502020204030204" pitchFamily="34" charset="0"/>
                <a:cs typeface="Consolas" panose="020B0609020204030204" pitchFamily="49" charset="0"/>
              </a:rPr>
              <a:t>Generic </a:t>
            </a:r>
            <a:r>
              <a:rPr lang="en-US" dirty="0">
                <a:latin typeface="Consolas" panose="020B0609020204030204" pitchFamily="49" charset="0"/>
                <a:ea typeface="Calibri" panose="020F0502020204030204" pitchFamily="34" charset="0"/>
                <a:cs typeface="Consolas" panose="020B0609020204030204" pitchFamily="49" charset="0"/>
              </a:rPr>
              <a:t>Dynamic Query accepts place holders</a:t>
            </a:r>
          </a:p>
          <a:p>
            <a:pPr marL="342900" marR="0" lvl="0" indent="-342900">
              <a:lnSpc>
                <a:spcPct val="115000"/>
              </a:lnSpc>
              <a:spcBef>
                <a:spcPts val="0"/>
              </a:spcBef>
              <a:spcAft>
                <a:spcPts val="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a:latin typeface="Consolas" panose="020B0609020204030204" pitchFamily="49" charset="0"/>
                <a:ea typeface="Calibri" panose="020F0502020204030204" pitchFamily="34" charset="0"/>
                <a:cs typeface="Consolas" panose="020B0609020204030204" pitchFamily="49" charset="0"/>
              </a:rPr>
              <a:t>is pre compiled statement </a:t>
            </a:r>
          </a:p>
          <a:p>
            <a:pPr marL="342900" marR="0" lvl="0" indent="-342900">
              <a:lnSpc>
                <a:spcPct val="115000"/>
              </a:lnSpc>
              <a:spcBef>
                <a:spcPts val="0"/>
              </a:spcBef>
              <a:spcAft>
                <a:spcPts val="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a:latin typeface="Consolas" panose="020B0609020204030204" pitchFamily="49" charset="0"/>
                <a:ea typeface="Calibri" panose="020F0502020204030204" pitchFamily="34" charset="0"/>
                <a:cs typeface="Consolas" panose="020B0609020204030204" pitchFamily="49" charset="0"/>
              </a:rPr>
              <a:t>support the concept of compile once and execute multiple times.</a:t>
            </a:r>
          </a:p>
          <a:p>
            <a:pPr marL="342900" marR="0" lvl="0" indent="-342900">
              <a:lnSpc>
                <a:spcPct val="115000"/>
              </a:lnSpc>
              <a:spcBef>
                <a:spcPts val="0"/>
              </a:spcBef>
              <a:spcAft>
                <a:spcPts val="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 </a:t>
            </a:r>
            <a:r>
              <a:rPr lang="en-US" dirty="0">
                <a:latin typeface="Consolas" panose="020B0609020204030204" pitchFamily="49" charset="0"/>
                <a:ea typeface="Calibri" panose="020F0502020204030204" pitchFamily="34" charset="0"/>
                <a:cs typeface="Consolas" panose="020B0609020204030204" pitchFamily="49" charset="0"/>
              </a:rPr>
              <a:t>gives the batter performance while executing similar multiple queries.</a:t>
            </a:r>
          </a:p>
          <a:p>
            <a:pPr marR="0" lvl="0">
              <a:lnSpc>
                <a:spcPct val="115000"/>
              </a:lnSpc>
              <a:spcBef>
                <a:spcPts val="0"/>
              </a:spcBef>
              <a:spcAft>
                <a:spcPts val="0"/>
              </a:spcAft>
            </a:pPr>
            <a:endParaRPr lang="en-US" dirty="0" smtClean="0">
              <a:latin typeface="Consolas" panose="020B0609020204030204" pitchFamily="49" charset="0"/>
              <a:ea typeface="Calibri" panose="020F0502020204030204" pitchFamily="34" charset="0"/>
              <a:cs typeface="Consolas" panose="020B0609020204030204" pitchFamily="49" charset="0"/>
            </a:endParaRPr>
          </a:p>
          <a:p>
            <a:pPr marR="0" lvl="0">
              <a:lnSpc>
                <a:spcPct val="115000"/>
              </a:lnSpc>
              <a:spcBef>
                <a:spcPts val="0"/>
              </a:spcBef>
              <a:spcAft>
                <a:spcPts val="0"/>
              </a:spcAft>
            </a:pPr>
            <a:r>
              <a:rPr lang="en-US" dirty="0" smtClean="0">
                <a:latin typeface="Consolas" panose="020B0609020204030204" pitchFamily="49" charset="0"/>
                <a:ea typeface="Calibri" panose="020F0502020204030204" pitchFamily="34" charset="0"/>
                <a:cs typeface="Consolas" panose="020B0609020204030204" pitchFamily="49" charset="0"/>
              </a:rPr>
              <a:t>Place </a:t>
            </a:r>
            <a:r>
              <a:rPr lang="en-US" dirty="0">
                <a:latin typeface="Consolas" panose="020B0609020204030204" pitchFamily="49" charset="0"/>
                <a:ea typeface="Calibri" panose="020F0502020204030204" pitchFamily="34" charset="0"/>
                <a:cs typeface="Consolas" panose="020B0609020204030204" pitchFamily="49" charset="0"/>
              </a:rPr>
              <a:t>Holder: </a:t>
            </a:r>
          </a:p>
          <a:p>
            <a:pPr marR="0" lvl="0">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1)	place holder is like a variable with accept dynamic values</a:t>
            </a:r>
          </a:p>
          <a:p>
            <a:pPr marR="0" lvl="0">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2)	A query can have any no of place holder</a:t>
            </a:r>
          </a:p>
          <a:p>
            <a:pPr marR="0" lvl="0">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3)	We have to set the data for the place holder before the execution.</a:t>
            </a:r>
          </a:p>
          <a:p>
            <a:pPr marR="0" lvl="0">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4)	The no of place holder add the no of data must be exact match.</a:t>
            </a:r>
          </a:p>
          <a:p>
            <a:pPr marR="0" lvl="0">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5)	The data can be set to place holder using </a:t>
            </a:r>
            <a:r>
              <a:rPr lang="en-US" dirty="0" err="1">
                <a:latin typeface="Consolas" panose="020B0609020204030204" pitchFamily="49" charset="0"/>
                <a:ea typeface="Calibri" panose="020F0502020204030204" pitchFamily="34" charset="0"/>
                <a:cs typeface="Consolas" panose="020B0609020204030204" pitchFamily="49" charset="0"/>
              </a:rPr>
              <a:t>setXXX</a:t>
            </a:r>
            <a:r>
              <a:rPr lang="en-US" dirty="0">
                <a:latin typeface="Consolas" panose="020B0609020204030204" pitchFamily="49" charset="0"/>
                <a:ea typeface="Calibri" panose="020F0502020204030204" pitchFamily="34" charset="0"/>
                <a:cs typeface="Consolas" panose="020B0609020204030204" pitchFamily="49" charset="0"/>
              </a:rPr>
              <a:t>() method</a:t>
            </a:r>
            <a:r>
              <a:rPr lang="en-US"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544143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2" y="219450"/>
            <a:ext cx="11682762" cy="1015663"/>
          </a:xfrm>
          <a:prstGeom prst="rect">
            <a:avLst/>
          </a:prstGeom>
        </p:spPr>
        <p:txBody>
          <a:bodyPr wrap="square">
            <a:spAutoFit/>
          </a:bodyPr>
          <a:lstStyle/>
          <a:p>
            <a:r>
              <a:rPr lang="en-US" sz="2400" b="1" dirty="0"/>
              <a:t>Why use </a:t>
            </a:r>
            <a:r>
              <a:rPr lang="en-US" sz="2400" b="1" dirty="0" smtClean="0"/>
              <a:t>Prepared Statement?</a:t>
            </a:r>
            <a:endParaRPr lang="en-US" sz="2400" b="1" dirty="0"/>
          </a:p>
          <a:p>
            <a:r>
              <a:rPr lang="en-US" dirty="0"/>
              <a:t>Improves performance: The performance of the application will be faster if you use </a:t>
            </a:r>
            <a:r>
              <a:rPr lang="en-US" dirty="0" err="1"/>
              <a:t>PreparedStatement</a:t>
            </a:r>
            <a:r>
              <a:rPr lang="en-US" dirty="0"/>
              <a:t> interface because query is compiled only once.</a:t>
            </a:r>
          </a:p>
        </p:txBody>
      </p:sp>
      <p:sp>
        <p:nvSpPr>
          <p:cNvPr id="7" name="Rectangle 6"/>
          <p:cNvSpPr/>
          <p:nvPr/>
        </p:nvSpPr>
        <p:spPr>
          <a:xfrm>
            <a:off x="237892" y="1437836"/>
            <a:ext cx="5652509" cy="461665"/>
          </a:xfrm>
          <a:prstGeom prst="rect">
            <a:avLst/>
          </a:prstGeom>
        </p:spPr>
        <p:txBody>
          <a:bodyPr wrap="none">
            <a:spAutoFit/>
          </a:bodyPr>
          <a:lstStyle/>
          <a:p>
            <a:r>
              <a:rPr lang="en-US" sz="2400" b="1" dirty="0"/>
              <a:t>Methods of </a:t>
            </a:r>
            <a:r>
              <a:rPr lang="en-US" sz="2400" b="1" dirty="0" err="1"/>
              <a:t>PreparedStatement</a:t>
            </a:r>
            <a:r>
              <a:rPr lang="en-US" sz="2400" b="1" dirty="0"/>
              <a:t> interface</a:t>
            </a:r>
          </a:p>
        </p:txBody>
      </p:sp>
      <p:graphicFrame>
        <p:nvGraphicFramePr>
          <p:cNvPr id="8" name="Table 7"/>
          <p:cNvGraphicFramePr>
            <a:graphicFrameLocks noGrp="1"/>
          </p:cNvGraphicFramePr>
          <p:nvPr>
            <p:extLst>
              <p:ext uri="{D42A27DB-BD31-4B8C-83A1-F6EECF244321}">
                <p14:modId xmlns:p14="http://schemas.microsoft.com/office/powerpoint/2010/main" val="3676109915"/>
              </p:ext>
            </p:extLst>
          </p:nvPr>
        </p:nvGraphicFramePr>
        <p:xfrm>
          <a:off x="237893" y="2040674"/>
          <a:ext cx="11370528" cy="3992135"/>
        </p:xfrm>
        <a:graphic>
          <a:graphicData uri="http://schemas.openxmlformats.org/drawingml/2006/table">
            <a:tbl>
              <a:tblPr firstRow="1" firstCol="1" bandRow="1">
                <a:tableStyleId>{5C22544A-7EE6-4342-B048-85BDC9FD1C3A}</a:tableStyleId>
              </a:tblPr>
              <a:tblGrid>
                <a:gridCol w="5558412"/>
                <a:gridCol w="5812116"/>
              </a:tblGrid>
              <a:tr h="570305">
                <a:tc>
                  <a:txBody>
                    <a:bodyPr/>
                    <a:lstStyle/>
                    <a:p>
                      <a:pPr marL="0" marR="0">
                        <a:lnSpc>
                          <a:spcPts val="1725"/>
                        </a:lnSpc>
                        <a:spcBef>
                          <a:spcPts val="0"/>
                        </a:spcBef>
                        <a:spcAft>
                          <a:spcPts val="800"/>
                        </a:spcAft>
                      </a:pPr>
                      <a:r>
                        <a:rPr lang="en-US" sz="1800">
                          <a:effectLst/>
                        </a:rPr>
                        <a:t>Method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ts val="1725"/>
                        </a:lnSpc>
                        <a:spcBef>
                          <a:spcPts val="0"/>
                        </a:spcBef>
                        <a:spcAft>
                          <a:spcPts val="8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a:effectLst/>
                        </a:rPr>
                        <a:t>public void setInt(int paramIndex, int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sets the integer value to the given parameter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a:effectLst/>
                        </a:rPr>
                        <a:t>public void setString(int paramIndex, String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sets the String value to the given parameter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a:effectLst/>
                        </a:rPr>
                        <a:t>public void setFloat(int paramIndex, float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sets the float value to the given parameter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a:effectLst/>
                        </a:rPr>
                        <a:t>public void setDouble(int paramIndex, double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sets the double value to the given parameter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a:effectLst/>
                        </a:rPr>
                        <a:t>public int executeUpdate()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executes the query. It is used for create, drop, insert, update, delete etc.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70305">
                <a:tc>
                  <a:txBody>
                    <a:bodyPr/>
                    <a:lstStyle/>
                    <a:p>
                      <a:pPr marL="190500" marR="0" algn="just">
                        <a:lnSpc>
                          <a:spcPts val="1725"/>
                        </a:lnSpc>
                        <a:spcBef>
                          <a:spcPts val="0"/>
                        </a:spcBef>
                        <a:spcAft>
                          <a:spcPts val="800"/>
                        </a:spcAft>
                      </a:pPr>
                      <a:r>
                        <a:rPr lang="en-US" sz="1800" dirty="0">
                          <a:effectLst/>
                        </a:rPr>
                        <a:t>public ResultSet </a:t>
                      </a:r>
                      <a:r>
                        <a:rPr lang="en-US" sz="1800" dirty="0" err="1">
                          <a:effectLst/>
                        </a:rPr>
                        <a:t>executeQuery</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dirty="0">
                          <a:effectLst/>
                        </a:rPr>
                        <a:t>executes the select query. It returns an instance of ResultSet.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bl>
          </a:graphicData>
        </a:graphic>
      </p:graphicFrame>
    </p:spTree>
    <p:extLst>
      <p:ext uri="{BB962C8B-B14F-4D97-AF65-F5344CB8AC3E}">
        <p14:creationId xmlns:p14="http://schemas.microsoft.com/office/powerpoint/2010/main" val="21301240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a:bodyPr>
          <a:lstStyle/>
          <a:p>
            <a:r>
              <a:rPr lang="en-US" sz="3200" b="1" dirty="0" err="1" smtClean="0">
                <a:latin typeface="Consolas" panose="020B0609020204030204" pitchFamily="49" charset="0"/>
              </a:rPr>
              <a:t>CallableStatement</a:t>
            </a:r>
            <a:r>
              <a:rPr lang="en-US" sz="3200" b="1" dirty="0" smtClean="0">
                <a:latin typeface="Consolas" panose="020B0609020204030204" pitchFamily="49" charset="0"/>
              </a:rPr>
              <a:t>(I)</a:t>
            </a:r>
            <a:endParaRPr lang="en-US" sz="3200" b="1" dirty="0">
              <a:latin typeface="Consolas" panose="020B0609020204030204" pitchFamily="49" charset="0"/>
            </a:endParaRP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3" name="Rectangle 2"/>
          <p:cNvSpPr/>
          <p:nvPr/>
        </p:nvSpPr>
        <p:spPr>
          <a:xfrm>
            <a:off x="191429" y="701017"/>
            <a:ext cx="11858686" cy="1477328"/>
          </a:xfrm>
          <a:prstGeom prst="rect">
            <a:avLst/>
          </a:prstGeom>
        </p:spPr>
        <p:txBody>
          <a:bodyPr wrap="square">
            <a:spAutoFit/>
          </a:bodyPr>
          <a:lstStyle/>
          <a:p>
            <a:pPr marL="285750" indent="-285750">
              <a:buFont typeface="Wingdings" panose="05000000000000000000" pitchFamily="2" charset="2"/>
              <a:buChar char="Ø"/>
            </a:pPr>
            <a:r>
              <a:rPr lang="en-US" dirty="0"/>
              <a:t>To call the stored procedures and functions, </a:t>
            </a:r>
            <a:r>
              <a:rPr lang="en-US" dirty="0" err="1"/>
              <a:t>CallableStatement</a:t>
            </a:r>
            <a:r>
              <a:rPr lang="en-US" dirty="0"/>
              <a:t> interface is </a:t>
            </a:r>
            <a:r>
              <a:rPr lang="en-US" dirty="0" smtClean="0"/>
              <a:t>used.</a:t>
            </a:r>
          </a:p>
          <a:p>
            <a:pPr marL="285750" indent="-285750">
              <a:buFont typeface="Wingdings" panose="05000000000000000000" pitchFamily="2" charset="2"/>
              <a:buChar char="Ø"/>
            </a:pPr>
            <a:r>
              <a:rPr lang="en-US" dirty="0" smtClean="0"/>
              <a:t>We </a:t>
            </a:r>
            <a:r>
              <a:rPr lang="en-US" dirty="0"/>
              <a:t>can have business logic on the database by the use of stored procedures and functions that will make the performance better because these are </a:t>
            </a:r>
            <a:r>
              <a:rPr lang="en-US" dirty="0" smtClean="0"/>
              <a:t>precompiled.</a:t>
            </a:r>
          </a:p>
          <a:p>
            <a:r>
              <a:rPr lang="en-US" dirty="0"/>
              <a:t>	</a:t>
            </a:r>
            <a:r>
              <a:rPr lang="en-US" dirty="0" smtClean="0"/>
              <a:t>Suppose </a:t>
            </a:r>
            <a:r>
              <a:rPr lang="en-US" dirty="0"/>
              <a:t>you need the get the age of the employee based on the date of birth, you may create a function that receives date as the input and returns age of the employee as the output.</a:t>
            </a:r>
          </a:p>
        </p:txBody>
      </p:sp>
      <p:sp>
        <p:nvSpPr>
          <p:cNvPr id="4" name="Rectangle 3"/>
          <p:cNvSpPr/>
          <p:nvPr/>
        </p:nvSpPr>
        <p:spPr>
          <a:xfrm>
            <a:off x="191429" y="2316844"/>
            <a:ext cx="11858686" cy="369332"/>
          </a:xfrm>
          <a:prstGeom prst="rect">
            <a:avLst/>
          </a:prstGeom>
        </p:spPr>
        <p:txBody>
          <a:bodyPr wrap="square">
            <a:spAutoFit/>
          </a:bodyPr>
          <a:lstStyle/>
          <a:p>
            <a:r>
              <a:rPr lang="en-US" b="1" dirty="0"/>
              <a:t>What is the difference between stored procedures and functions.</a:t>
            </a:r>
          </a:p>
        </p:txBody>
      </p:sp>
      <p:graphicFrame>
        <p:nvGraphicFramePr>
          <p:cNvPr id="7" name="Table 6"/>
          <p:cNvGraphicFramePr>
            <a:graphicFrameLocks noGrp="1"/>
          </p:cNvGraphicFramePr>
          <p:nvPr>
            <p:extLst>
              <p:ext uri="{D42A27DB-BD31-4B8C-83A1-F6EECF244321}">
                <p14:modId xmlns:p14="http://schemas.microsoft.com/office/powerpoint/2010/main" val="222440054"/>
              </p:ext>
            </p:extLst>
          </p:nvPr>
        </p:nvGraphicFramePr>
        <p:xfrm>
          <a:off x="285284" y="2824676"/>
          <a:ext cx="11670976" cy="2393950"/>
        </p:xfrm>
        <a:graphic>
          <a:graphicData uri="http://schemas.openxmlformats.org/drawingml/2006/table">
            <a:tbl>
              <a:tblPr firstRow="1" firstCol="1" bandRow="1">
                <a:tableStyleId>{5C22544A-7EE6-4342-B048-85BDC9FD1C3A}</a:tableStyleId>
              </a:tblPr>
              <a:tblGrid>
                <a:gridCol w="5835488"/>
                <a:gridCol w="5835488"/>
              </a:tblGrid>
              <a:tr h="0">
                <a:tc>
                  <a:txBody>
                    <a:bodyPr/>
                    <a:lstStyle/>
                    <a:p>
                      <a:pPr marL="0" marR="0">
                        <a:lnSpc>
                          <a:spcPts val="1725"/>
                        </a:lnSpc>
                        <a:spcBef>
                          <a:spcPts val="0"/>
                        </a:spcBef>
                        <a:spcAft>
                          <a:spcPts val="800"/>
                        </a:spcAft>
                      </a:pPr>
                      <a:r>
                        <a:rPr lang="en-US" sz="1400" dirty="0">
                          <a:effectLst/>
                        </a:rPr>
                        <a:t>Stored Procedure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ts val="1725"/>
                        </a:lnSpc>
                        <a:spcBef>
                          <a:spcPts val="0"/>
                        </a:spcBef>
                        <a:spcAft>
                          <a:spcPts val="800"/>
                        </a:spcAft>
                      </a:pPr>
                      <a:r>
                        <a:rPr lang="en-US" sz="1400">
                          <a:effectLst/>
                        </a:rPr>
                        <a:t>Function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dirty="0">
                          <a:effectLst/>
                        </a:rPr>
                        <a:t>is used to perform business logic.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a:effectLst/>
                        </a:rPr>
                        <a:t>is used to perform calculation.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a:effectLst/>
                        </a:rPr>
                        <a:t>must not have the return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a:effectLst/>
                        </a:rPr>
                        <a:t>must have the return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a:effectLst/>
                        </a:rPr>
                        <a:t>may return 0 or more values.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a:effectLst/>
                        </a:rPr>
                        <a:t>may return only one values.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a:effectLst/>
                        </a:rPr>
                        <a:t>We can call functions from the procedure.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a:effectLst/>
                        </a:rPr>
                        <a:t>Procedure cannot be called from function.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dirty="0">
                          <a:effectLst/>
                        </a:rPr>
                        <a:t>Procedure supports input and output parameters.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a:effectLst/>
                        </a:rPr>
                        <a:t>Function supports only input parameter.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400" dirty="0">
                          <a:effectLst/>
                        </a:rPr>
                        <a:t>Exception handling using try/catch block can be used in stored procedures.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400" dirty="0">
                          <a:effectLst/>
                        </a:rPr>
                        <a:t>Exception handling using try/catch can't be used in user defined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bl>
          </a:graphicData>
        </a:graphic>
      </p:graphicFrame>
      <p:sp>
        <p:nvSpPr>
          <p:cNvPr id="8" name="Rectangle 7"/>
          <p:cNvSpPr/>
          <p:nvPr/>
        </p:nvSpPr>
        <p:spPr>
          <a:xfrm>
            <a:off x="191429" y="5283659"/>
            <a:ext cx="4830746" cy="369332"/>
          </a:xfrm>
          <a:prstGeom prst="rect">
            <a:avLst/>
          </a:prstGeom>
        </p:spPr>
        <p:txBody>
          <a:bodyPr wrap="none">
            <a:spAutoFit/>
          </a:bodyPr>
          <a:lstStyle/>
          <a:p>
            <a:r>
              <a:rPr lang="en-US" b="1" dirty="0"/>
              <a:t>How to get the instance of </a:t>
            </a:r>
            <a:r>
              <a:rPr lang="en-US" b="1" dirty="0" err="1"/>
              <a:t>CallableStatement</a:t>
            </a:r>
            <a:r>
              <a:rPr lang="en-US" b="1" dirty="0"/>
              <a:t>?</a:t>
            </a:r>
          </a:p>
        </p:txBody>
      </p:sp>
      <p:sp>
        <p:nvSpPr>
          <p:cNvPr id="9" name="Rectangle 8"/>
          <p:cNvSpPr/>
          <p:nvPr/>
        </p:nvSpPr>
        <p:spPr>
          <a:xfrm>
            <a:off x="661639" y="5652991"/>
            <a:ext cx="11388476" cy="646331"/>
          </a:xfrm>
          <a:prstGeom prst="rect">
            <a:avLst/>
          </a:prstGeom>
        </p:spPr>
        <p:txBody>
          <a:bodyPr wrap="square">
            <a:spAutoFit/>
          </a:bodyPr>
          <a:lstStyle/>
          <a:p>
            <a:pPr marL="342900" indent="-342900">
              <a:buAutoNum type="arabicPeriod"/>
            </a:pPr>
            <a:r>
              <a:rPr lang="en-US" dirty="0" smtClean="0"/>
              <a:t>public </a:t>
            </a:r>
            <a:r>
              <a:rPr lang="en-US" dirty="0" err="1"/>
              <a:t>CallableStatement</a:t>
            </a:r>
            <a:r>
              <a:rPr lang="en-US" dirty="0"/>
              <a:t> </a:t>
            </a:r>
            <a:r>
              <a:rPr lang="en-US" dirty="0" err="1"/>
              <a:t>prepareCall</a:t>
            </a:r>
            <a:r>
              <a:rPr lang="en-US" dirty="0"/>
              <a:t>("{ call </a:t>
            </a:r>
            <a:r>
              <a:rPr lang="en-US" dirty="0" err="1"/>
              <a:t>procedurename</a:t>
            </a:r>
            <a:r>
              <a:rPr lang="en-US" dirty="0" smtClean="0"/>
              <a:t>(?,?...?)}");// for stored procedure</a:t>
            </a:r>
          </a:p>
          <a:p>
            <a:pPr marL="342900" indent="-342900">
              <a:buAutoNum type="arabicPeriod"/>
            </a:pPr>
            <a:r>
              <a:rPr lang="en-US" dirty="0" err="1" smtClean="0"/>
              <a:t>CallableStatement</a:t>
            </a:r>
            <a:r>
              <a:rPr lang="en-US" dirty="0" smtClean="0"/>
              <a:t> </a:t>
            </a:r>
            <a:r>
              <a:rPr lang="en-US" dirty="0" err="1"/>
              <a:t>stmt</a:t>
            </a:r>
            <a:r>
              <a:rPr lang="en-US" dirty="0"/>
              <a:t>=</a:t>
            </a:r>
            <a:r>
              <a:rPr lang="en-US" dirty="0" err="1"/>
              <a:t>con.prepareCall</a:t>
            </a:r>
            <a:r>
              <a:rPr lang="en-US" dirty="0"/>
              <a:t>("{?= call sum4(?,?)}"); </a:t>
            </a:r>
            <a:r>
              <a:rPr lang="en-US" dirty="0" smtClean="0"/>
              <a:t>// for function</a:t>
            </a:r>
            <a:endParaRPr lang="en-US" dirty="0"/>
          </a:p>
        </p:txBody>
      </p:sp>
    </p:spTree>
    <p:extLst>
      <p:ext uri="{BB962C8B-B14F-4D97-AF65-F5344CB8AC3E}">
        <p14:creationId xmlns:p14="http://schemas.microsoft.com/office/powerpoint/2010/main" val="1616723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108648"/>
            <a:ext cx="8171985" cy="582728"/>
          </a:xfrm>
        </p:spPr>
        <p:txBody>
          <a:bodyPr>
            <a:normAutofit/>
          </a:bodyPr>
          <a:lstStyle/>
          <a:p>
            <a:r>
              <a:rPr lang="en-US" sz="2800" b="1" dirty="0" smtClean="0"/>
              <a:t>Stored </a:t>
            </a:r>
            <a:r>
              <a:rPr lang="en-US" sz="2800" b="1" dirty="0"/>
              <a:t>Procedure:</a:t>
            </a:r>
          </a:p>
        </p:txBody>
      </p:sp>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5" name="Rectangle 4"/>
          <p:cNvSpPr/>
          <p:nvPr/>
        </p:nvSpPr>
        <p:spPr>
          <a:xfrm>
            <a:off x="191429" y="691376"/>
            <a:ext cx="11740376" cy="3558410"/>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smtClean="0">
                <a:latin typeface="Consolas" panose="020B0609020204030204" pitchFamily="49" charset="0"/>
                <a:ea typeface="Calibri" panose="020F0502020204030204" pitchFamily="34" charset="0"/>
                <a:cs typeface="Consolas" panose="020B0609020204030204" pitchFamily="49" charset="0"/>
              </a:rPr>
              <a:t>Stored </a:t>
            </a:r>
            <a:r>
              <a:rPr lang="en-US" dirty="0">
                <a:latin typeface="Consolas" panose="020B0609020204030204" pitchFamily="49" charset="0"/>
                <a:ea typeface="Calibri" panose="020F0502020204030204" pitchFamily="34" charset="0"/>
                <a:cs typeface="Consolas" panose="020B0609020204030204" pitchFamily="49" charset="0"/>
              </a:rPr>
              <a:t>procedure is a SQL subroutine which is created, compiled and stored in the data base.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We get the stored procedure in the ready to execute format.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Stored procedure can have multiple SQL statements.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A procedure can take any no of inputs(in parameter) and procedure can return any no of output(out parameter</a:t>
            </a:r>
            <a:r>
              <a:rPr lang="en-US" dirty="0" smtClean="0">
                <a:latin typeface="Consolas" panose="020B0609020204030204" pitchFamily="49" charset="0"/>
                <a:ea typeface="Calibri" panose="020F0502020204030204" pitchFamily="34" charset="0"/>
                <a:cs typeface="Consolas" panose="020B0609020204030204" pitchFamily="49" charset="0"/>
              </a:rPr>
              <a:t>)</a:t>
            </a:r>
          </a:p>
          <a:p>
            <a:pPr marR="0" lvl="0">
              <a:lnSpc>
                <a:spcPct val="115000"/>
              </a:lnSpc>
              <a:spcBef>
                <a:spcPts val="0"/>
              </a:spcBef>
              <a:spcAft>
                <a:spcPts val="0"/>
              </a:spcAft>
            </a:pPr>
            <a:r>
              <a:rPr lang="en-US" b="1" dirty="0" smtClean="0">
                <a:latin typeface="Consolas" panose="020B0609020204030204" pitchFamily="49" charset="0"/>
                <a:ea typeface="Calibri" panose="020F0502020204030204" pitchFamily="34" charset="0"/>
                <a:cs typeface="Consolas" panose="020B0609020204030204" pitchFamily="49" charset="0"/>
              </a:rPr>
              <a:t>Advantage </a:t>
            </a:r>
            <a:r>
              <a:rPr lang="en-US" b="1" dirty="0">
                <a:latin typeface="Consolas" panose="020B0609020204030204" pitchFamily="49" charset="0"/>
                <a:ea typeface="Calibri" panose="020F0502020204030204" pitchFamily="34" charset="0"/>
                <a:cs typeface="Consolas" panose="020B0609020204030204" pitchFamily="49" charset="0"/>
              </a:rPr>
              <a:t>of Stored Procedure</a:t>
            </a:r>
            <a:r>
              <a:rPr lang="en-US" b="1" dirty="0" smtClean="0">
                <a:latin typeface="Consolas" panose="020B0609020204030204" pitchFamily="49" charset="0"/>
                <a:ea typeface="Calibri" panose="020F0502020204030204" pitchFamily="34" charset="0"/>
                <a:cs typeface="Consolas" panose="020B0609020204030204" pitchFamily="49" charset="0"/>
              </a:rPr>
              <a:t>:</a:t>
            </a:r>
            <a:endParaRPr lang="en-US" b="1" dirty="0">
              <a:latin typeface="Consolas" panose="020B0609020204030204" pitchFamily="49" charset="0"/>
              <a:ea typeface="Calibri" panose="020F0502020204030204" pitchFamily="34" charset="0"/>
              <a:cs typeface="Consolas" panose="020B0609020204030204" pitchFamily="49" charset="0"/>
            </a:endParaRPr>
          </a:p>
          <a:p>
            <a:pPr marL="342900" marR="0" lvl="0" indent="-342900">
              <a:spcBef>
                <a:spcPts val="0"/>
              </a:spcBef>
              <a:spcAft>
                <a:spcPts val="0"/>
              </a:spcAft>
              <a:buAutoNum type="arabicParenR"/>
            </a:pPr>
            <a:r>
              <a:rPr lang="en-US" dirty="0" smtClean="0">
                <a:latin typeface="Consolas" panose="020B0609020204030204" pitchFamily="49" charset="0"/>
                <a:ea typeface="Calibri" panose="020F0502020204030204" pitchFamily="34" charset="0"/>
                <a:cs typeface="Consolas" panose="020B0609020204030204" pitchFamily="49" charset="0"/>
              </a:rPr>
              <a:t>Faster </a:t>
            </a:r>
            <a:r>
              <a:rPr lang="en-US" dirty="0">
                <a:latin typeface="Consolas" panose="020B0609020204030204" pitchFamily="49" charset="0"/>
                <a:ea typeface="Calibri" panose="020F0502020204030204" pitchFamily="34" charset="0"/>
                <a:cs typeface="Consolas" panose="020B0609020204030204" pitchFamily="49" charset="0"/>
              </a:rPr>
              <a:t>in </a:t>
            </a:r>
            <a:r>
              <a:rPr lang="en-US" dirty="0" smtClean="0">
                <a:latin typeface="Consolas" panose="020B0609020204030204" pitchFamily="49" charset="0"/>
                <a:ea typeface="Calibri" panose="020F0502020204030204" pitchFamily="34" charset="0"/>
                <a:cs typeface="Consolas" panose="020B0609020204030204" pitchFamily="49" charset="0"/>
              </a:rPr>
              <a:t>performance</a:t>
            </a:r>
          </a:p>
          <a:p>
            <a:pPr marL="342900" marR="0" lvl="0" indent="-342900">
              <a:spcBef>
                <a:spcPts val="0"/>
              </a:spcBef>
              <a:spcAft>
                <a:spcPts val="0"/>
              </a:spcAft>
              <a:buAutoNum type="arabicParenR"/>
            </a:pPr>
            <a:r>
              <a:rPr lang="en-US" dirty="0" smtClean="0">
                <a:latin typeface="Consolas" panose="020B0609020204030204" pitchFamily="49" charset="0"/>
                <a:ea typeface="Calibri" panose="020F0502020204030204" pitchFamily="34" charset="0"/>
                <a:cs typeface="Consolas" panose="020B0609020204030204" pitchFamily="49" charset="0"/>
              </a:rPr>
              <a:t>Helps </a:t>
            </a:r>
            <a:r>
              <a:rPr lang="en-US" dirty="0">
                <a:latin typeface="Consolas" panose="020B0609020204030204" pitchFamily="49" charset="0"/>
                <a:ea typeface="Calibri" panose="020F0502020204030204" pitchFamily="34" charset="0"/>
                <a:cs typeface="Consolas" panose="020B0609020204030204" pitchFamily="49" charset="0"/>
              </a:rPr>
              <a:t>in separation or decoupling SQL logic from java logic </a:t>
            </a:r>
            <a:endParaRPr lang="en-US" dirty="0" smtClean="0">
              <a:latin typeface="Consolas" panose="020B0609020204030204" pitchFamily="49" charset="0"/>
              <a:ea typeface="Calibri" panose="020F0502020204030204" pitchFamily="34" charset="0"/>
              <a:cs typeface="Consolas" panose="020B0609020204030204" pitchFamily="49" charset="0"/>
            </a:endParaRPr>
          </a:p>
          <a:p>
            <a:pPr marL="342900" marR="0" lvl="0" indent="-342900">
              <a:spcBef>
                <a:spcPts val="0"/>
              </a:spcBef>
              <a:spcAft>
                <a:spcPts val="0"/>
              </a:spcAft>
              <a:buAutoNum type="arabicParenR"/>
            </a:pPr>
            <a:r>
              <a:rPr lang="en-US" dirty="0" smtClean="0">
                <a:latin typeface="Consolas" panose="020B0609020204030204" pitchFamily="49" charset="0"/>
                <a:ea typeface="Calibri" panose="020F0502020204030204" pitchFamily="34" charset="0"/>
                <a:cs typeface="Consolas" panose="020B0609020204030204" pitchFamily="49" charset="0"/>
              </a:rPr>
              <a:t>Can </a:t>
            </a:r>
            <a:r>
              <a:rPr lang="en-US" dirty="0">
                <a:latin typeface="Consolas" panose="020B0609020204030204" pitchFamily="49" charset="0"/>
                <a:ea typeface="Calibri" panose="020F0502020204030204" pitchFamily="34" charset="0"/>
                <a:cs typeface="Consolas" panose="020B0609020204030204" pitchFamily="49" charset="0"/>
              </a:rPr>
              <a:t>write multiple query’s in single </a:t>
            </a:r>
            <a:r>
              <a:rPr lang="en-US" dirty="0" smtClean="0">
                <a:latin typeface="Consolas" panose="020B0609020204030204" pitchFamily="49" charset="0"/>
                <a:ea typeface="Calibri" panose="020F0502020204030204" pitchFamily="34" charset="0"/>
                <a:cs typeface="Consolas" panose="020B0609020204030204" pitchFamily="49" charset="0"/>
              </a:rPr>
              <a:t>unite</a:t>
            </a:r>
          </a:p>
          <a:p>
            <a:pPr marL="342900" marR="0" lvl="0" indent="-342900">
              <a:spcBef>
                <a:spcPts val="0"/>
              </a:spcBef>
              <a:spcAft>
                <a:spcPts val="0"/>
              </a:spcAft>
              <a:buAutoNum type="arabicParenR"/>
            </a:pPr>
            <a:r>
              <a:rPr lang="en-US" dirty="0" smtClean="0">
                <a:latin typeface="Consolas" panose="020B0609020204030204" pitchFamily="49" charset="0"/>
                <a:ea typeface="Calibri" panose="020F0502020204030204" pitchFamily="34" charset="0"/>
                <a:cs typeface="Consolas" panose="020B0609020204030204" pitchFamily="49" charset="0"/>
              </a:rPr>
              <a:t>A </a:t>
            </a:r>
            <a:r>
              <a:rPr lang="en-US" dirty="0">
                <a:latin typeface="Consolas" panose="020B0609020204030204" pitchFamily="49" charset="0"/>
                <a:ea typeface="Calibri" panose="020F0502020204030204" pitchFamily="34" charset="0"/>
                <a:cs typeface="Consolas" panose="020B0609020204030204" pitchFamily="49" charset="0"/>
              </a:rPr>
              <a:t>procedure can return multiple results set </a:t>
            </a:r>
          </a:p>
        </p:txBody>
      </p:sp>
      <p:sp>
        <p:nvSpPr>
          <p:cNvPr id="3" name="Rectangle 2"/>
          <p:cNvSpPr/>
          <p:nvPr/>
        </p:nvSpPr>
        <p:spPr>
          <a:xfrm>
            <a:off x="191429" y="4619118"/>
            <a:ext cx="11740376" cy="1754326"/>
          </a:xfrm>
          <a:prstGeom prst="rect">
            <a:avLst/>
          </a:prstGeom>
        </p:spPr>
        <p:txBody>
          <a:bodyPr wrap="square">
            <a:spAutoFit/>
          </a:bodyPr>
          <a:lstStyle/>
          <a:p>
            <a:r>
              <a:rPr lang="en-US" b="1" dirty="0" smtClean="0"/>
              <a:t>Example: </a:t>
            </a:r>
            <a:endParaRPr lang="en-US" b="1" dirty="0"/>
          </a:p>
          <a:p>
            <a:r>
              <a:rPr lang="en-US" dirty="0"/>
              <a:t>CREATE PROCEDURE `</a:t>
            </a:r>
            <a:r>
              <a:rPr lang="en-US" dirty="0" err="1"/>
              <a:t>jspider</a:t>
            </a:r>
            <a:r>
              <a:rPr lang="en-US" dirty="0"/>
              <a:t>`.`</a:t>
            </a:r>
            <a:r>
              <a:rPr lang="en-US" dirty="0" err="1"/>
              <a:t>inserData</a:t>
            </a:r>
            <a:r>
              <a:rPr lang="en-US" dirty="0"/>
              <a:t>` (in </a:t>
            </a:r>
            <a:r>
              <a:rPr lang="en-US" dirty="0" err="1"/>
              <a:t>emid</a:t>
            </a:r>
            <a:r>
              <a:rPr lang="en-US" dirty="0"/>
              <a:t> </a:t>
            </a:r>
            <a:r>
              <a:rPr lang="en-US" dirty="0" err="1"/>
              <a:t>int</a:t>
            </a:r>
            <a:r>
              <a:rPr lang="en-US" dirty="0"/>
              <a:t>(10),in </a:t>
            </a:r>
            <a:r>
              <a:rPr lang="en-US" dirty="0" err="1"/>
              <a:t>esal</a:t>
            </a:r>
            <a:r>
              <a:rPr lang="en-US" dirty="0"/>
              <a:t> double(8,2), in </a:t>
            </a:r>
            <a:r>
              <a:rPr lang="en-US" dirty="0" err="1"/>
              <a:t>emname</a:t>
            </a:r>
            <a:r>
              <a:rPr lang="en-US" dirty="0"/>
              <a:t> </a:t>
            </a:r>
            <a:r>
              <a:rPr lang="en-US" dirty="0" err="1"/>
              <a:t>varchar</a:t>
            </a:r>
            <a:r>
              <a:rPr lang="en-US" dirty="0"/>
              <a:t>(10), in </a:t>
            </a:r>
            <a:r>
              <a:rPr lang="en-US" dirty="0" err="1"/>
              <a:t>edept</a:t>
            </a:r>
            <a:r>
              <a:rPr lang="en-US" dirty="0"/>
              <a:t> </a:t>
            </a:r>
            <a:r>
              <a:rPr lang="en-US" dirty="0" err="1"/>
              <a:t>varchar</a:t>
            </a:r>
            <a:r>
              <a:rPr lang="en-US" dirty="0"/>
              <a:t>(10))</a:t>
            </a:r>
          </a:p>
          <a:p>
            <a:r>
              <a:rPr lang="en-US" dirty="0"/>
              <a:t>BEGIN</a:t>
            </a:r>
          </a:p>
          <a:p>
            <a:r>
              <a:rPr lang="en-US" dirty="0"/>
              <a:t>insert into </a:t>
            </a:r>
            <a:r>
              <a:rPr lang="en-US" dirty="0" err="1"/>
              <a:t>jspider.emp</a:t>
            </a:r>
            <a:r>
              <a:rPr lang="en-US" dirty="0"/>
              <a:t> (</a:t>
            </a:r>
            <a:r>
              <a:rPr lang="en-US" dirty="0" err="1"/>
              <a:t>eid,sal,ename,dept</a:t>
            </a:r>
            <a:r>
              <a:rPr lang="en-US" dirty="0"/>
              <a:t>) values(</a:t>
            </a:r>
            <a:r>
              <a:rPr lang="en-US" dirty="0" err="1"/>
              <a:t>emid,esal,ename,edept</a:t>
            </a:r>
            <a:r>
              <a:rPr lang="en-US" dirty="0"/>
              <a:t>)</a:t>
            </a:r>
          </a:p>
          <a:p>
            <a:r>
              <a:rPr lang="en-US" dirty="0"/>
              <a:t>END$$</a:t>
            </a:r>
          </a:p>
        </p:txBody>
      </p:sp>
      <p:sp>
        <p:nvSpPr>
          <p:cNvPr id="4" name="Rectangle 3"/>
          <p:cNvSpPr/>
          <p:nvPr/>
        </p:nvSpPr>
        <p:spPr>
          <a:xfrm>
            <a:off x="1484971" y="4249786"/>
            <a:ext cx="11740375" cy="369332"/>
          </a:xfrm>
          <a:prstGeom prst="rect">
            <a:avLst/>
          </a:prstGeom>
        </p:spPr>
        <p:txBody>
          <a:bodyPr wrap="square">
            <a:spAutoFit/>
          </a:bodyPr>
          <a:lstStyle/>
          <a:p>
            <a:r>
              <a:rPr lang="en-US" dirty="0"/>
              <a:t>Syntax for writing the parameter</a:t>
            </a:r>
            <a:r>
              <a:rPr lang="en-US" dirty="0" smtClean="0"/>
              <a:t>:      [</a:t>
            </a:r>
            <a:r>
              <a:rPr lang="en-US" dirty="0"/>
              <a:t>Type][Name][Data type][Length]</a:t>
            </a:r>
          </a:p>
        </p:txBody>
      </p:sp>
    </p:spTree>
    <p:extLst>
      <p:ext uri="{BB962C8B-B14F-4D97-AF65-F5344CB8AC3E}">
        <p14:creationId xmlns:p14="http://schemas.microsoft.com/office/powerpoint/2010/main" val="3923662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8" name="Rectangle 7"/>
          <p:cNvSpPr/>
          <p:nvPr/>
        </p:nvSpPr>
        <p:spPr>
          <a:xfrm>
            <a:off x="193287" y="224135"/>
            <a:ext cx="11856827"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Three types of parameters exist: IN, OUT, and INOUT. The </a:t>
            </a:r>
            <a:r>
              <a:rPr lang="en-US" dirty="0" err="1">
                <a:latin typeface="Times New Roman" panose="02020603050405020304" pitchFamily="18" charset="0"/>
                <a:ea typeface="Times New Roman" panose="02020603050405020304" pitchFamily="18" charset="0"/>
              </a:rPr>
              <a:t>PreparedStatement</a:t>
            </a:r>
            <a:r>
              <a:rPr lang="en-US" dirty="0">
                <a:latin typeface="Times New Roman" panose="02020603050405020304" pitchFamily="18" charset="0"/>
                <a:ea typeface="Times New Roman" panose="02020603050405020304" pitchFamily="18" charset="0"/>
              </a:rPr>
              <a:t> object only uses the IN parameter. The </a:t>
            </a:r>
            <a:r>
              <a:rPr lang="en-US" dirty="0" err="1">
                <a:latin typeface="Times New Roman" panose="02020603050405020304" pitchFamily="18" charset="0"/>
                <a:ea typeface="Times New Roman" panose="02020603050405020304" pitchFamily="18" charset="0"/>
              </a:rPr>
              <a:t>CallableStatement</a:t>
            </a:r>
            <a:r>
              <a:rPr lang="en-US" dirty="0">
                <a:latin typeface="Times New Roman" panose="02020603050405020304" pitchFamily="18" charset="0"/>
                <a:ea typeface="Times New Roman" panose="02020603050405020304" pitchFamily="18" charset="0"/>
              </a:rPr>
              <a:t> object can use all the three.</a:t>
            </a:r>
            <a:endParaRPr lang="en-US" dirty="0">
              <a:effectLst/>
              <a:latin typeface="Times New Roman" panose="02020603050405020304" pitchFamily="18" charset="0"/>
              <a:ea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02419826"/>
              </p:ext>
            </p:extLst>
          </p:nvPr>
        </p:nvGraphicFramePr>
        <p:xfrm>
          <a:off x="479502" y="1060488"/>
          <a:ext cx="11195825" cy="2307180"/>
        </p:xfrm>
        <a:graphic>
          <a:graphicData uri="http://schemas.openxmlformats.org/drawingml/2006/table">
            <a:tbl>
              <a:tblPr firstRow="1" firstCol="1" bandRow="1">
                <a:tableStyleId>{5C22544A-7EE6-4342-B048-85BDC9FD1C3A}</a:tableStyleId>
              </a:tblPr>
              <a:tblGrid>
                <a:gridCol w="3134831"/>
                <a:gridCol w="8060994"/>
              </a:tblGrid>
              <a:tr h="339498">
                <a:tc>
                  <a:txBody>
                    <a:bodyPr/>
                    <a:lstStyle/>
                    <a:p>
                      <a:pPr marL="0" marR="0" algn="ctr">
                        <a:lnSpc>
                          <a:spcPct val="107000"/>
                        </a:lnSpc>
                        <a:spcBef>
                          <a:spcPts val="0"/>
                        </a:spcBef>
                        <a:spcAft>
                          <a:spcPts val="800"/>
                        </a:spcAft>
                      </a:pPr>
                      <a:r>
                        <a:rPr lang="en-US" sz="1600">
                          <a:effectLst/>
                        </a:rPr>
                        <a:t>Parameter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655894">
                <a:tc>
                  <a:txBody>
                    <a:bodyPr/>
                    <a:lstStyle/>
                    <a:p>
                      <a:pPr marL="0" marR="0">
                        <a:lnSpc>
                          <a:spcPct val="107000"/>
                        </a:lnSpc>
                        <a:spcBef>
                          <a:spcPts val="0"/>
                        </a:spcBef>
                        <a:spcAft>
                          <a:spcPts val="800"/>
                        </a:spcAft>
                      </a:pPr>
                      <a:r>
                        <a:rPr lang="en-US" sz="1600">
                          <a:effectLst/>
                        </a:rPr>
                        <a:t>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A parameter whose value is unknown when the SQL statement is created. You bind values to IN parameters with the setXXX() methods.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655894">
                <a:tc>
                  <a:txBody>
                    <a:bodyPr/>
                    <a:lstStyle/>
                    <a:p>
                      <a:pPr marL="0" marR="0">
                        <a:lnSpc>
                          <a:spcPct val="107000"/>
                        </a:lnSpc>
                        <a:spcBef>
                          <a:spcPts val="0"/>
                        </a:spcBef>
                        <a:spcAft>
                          <a:spcPts val="800"/>
                        </a:spcAft>
                      </a:pPr>
                      <a:r>
                        <a:rPr lang="en-US" sz="1600">
                          <a:effectLst/>
                        </a:rPr>
                        <a:t>OUT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A parameter whose value is supplied by the SQL statement it returns. You retrieve values from theOUT parameters with the getXXX() methods.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655894">
                <a:tc>
                  <a:txBody>
                    <a:bodyPr/>
                    <a:lstStyle/>
                    <a:p>
                      <a:pPr marL="0" marR="0">
                        <a:lnSpc>
                          <a:spcPct val="107000"/>
                        </a:lnSpc>
                        <a:spcBef>
                          <a:spcPts val="0"/>
                        </a:spcBef>
                        <a:spcAft>
                          <a:spcPts val="800"/>
                        </a:spcAft>
                      </a:pPr>
                      <a:r>
                        <a:rPr lang="en-US" sz="1600">
                          <a:effectLst/>
                        </a:rPr>
                        <a:t>INOUT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rPr>
                        <a:t>A parameter that provides both input and output values. You bind variables with the </a:t>
                      </a:r>
                      <a:r>
                        <a:rPr lang="en-US" sz="1600" dirty="0" err="1">
                          <a:effectLst/>
                        </a:rPr>
                        <a:t>setXXX</a:t>
                      </a:r>
                      <a:r>
                        <a:rPr lang="en-US" sz="1600" dirty="0">
                          <a:effectLst/>
                        </a:rPr>
                        <a:t>() methods and retrieve values with the </a:t>
                      </a:r>
                      <a:r>
                        <a:rPr lang="en-US" sz="1600" dirty="0" err="1">
                          <a:effectLst/>
                        </a:rPr>
                        <a:t>getXXX</a:t>
                      </a:r>
                      <a:r>
                        <a:rPr lang="en-US" sz="1600" dirty="0">
                          <a:effectLst/>
                        </a:rPr>
                        <a:t>() methods.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
        <p:nvSpPr>
          <p:cNvPr id="10" name="Rectangle 9"/>
          <p:cNvSpPr/>
          <p:nvPr/>
        </p:nvSpPr>
        <p:spPr>
          <a:xfrm>
            <a:off x="193286" y="3565256"/>
            <a:ext cx="11856827" cy="286232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String variable SQL, represents the stored procedure, with parameter placeholders.</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Using the </a:t>
            </a:r>
            <a:r>
              <a:rPr lang="en-US" dirty="0" err="1">
                <a:latin typeface="Times New Roman" panose="02020603050405020304" pitchFamily="18" charset="0"/>
                <a:ea typeface="Times New Roman" panose="02020603050405020304" pitchFamily="18" charset="0"/>
              </a:rPr>
              <a:t>CallableStatement</a:t>
            </a:r>
            <a:r>
              <a:rPr lang="en-US" dirty="0">
                <a:latin typeface="Times New Roman" panose="02020603050405020304" pitchFamily="18" charset="0"/>
                <a:ea typeface="Times New Roman" panose="02020603050405020304" pitchFamily="18" charset="0"/>
              </a:rPr>
              <a:t> objects is much like using the </a:t>
            </a:r>
            <a:r>
              <a:rPr lang="en-US" dirty="0" err="1">
                <a:latin typeface="Times New Roman" panose="02020603050405020304" pitchFamily="18" charset="0"/>
                <a:ea typeface="Times New Roman" panose="02020603050405020304" pitchFamily="18" charset="0"/>
              </a:rPr>
              <a:t>PreparedStatement</a:t>
            </a:r>
            <a:r>
              <a:rPr lang="en-US" dirty="0">
                <a:latin typeface="Times New Roman" panose="02020603050405020304" pitchFamily="18" charset="0"/>
                <a:ea typeface="Times New Roman" panose="02020603050405020304" pitchFamily="18" charset="0"/>
              </a:rPr>
              <a:t> objects. You must bind values to all the parameters before executing the statement, or you will receive an </a:t>
            </a:r>
            <a:r>
              <a:rPr lang="en-US" dirty="0" err="1" smtClean="0">
                <a:latin typeface="Times New Roman" panose="02020603050405020304" pitchFamily="18" charset="0"/>
                <a:ea typeface="Times New Roman" panose="02020603050405020304" pitchFamily="18" charset="0"/>
              </a:rPr>
              <a:t>SQLException</a:t>
            </a:r>
            <a:r>
              <a:rPr lang="en-US" dirty="0" smtClean="0">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If </a:t>
            </a:r>
            <a:r>
              <a:rPr lang="en-US" dirty="0">
                <a:latin typeface="Times New Roman" panose="02020603050405020304" pitchFamily="18" charset="0"/>
                <a:ea typeface="Times New Roman" panose="02020603050405020304" pitchFamily="18" charset="0"/>
              </a:rPr>
              <a:t>you have IN parameters, just follow the same rules and techniques that apply to a </a:t>
            </a:r>
            <a:r>
              <a:rPr lang="en-US" dirty="0" err="1">
                <a:latin typeface="Times New Roman" panose="02020603050405020304" pitchFamily="18" charset="0"/>
                <a:ea typeface="Times New Roman" panose="02020603050405020304" pitchFamily="18" charset="0"/>
              </a:rPr>
              <a:t>PreparedStatement</a:t>
            </a:r>
            <a:r>
              <a:rPr lang="en-US" dirty="0">
                <a:latin typeface="Times New Roman" panose="02020603050405020304" pitchFamily="18" charset="0"/>
                <a:ea typeface="Times New Roman" panose="02020603050405020304" pitchFamily="18" charset="0"/>
              </a:rPr>
              <a:t> object; use the </a:t>
            </a:r>
            <a:r>
              <a:rPr lang="en-US" dirty="0" err="1">
                <a:latin typeface="Times New Roman" panose="02020603050405020304" pitchFamily="18" charset="0"/>
                <a:ea typeface="Times New Roman" panose="02020603050405020304" pitchFamily="18" charset="0"/>
              </a:rPr>
              <a:t>setXXX</a:t>
            </a:r>
            <a:r>
              <a:rPr lang="en-US" dirty="0">
                <a:latin typeface="Times New Roman" panose="02020603050405020304" pitchFamily="18" charset="0"/>
                <a:ea typeface="Times New Roman" panose="02020603050405020304" pitchFamily="18" charset="0"/>
              </a:rPr>
              <a:t>() method that corresponds to the Java data type you are </a:t>
            </a:r>
            <a:r>
              <a:rPr lang="en-US" dirty="0" smtClean="0">
                <a:latin typeface="Times New Roman" panose="02020603050405020304" pitchFamily="18" charset="0"/>
                <a:ea typeface="Times New Roman" panose="02020603050405020304" pitchFamily="18" charset="0"/>
              </a:rPr>
              <a:t>binding.</a:t>
            </a:r>
          </a:p>
          <a:p>
            <a:pPr marL="285750" indent="-28575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When </a:t>
            </a:r>
            <a:r>
              <a:rPr lang="en-US" dirty="0">
                <a:latin typeface="Times New Roman" panose="02020603050405020304" pitchFamily="18" charset="0"/>
                <a:ea typeface="Times New Roman" panose="02020603050405020304" pitchFamily="18" charset="0"/>
              </a:rPr>
              <a:t>you use OUT and INOUT parameters you must employ an additional </a:t>
            </a:r>
            <a:r>
              <a:rPr lang="en-US" dirty="0" err="1">
                <a:latin typeface="Times New Roman" panose="02020603050405020304" pitchFamily="18" charset="0"/>
                <a:ea typeface="Times New Roman" panose="02020603050405020304" pitchFamily="18" charset="0"/>
              </a:rPr>
              <a:t>CallableStatement</a:t>
            </a:r>
            <a:r>
              <a:rPr lang="en-US" dirty="0">
                <a:latin typeface="Times New Roman" panose="02020603050405020304" pitchFamily="18" charset="0"/>
                <a:ea typeface="Times New Roman" panose="02020603050405020304" pitchFamily="18" charset="0"/>
              </a:rPr>
              <a:t> method, </a:t>
            </a:r>
            <a:r>
              <a:rPr lang="en-US" dirty="0" err="1">
                <a:latin typeface="Times New Roman" panose="02020603050405020304" pitchFamily="18" charset="0"/>
                <a:ea typeface="Times New Roman" panose="02020603050405020304" pitchFamily="18" charset="0"/>
              </a:rPr>
              <a:t>registerOutParameter</a:t>
            </a:r>
            <a:r>
              <a:rPr lang="en-US" dirty="0">
                <a:latin typeface="Times New Roman" panose="02020603050405020304" pitchFamily="18" charset="0"/>
                <a:ea typeface="Times New Roman" panose="02020603050405020304" pitchFamily="18" charset="0"/>
              </a:rPr>
              <a:t>(). The </a:t>
            </a:r>
            <a:r>
              <a:rPr lang="en-US" dirty="0" err="1">
                <a:latin typeface="Times New Roman" panose="02020603050405020304" pitchFamily="18" charset="0"/>
                <a:ea typeface="Times New Roman" panose="02020603050405020304" pitchFamily="18" charset="0"/>
              </a:rPr>
              <a:t>registerOutParameter</a:t>
            </a:r>
            <a:r>
              <a:rPr lang="en-US" dirty="0">
                <a:latin typeface="Times New Roman" panose="02020603050405020304" pitchFamily="18" charset="0"/>
                <a:ea typeface="Times New Roman" panose="02020603050405020304" pitchFamily="18" charset="0"/>
              </a:rPr>
              <a:t>() method binds the JDBC data type, to the data type that the stored procedure is expected to </a:t>
            </a:r>
            <a:r>
              <a:rPr lang="en-US" dirty="0" smtClean="0">
                <a:latin typeface="Times New Roman" panose="02020603050405020304" pitchFamily="18" charset="0"/>
                <a:ea typeface="Times New Roman" panose="02020603050405020304" pitchFamily="18" charset="0"/>
              </a:rPr>
              <a:t>return.</a:t>
            </a:r>
          </a:p>
          <a:p>
            <a:pPr marL="285750" indent="-28575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Once </a:t>
            </a:r>
            <a:r>
              <a:rPr lang="en-US" dirty="0">
                <a:latin typeface="Times New Roman" panose="02020603050405020304" pitchFamily="18" charset="0"/>
                <a:ea typeface="Times New Roman" panose="02020603050405020304" pitchFamily="18" charset="0"/>
              </a:rPr>
              <a:t>you call your stored procedure, you retrieve the value from the OUT parameter with the appropriate </a:t>
            </a:r>
            <a:r>
              <a:rPr lang="en-US" dirty="0" err="1">
                <a:latin typeface="Times New Roman" panose="02020603050405020304" pitchFamily="18" charset="0"/>
                <a:ea typeface="Times New Roman" panose="02020603050405020304" pitchFamily="18" charset="0"/>
              </a:rPr>
              <a:t>getXXX</a:t>
            </a:r>
            <a:r>
              <a:rPr lang="en-US" dirty="0">
                <a:latin typeface="Times New Roman" panose="02020603050405020304" pitchFamily="18" charset="0"/>
                <a:ea typeface="Times New Roman" panose="02020603050405020304" pitchFamily="18" charset="0"/>
              </a:rPr>
              <a:t>() method. This method casts the retrieved value of SQL type to a Java data type.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8824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2" y="219450"/>
            <a:ext cx="11682762" cy="1015663"/>
          </a:xfrm>
          <a:prstGeom prst="rect">
            <a:avLst/>
          </a:prstGeom>
        </p:spPr>
        <p:txBody>
          <a:bodyPr wrap="square">
            <a:spAutoFit/>
          </a:bodyPr>
          <a:lstStyle/>
          <a:p>
            <a:r>
              <a:rPr lang="en-US" sz="2400" b="1" dirty="0" smtClean="0"/>
              <a:t>ResultSet interface</a:t>
            </a:r>
            <a:endParaRPr lang="en-US" b="1" dirty="0"/>
          </a:p>
          <a:p>
            <a:r>
              <a:rPr lang="en-US" dirty="0"/>
              <a:t>The object of ResultSet maintains a cursor pointing to a particular row of data. Initially, cursor points to before the first row</a:t>
            </a:r>
            <a:r>
              <a:rPr lang="en-US" dirty="0" smtClean="0"/>
              <a:t>.</a:t>
            </a:r>
            <a:endParaRPr lang="en-US" dirty="0"/>
          </a:p>
        </p:txBody>
      </p:sp>
      <p:sp>
        <p:nvSpPr>
          <p:cNvPr id="7" name="Rectangle 6"/>
          <p:cNvSpPr/>
          <p:nvPr/>
        </p:nvSpPr>
        <p:spPr>
          <a:xfrm>
            <a:off x="237892" y="1235113"/>
            <a:ext cx="4657494" cy="400110"/>
          </a:xfrm>
          <a:prstGeom prst="rect">
            <a:avLst/>
          </a:prstGeom>
        </p:spPr>
        <p:txBody>
          <a:bodyPr wrap="square">
            <a:spAutoFit/>
          </a:bodyPr>
          <a:lstStyle/>
          <a:p>
            <a:r>
              <a:rPr lang="en-US" sz="2000" b="1" dirty="0"/>
              <a:t>Methods of ResultSet </a:t>
            </a:r>
            <a:r>
              <a:rPr lang="en-US" sz="2000" b="1" dirty="0" smtClean="0"/>
              <a:t>interface </a:t>
            </a:r>
            <a:r>
              <a:rPr lang="en-US" sz="2000" b="1" dirty="0" err="1" smtClean="0"/>
              <a:t>interface</a:t>
            </a:r>
            <a:endParaRPr lang="en-US" sz="2000" b="1" dirty="0"/>
          </a:p>
        </p:txBody>
      </p:sp>
      <p:graphicFrame>
        <p:nvGraphicFramePr>
          <p:cNvPr id="2" name="Table 1"/>
          <p:cNvGraphicFramePr>
            <a:graphicFrameLocks noGrp="1"/>
          </p:cNvGraphicFramePr>
          <p:nvPr>
            <p:extLst>
              <p:ext uri="{D42A27DB-BD31-4B8C-83A1-F6EECF244321}">
                <p14:modId xmlns:p14="http://schemas.microsoft.com/office/powerpoint/2010/main" val="4053695799"/>
              </p:ext>
            </p:extLst>
          </p:nvPr>
        </p:nvGraphicFramePr>
        <p:xfrm>
          <a:off x="237890" y="1635223"/>
          <a:ext cx="11682764" cy="4426644"/>
        </p:xfrm>
        <a:graphic>
          <a:graphicData uri="http://schemas.openxmlformats.org/drawingml/2006/table">
            <a:tbl>
              <a:tblPr firstRow="1" firstCol="1" bandRow="1">
                <a:tableStyleId>{5C22544A-7EE6-4342-B048-85BDC9FD1C3A}</a:tableStyleId>
              </a:tblPr>
              <a:tblGrid>
                <a:gridCol w="4244898"/>
                <a:gridCol w="7437866"/>
              </a:tblGrid>
              <a:tr h="435134">
                <a:tc>
                  <a:txBody>
                    <a:bodyPr/>
                    <a:lstStyle/>
                    <a:p>
                      <a:pPr marL="190500" marR="0" algn="just">
                        <a:lnSpc>
                          <a:spcPts val="1725"/>
                        </a:lnSpc>
                        <a:spcBef>
                          <a:spcPts val="0"/>
                        </a:spcBef>
                        <a:spcAft>
                          <a:spcPts val="800"/>
                        </a:spcAft>
                      </a:pPr>
                      <a:r>
                        <a:rPr lang="en-US" sz="1400" dirty="0">
                          <a:effectLst/>
                        </a:rPr>
                        <a:t>1) public </a:t>
                      </a:r>
                      <a:r>
                        <a:rPr lang="en-US" sz="1400" dirty="0" err="1">
                          <a:effectLst/>
                        </a:rPr>
                        <a:t>boolean</a:t>
                      </a:r>
                      <a:r>
                        <a:rPr lang="en-US" sz="1400" dirty="0">
                          <a:effectLst/>
                        </a:rPr>
                        <a:t> next():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move the cursor to the one row next from the current 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2) public boolean previous():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move the cursor to the one row previous from the current 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3) public boolean first():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move the cursor to the first row in result set object.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4) public boolean last():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move the cursor to the last row in result set object.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5) public boolean absolute(int row):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dirty="0">
                          <a:effectLst/>
                        </a:rPr>
                        <a:t>is used to move the cursor to the specified row number in the ResultSet object.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dirty="0">
                          <a:effectLst/>
                        </a:rPr>
                        <a:t>6) public </a:t>
                      </a:r>
                      <a:r>
                        <a:rPr lang="en-US" sz="1400" dirty="0" err="1">
                          <a:effectLst/>
                        </a:rPr>
                        <a:t>boolean</a:t>
                      </a:r>
                      <a:r>
                        <a:rPr lang="en-US" sz="1400" dirty="0">
                          <a:effectLst/>
                        </a:rPr>
                        <a:t> relative(</a:t>
                      </a:r>
                      <a:r>
                        <a:rPr lang="en-US" sz="1400" dirty="0" err="1">
                          <a:effectLst/>
                        </a:rPr>
                        <a:t>int</a:t>
                      </a:r>
                      <a:r>
                        <a:rPr lang="en-US" sz="1400" dirty="0">
                          <a:effectLst/>
                        </a:rPr>
                        <a:t> row):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dirty="0">
                          <a:effectLst/>
                        </a:rPr>
                        <a:t>is used to move the cursor to the relative row number in the ResultSet object, it may be positive or negative.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dirty="0">
                          <a:effectLst/>
                        </a:rPr>
                        <a:t>7) public </a:t>
                      </a:r>
                      <a:r>
                        <a:rPr lang="en-US" sz="1400" dirty="0" err="1">
                          <a:effectLst/>
                        </a:rPr>
                        <a:t>int</a:t>
                      </a:r>
                      <a:r>
                        <a:rPr lang="en-US" sz="1400" dirty="0">
                          <a:effectLst/>
                        </a:rPr>
                        <a:t> </a:t>
                      </a:r>
                      <a:r>
                        <a:rPr lang="en-US" sz="1400" dirty="0" err="1">
                          <a:effectLst/>
                        </a:rPr>
                        <a:t>getInt</a:t>
                      </a:r>
                      <a:r>
                        <a:rPr lang="en-US" sz="1400" dirty="0">
                          <a:effectLst/>
                        </a:rPr>
                        <a:t>(</a:t>
                      </a:r>
                      <a:r>
                        <a:rPr lang="en-US" sz="1400" dirty="0" err="1">
                          <a:effectLst/>
                        </a:rPr>
                        <a:t>int</a:t>
                      </a:r>
                      <a:r>
                        <a:rPr lang="en-US" sz="1400" dirty="0">
                          <a:effectLst/>
                        </a:rPr>
                        <a:t> </a:t>
                      </a:r>
                      <a:r>
                        <a:rPr lang="en-US" sz="1400" dirty="0" err="1">
                          <a:effectLst/>
                        </a:rPr>
                        <a:t>columnIndex</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return the data of specified column index of the current row as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8) public int getInt(String columnName):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return the data of specified column name of the current row as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9) public String getString(int columnIndex):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a:effectLst/>
                        </a:rPr>
                        <a:t>is used to return the data of specified column index of the current row as String.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r h="435134">
                <a:tc>
                  <a:txBody>
                    <a:bodyPr/>
                    <a:lstStyle/>
                    <a:p>
                      <a:pPr marL="190500" marR="0" algn="just">
                        <a:lnSpc>
                          <a:spcPts val="1725"/>
                        </a:lnSpc>
                        <a:spcBef>
                          <a:spcPts val="0"/>
                        </a:spcBef>
                        <a:spcAft>
                          <a:spcPts val="800"/>
                        </a:spcAft>
                      </a:pPr>
                      <a:r>
                        <a:rPr lang="en-US" sz="1400">
                          <a:effectLst/>
                        </a:rPr>
                        <a:t>10) public String getString(String columnName):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c>
                  <a:txBody>
                    <a:bodyPr/>
                    <a:lstStyle/>
                    <a:p>
                      <a:pPr marL="190500" marR="0" algn="just">
                        <a:lnSpc>
                          <a:spcPts val="1725"/>
                        </a:lnSpc>
                        <a:spcBef>
                          <a:spcPts val="0"/>
                        </a:spcBef>
                        <a:spcAft>
                          <a:spcPts val="800"/>
                        </a:spcAft>
                      </a:pPr>
                      <a:r>
                        <a:rPr lang="en-US" sz="1400" dirty="0">
                          <a:effectLst/>
                        </a:rPr>
                        <a:t>is used to return the data of specified column name of the current row as String.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319" marR="39319" marT="39319" marB="39319"/>
                </a:tc>
              </a:tr>
            </a:tbl>
          </a:graphicData>
        </a:graphic>
      </p:graphicFrame>
    </p:spTree>
    <p:extLst>
      <p:ext uri="{BB962C8B-B14F-4D97-AF65-F5344CB8AC3E}">
        <p14:creationId xmlns:p14="http://schemas.microsoft.com/office/powerpoint/2010/main" val="3974023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2" y="219450"/>
            <a:ext cx="11682762" cy="4062651"/>
          </a:xfrm>
          <a:prstGeom prst="rect">
            <a:avLst/>
          </a:prstGeom>
        </p:spPr>
        <p:txBody>
          <a:bodyPr wrap="square">
            <a:spAutoFit/>
          </a:bodyPr>
          <a:lstStyle/>
          <a:p>
            <a:r>
              <a:rPr lang="en-US" sz="2400" b="1" dirty="0" smtClean="0"/>
              <a:t>JDBC </a:t>
            </a:r>
            <a:r>
              <a:rPr lang="en-US" sz="2400" b="1" dirty="0"/>
              <a:t>transaction </a:t>
            </a:r>
            <a:endParaRPr lang="en-US" b="1" dirty="0" smtClean="0"/>
          </a:p>
          <a:p>
            <a:r>
              <a:rPr lang="en-US" dirty="0" smtClean="0"/>
              <a:t>Transaction </a:t>
            </a:r>
            <a:r>
              <a:rPr lang="en-US" dirty="0"/>
              <a:t>represents a single unit of work</a:t>
            </a:r>
            <a:r>
              <a:rPr lang="en-US" dirty="0" smtClean="0"/>
              <a:t>.</a:t>
            </a:r>
          </a:p>
          <a:p>
            <a:r>
              <a:rPr lang="en-US" dirty="0" smtClean="0"/>
              <a:t>A </a:t>
            </a:r>
            <a:r>
              <a:rPr lang="en-US" dirty="0"/>
              <a:t>transaction consider is set of SQL operation which has to be executed together as a single unite whether in if any one operation fail than all the executed operation revert back, executed all or executed none</a:t>
            </a:r>
            <a:r>
              <a:rPr lang="en-US" dirty="0" smtClean="0"/>
              <a:t>.</a:t>
            </a:r>
          </a:p>
          <a:p>
            <a:r>
              <a:rPr lang="en-US" dirty="0" smtClean="0"/>
              <a:t>After </a:t>
            </a:r>
            <a:r>
              <a:rPr lang="en-US" dirty="0"/>
              <a:t>establishing the connection with DB server the auto commit mode is enabled, hence any changes made to the data is saved permanently in the data base</a:t>
            </a:r>
          </a:p>
          <a:p>
            <a:r>
              <a:rPr lang="en-US" dirty="0" smtClean="0"/>
              <a:t>We </a:t>
            </a:r>
            <a:r>
              <a:rPr lang="en-US" dirty="0"/>
              <a:t>can explicitly disable the auto commit mode, but in this case after the execution we have to save the changes made</a:t>
            </a:r>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a:t>In JDBC, Connection interface provides methods to manage transaction.</a:t>
            </a:r>
          </a:p>
        </p:txBody>
      </p:sp>
      <p:graphicFrame>
        <p:nvGraphicFramePr>
          <p:cNvPr id="3" name="Table 2"/>
          <p:cNvGraphicFramePr>
            <a:graphicFrameLocks noGrp="1"/>
          </p:cNvGraphicFramePr>
          <p:nvPr>
            <p:extLst>
              <p:ext uri="{D42A27DB-BD31-4B8C-83A1-F6EECF244321}">
                <p14:modId xmlns:p14="http://schemas.microsoft.com/office/powerpoint/2010/main" val="1242491731"/>
              </p:ext>
            </p:extLst>
          </p:nvPr>
        </p:nvGraphicFramePr>
        <p:xfrm>
          <a:off x="379139" y="4282101"/>
          <a:ext cx="11541514" cy="1460500"/>
        </p:xfrm>
        <a:graphic>
          <a:graphicData uri="http://schemas.openxmlformats.org/drawingml/2006/table">
            <a:tbl>
              <a:tblPr firstRow="1" firstCol="1" bandRow="1">
                <a:tableStyleId>{5C22544A-7EE6-4342-B048-85BDC9FD1C3A}</a:tableStyleId>
              </a:tblPr>
              <a:tblGrid>
                <a:gridCol w="5770757"/>
                <a:gridCol w="5770757"/>
              </a:tblGrid>
              <a:tr h="0">
                <a:tc>
                  <a:txBody>
                    <a:bodyPr/>
                    <a:lstStyle/>
                    <a:p>
                      <a:pPr marL="0" marR="0">
                        <a:lnSpc>
                          <a:spcPts val="1725"/>
                        </a:lnSpc>
                        <a:spcBef>
                          <a:spcPts val="0"/>
                        </a:spcBef>
                        <a:spcAft>
                          <a:spcPts val="800"/>
                        </a:spcAft>
                      </a:pPr>
                      <a:r>
                        <a:rPr lang="en-US" sz="1800" dirty="0">
                          <a:effectLst/>
                        </a:rPr>
                        <a:t>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ts val="1725"/>
                        </a:lnSpc>
                        <a:spcBef>
                          <a:spcPts val="0"/>
                        </a:spcBef>
                        <a:spcAft>
                          <a:spcPts val="8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800" dirty="0">
                          <a:effectLst/>
                        </a:rPr>
                        <a:t>void </a:t>
                      </a:r>
                      <a:r>
                        <a:rPr lang="en-US" sz="1800" dirty="0" err="1">
                          <a:effectLst/>
                        </a:rPr>
                        <a:t>setAutoCommit</a:t>
                      </a:r>
                      <a:r>
                        <a:rPr lang="en-US" sz="1800" dirty="0">
                          <a:effectLst/>
                        </a:rPr>
                        <a:t>(</a:t>
                      </a:r>
                      <a:r>
                        <a:rPr lang="en-US" sz="1800" dirty="0" err="1">
                          <a:effectLst/>
                        </a:rPr>
                        <a:t>boolean</a:t>
                      </a:r>
                      <a:r>
                        <a:rPr lang="en-US" sz="1800" dirty="0">
                          <a:effectLst/>
                        </a:rPr>
                        <a:t>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dirty="0">
                          <a:effectLst/>
                        </a:rPr>
                        <a:t>It is true </a:t>
                      </a:r>
                      <a:r>
                        <a:rPr lang="en-US" sz="1800" dirty="0" err="1">
                          <a:effectLst/>
                        </a:rPr>
                        <a:t>bydefault</a:t>
                      </a:r>
                      <a:r>
                        <a:rPr lang="en-US" sz="1800" dirty="0">
                          <a:effectLst/>
                        </a:rPr>
                        <a:t> means each transaction is committed </a:t>
                      </a:r>
                      <a:r>
                        <a:rPr lang="en-US" sz="1800" dirty="0" err="1">
                          <a:effectLst/>
                        </a:rPr>
                        <a:t>bydefault</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800" dirty="0">
                          <a:effectLst/>
                        </a:rPr>
                        <a:t>void commit()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a:effectLst/>
                        </a:rPr>
                        <a:t>commits the transaction.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0">
                <a:tc>
                  <a:txBody>
                    <a:bodyPr/>
                    <a:lstStyle/>
                    <a:p>
                      <a:pPr marL="190500" marR="0" algn="just">
                        <a:lnSpc>
                          <a:spcPts val="1725"/>
                        </a:lnSpc>
                        <a:spcBef>
                          <a:spcPts val="0"/>
                        </a:spcBef>
                        <a:spcAft>
                          <a:spcPts val="800"/>
                        </a:spcAft>
                      </a:pPr>
                      <a:r>
                        <a:rPr lang="en-US" sz="1800" dirty="0">
                          <a:effectLst/>
                        </a:rPr>
                        <a:t>void rollback()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1800" dirty="0">
                          <a:effectLst/>
                        </a:rPr>
                        <a:t>cancels the transaction.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bl>
          </a:graphicData>
        </a:graphic>
      </p:graphicFrame>
      <p:sp>
        <p:nvSpPr>
          <p:cNvPr id="8" name="Rectangle 7"/>
          <p:cNvSpPr/>
          <p:nvPr/>
        </p:nvSpPr>
        <p:spPr>
          <a:xfrm>
            <a:off x="3031273" y="2389275"/>
            <a:ext cx="6096000" cy="1491114"/>
          </a:xfrm>
          <a:prstGeom prst="rect">
            <a:avLst/>
          </a:prstGeom>
        </p:spPr>
        <p:txBody>
          <a:bodyPr>
            <a:spAutoFit/>
          </a:bodyPr>
          <a:lstStyle/>
          <a:p>
            <a:pPr marL="457200" marR="0">
              <a:lnSpc>
                <a:spcPct val="115000"/>
              </a:lnSpc>
              <a:spcBef>
                <a:spcPts val="0"/>
              </a:spcBef>
              <a:spcAft>
                <a:spcPts val="0"/>
              </a:spcAft>
            </a:pPr>
            <a:r>
              <a:rPr lang="en-US" sz="1600" dirty="0">
                <a:latin typeface="Consolas" panose="020B0609020204030204" pitchFamily="49" charset="0"/>
                <a:ea typeface="Calibri" panose="020F0502020204030204" pitchFamily="34" charset="0"/>
                <a:cs typeface="Consolas" panose="020B0609020204030204" pitchFamily="49" charset="0"/>
              </a:rPr>
              <a:t>Connection con=</a:t>
            </a:r>
            <a:r>
              <a:rPr lang="en-US" sz="1600" dirty="0" err="1">
                <a:latin typeface="Consolas" panose="020B0609020204030204" pitchFamily="49" charset="0"/>
                <a:ea typeface="Calibri" panose="020F0502020204030204" pitchFamily="34" charset="0"/>
                <a:cs typeface="Consolas" panose="020B0609020204030204" pitchFamily="49" charset="0"/>
              </a:rPr>
              <a:t>DriverManager.getConnection</a:t>
            </a:r>
            <a:r>
              <a:rPr lang="en-US" sz="1600" dirty="0">
                <a:latin typeface="Consolas" panose="020B0609020204030204" pitchFamily="49" charset="0"/>
                <a:ea typeface="Calibri" panose="020F0502020204030204" pitchFamily="34" charset="0"/>
                <a:cs typeface="Consolas" panose="020B0609020204030204" pitchFamily="49" charset="0"/>
              </a:rPr>
              <a:t>(</a:t>
            </a:r>
            <a:r>
              <a:rPr lang="en-US" sz="1600" dirty="0" err="1">
                <a:latin typeface="Consolas" panose="020B0609020204030204" pitchFamily="49" charset="0"/>
                <a:ea typeface="Calibri" panose="020F0502020204030204" pitchFamily="34" charset="0"/>
                <a:cs typeface="Consolas" panose="020B0609020204030204" pitchFamily="49" charset="0"/>
              </a:rPr>
              <a:t>url</a:t>
            </a:r>
            <a:r>
              <a:rPr lang="en-US" sz="1600" dirty="0">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err="1">
                <a:latin typeface="Consolas" panose="020B0609020204030204" pitchFamily="49" charset="0"/>
                <a:ea typeface="Calibri" panose="020F0502020204030204" pitchFamily="34" charset="0"/>
                <a:cs typeface="Consolas" panose="020B0609020204030204" pitchFamily="49" charset="0"/>
              </a:rPr>
              <a:t>con.setAutoCommit</a:t>
            </a:r>
            <a:r>
              <a:rPr lang="en-US" sz="1600" dirty="0">
                <a:latin typeface="Consolas" panose="020B0609020204030204" pitchFamily="49" charset="0"/>
                <a:ea typeface="Calibri" panose="020F0502020204030204" pitchFamily="34" charset="0"/>
                <a:cs typeface="Consolas" panose="020B0609020204030204" pitchFamily="49" charset="0"/>
              </a:rPr>
              <a:t>(false);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a:latin typeface="Consolas" panose="020B0609020204030204" pitchFamily="49" charset="0"/>
                <a:ea typeface="Calibri" panose="020F0502020204030204" pitchFamily="34" charset="0"/>
                <a:cs typeface="Consolas" panose="020B0609020204030204" pitchFamily="49" charset="0"/>
              </a:rPr>
              <a:t>Statement </a:t>
            </a:r>
            <a:r>
              <a:rPr lang="en-US" sz="1600" dirty="0" err="1">
                <a:latin typeface="Consolas" panose="020B0609020204030204" pitchFamily="49" charset="0"/>
                <a:ea typeface="Calibri" panose="020F0502020204030204" pitchFamily="34" charset="0"/>
                <a:cs typeface="Consolas" panose="020B0609020204030204" pitchFamily="49" charset="0"/>
              </a:rPr>
              <a:t>stmt</a:t>
            </a:r>
            <a:r>
              <a:rPr lang="en-US" sz="1600" dirty="0">
                <a:latin typeface="Consolas" panose="020B0609020204030204" pitchFamily="49" charset="0"/>
                <a:ea typeface="Calibri" panose="020F0502020204030204" pitchFamily="34" charset="0"/>
                <a:cs typeface="Consolas" panose="020B0609020204030204" pitchFamily="49" charset="0"/>
              </a:rPr>
              <a:t>=</a:t>
            </a:r>
            <a:r>
              <a:rPr lang="en-US" sz="1600" dirty="0" err="1">
                <a:latin typeface="Consolas" panose="020B0609020204030204" pitchFamily="49" charset="0"/>
                <a:ea typeface="Calibri" panose="020F0502020204030204" pitchFamily="34" charset="0"/>
                <a:cs typeface="Consolas" panose="020B0609020204030204" pitchFamily="49" charset="0"/>
              </a:rPr>
              <a:t>con.createStatement</a:t>
            </a:r>
            <a:r>
              <a:rPr lang="en-US" sz="1600" dirty="0">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err="1">
                <a:latin typeface="Consolas" panose="020B0609020204030204" pitchFamily="49" charset="0"/>
                <a:ea typeface="Calibri" panose="020F0502020204030204" pitchFamily="34" charset="0"/>
                <a:cs typeface="Consolas" panose="020B0609020204030204" pitchFamily="49" charset="0"/>
              </a:rPr>
              <a:t>Stmt.execute</a:t>
            </a:r>
            <a:r>
              <a:rPr lang="en-US" sz="1600" dirty="0">
                <a:latin typeface="Consolas" panose="020B0609020204030204" pitchFamily="49" charset="0"/>
                <a:ea typeface="Calibri" panose="020F0502020204030204" pitchFamily="34" charset="0"/>
                <a:cs typeface="Consolas" panose="020B0609020204030204" pitchFamily="49" charset="0"/>
              </a:rPr>
              <a:t>(</a:t>
            </a:r>
            <a:r>
              <a:rPr lang="en-US" sz="1600" dirty="0" err="1">
                <a:latin typeface="Consolas" panose="020B0609020204030204" pitchFamily="49" charset="0"/>
                <a:ea typeface="Calibri" panose="020F0502020204030204" pitchFamily="34" charset="0"/>
                <a:cs typeface="Consolas" panose="020B0609020204030204" pitchFamily="49" charset="0"/>
              </a:rPr>
              <a:t>qry</a:t>
            </a:r>
            <a:r>
              <a:rPr lang="en-US" sz="1600" dirty="0">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600" dirty="0" err="1">
                <a:latin typeface="Consolas" panose="020B0609020204030204" pitchFamily="49" charset="0"/>
                <a:ea typeface="Calibri" panose="020F0502020204030204" pitchFamily="34" charset="0"/>
                <a:cs typeface="Consolas" panose="020B0609020204030204" pitchFamily="49" charset="0"/>
              </a:rPr>
              <a:t>con.commit</a:t>
            </a:r>
            <a:r>
              <a:rPr lang="en-US" sz="1600" dirty="0">
                <a:latin typeface="Consolas" panose="020B0609020204030204" pitchFamily="49" charset="0"/>
                <a:ea typeface="Calibri" panose="020F0502020204030204" pitchFamily="34" charset="0"/>
                <a:cs typeface="Consolas" panose="020B0609020204030204" pitchFamily="49" charset="0"/>
              </a:rPr>
              <a:t>();//save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37891" y="5918089"/>
            <a:ext cx="9017621" cy="528350"/>
          </a:xfrm>
          <a:prstGeom prst="rect">
            <a:avLst/>
          </a:prstGeom>
        </p:spPr>
        <p:txBody>
          <a:bodyPr wrap="square">
            <a:spAutoFit/>
          </a:bodyPr>
          <a:lstStyle/>
          <a:p>
            <a:pPr algn="just">
              <a:lnSpc>
                <a:spcPts val="1725"/>
              </a:lnSpc>
              <a:spcBef>
                <a:spcPts val="200"/>
              </a:spcBef>
            </a:pPr>
            <a:r>
              <a:rPr lang="en-US" sz="1400" b="1" i="1" dirty="0">
                <a:solidFill>
                  <a:srgbClr val="610B4B"/>
                </a:solidFill>
                <a:latin typeface="Helvetica" panose="020B0604020202020204" pitchFamily="34" charset="0"/>
                <a:ea typeface="Times New Roman" panose="02020603050405020304" pitchFamily="18" charset="0"/>
                <a:cs typeface="Times New Roman" panose="02020603050405020304" pitchFamily="18" charset="0"/>
              </a:rPr>
              <a:t>Advantage of Transaction </a:t>
            </a:r>
            <a:r>
              <a:rPr lang="en-US" sz="1400" b="1" i="1" dirty="0" err="1">
                <a:solidFill>
                  <a:srgbClr val="610B4B"/>
                </a:solidFill>
                <a:latin typeface="Helvetica" panose="020B0604020202020204" pitchFamily="34" charset="0"/>
                <a:ea typeface="Times New Roman" panose="02020603050405020304" pitchFamily="18" charset="0"/>
                <a:cs typeface="Times New Roman" panose="02020603050405020304" pitchFamily="18" charset="0"/>
              </a:rPr>
              <a:t>Mangaement</a:t>
            </a:r>
            <a:endParaRPr lang="en-US" sz="1400"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ts val="1725"/>
              </a:lnSpc>
            </a:pPr>
            <a:r>
              <a:rPr lang="en-US" sz="1400" b="1" dirty="0">
                <a:solidFill>
                  <a:srgbClr val="000000"/>
                </a:solidFill>
                <a:latin typeface="Verdana" panose="020B0604030504040204" pitchFamily="34" charset="0"/>
                <a:ea typeface="Times New Roman" panose="02020603050405020304" pitchFamily="18" charset="0"/>
              </a:rPr>
              <a:t>fast performance</a:t>
            </a:r>
            <a:r>
              <a:rPr lang="en-US" sz="1400" dirty="0">
                <a:solidFill>
                  <a:srgbClr val="000000"/>
                </a:solidFill>
                <a:latin typeface="Verdana" panose="020B0604030504040204" pitchFamily="34" charset="0"/>
                <a:ea typeface="Times New Roman" panose="02020603050405020304" pitchFamily="18" charset="0"/>
              </a:rPr>
              <a:t> It makes the performance fast because database is hit at the time of commit.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4921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2" y="219450"/>
            <a:ext cx="11682762" cy="1015663"/>
          </a:xfrm>
          <a:prstGeom prst="rect">
            <a:avLst/>
          </a:prstGeom>
        </p:spPr>
        <p:txBody>
          <a:bodyPr wrap="square">
            <a:spAutoFit/>
          </a:bodyPr>
          <a:lstStyle/>
          <a:p>
            <a:r>
              <a:rPr lang="en-US" sz="2400" b="1" dirty="0" smtClean="0"/>
              <a:t>Batch updates</a:t>
            </a:r>
            <a:endParaRPr lang="en-US" b="1" dirty="0" smtClean="0"/>
          </a:p>
          <a:p>
            <a:r>
              <a:rPr lang="en-US" dirty="0" smtClean="0"/>
              <a:t>Every </a:t>
            </a:r>
            <a:r>
              <a:rPr lang="en-US" dirty="0"/>
              <a:t>independent DB operation is considered as costly operation hence instead of executing independent DB operation it’s better to add a DML operation into a batch and then execute the batch.</a:t>
            </a:r>
            <a:endParaRPr lang="en-US" dirty="0" smtClean="0"/>
          </a:p>
        </p:txBody>
      </p:sp>
      <p:sp>
        <p:nvSpPr>
          <p:cNvPr id="2" name="Rectangle 1"/>
          <p:cNvSpPr/>
          <p:nvPr/>
        </p:nvSpPr>
        <p:spPr>
          <a:xfrm>
            <a:off x="237892" y="1320653"/>
            <a:ext cx="11812223" cy="4233467"/>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Batch update is applicable only for DML statements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Using batch update we can greatly improve the performance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A batch is considered as set of or collection of multiple DML statements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Batch update can be executed by using statement as well as </a:t>
            </a:r>
            <a:r>
              <a:rPr lang="en-US" dirty="0" err="1">
                <a:latin typeface="Consolas" panose="020B0609020204030204" pitchFamily="49" charset="0"/>
                <a:ea typeface="Calibri" panose="020F0502020204030204" pitchFamily="34" charset="0"/>
                <a:cs typeface="Consolas" panose="020B0609020204030204" pitchFamily="49" charset="0"/>
              </a:rPr>
              <a:t>PreparedStatements</a:t>
            </a:r>
            <a:r>
              <a:rPr lang="en-US" dirty="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onsolas" panose="020B0609020204030204" pitchFamily="49" charset="0"/>
                <a:ea typeface="Calibri" panose="020F0502020204030204" pitchFamily="34" charset="0"/>
                <a:cs typeface="Consolas" panose="020B0609020204030204" pitchFamily="49" charset="0"/>
              </a:rPr>
              <a:t>We can add all the  SQL operation using below </a:t>
            </a:r>
            <a:r>
              <a:rPr lang="en-US" dirty="0" smtClean="0">
                <a:latin typeface="Consolas" panose="020B0609020204030204" pitchFamily="49" charset="0"/>
                <a:ea typeface="Calibri" panose="020F0502020204030204" pitchFamily="34" charset="0"/>
                <a:cs typeface="Consolas" panose="020B0609020204030204" pitchFamily="49" charset="0"/>
              </a:rPr>
              <a:t>method of Statement and </a:t>
            </a:r>
            <a:r>
              <a:rPr lang="en-US" dirty="0" err="1" smtClean="0">
                <a:latin typeface="Consolas" panose="020B0609020204030204" pitchFamily="49" charset="0"/>
                <a:ea typeface="Calibri" panose="020F0502020204030204" pitchFamily="34" charset="0"/>
                <a:cs typeface="Consolas" panose="020B0609020204030204" pitchFamily="49" charset="0"/>
              </a:rPr>
              <a:t>PreparedStatement</a:t>
            </a:r>
            <a:r>
              <a:rPr lang="en-US"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 void </a:t>
            </a:r>
            <a:r>
              <a:rPr lang="en-US" dirty="0" err="1">
                <a:latin typeface="Consolas" panose="020B0609020204030204" pitchFamily="49" charset="0"/>
                <a:ea typeface="Calibri" panose="020F0502020204030204" pitchFamily="34" charset="0"/>
                <a:cs typeface="Consolas" panose="020B0609020204030204" pitchFamily="49" charset="0"/>
              </a:rPr>
              <a:t>addBatch</a:t>
            </a:r>
            <a:r>
              <a:rPr lang="en-US" dirty="0">
                <a:latin typeface="Consolas" panose="020B0609020204030204" pitchFamily="49" charset="0"/>
                <a:ea typeface="Calibri" panose="020F0502020204030204" pitchFamily="34" charset="0"/>
                <a:cs typeface="Consolas" panose="020B0609020204030204" pitchFamily="49" charset="0"/>
              </a:rPr>
              <a:t>(String DML query)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onsolas" panose="020B0609020204030204" pitchFamily="49" charset="0"/>
                <a:ea typeface="Calibri" panose="020F0502020204030204" pitchFamily="34" charset="0"/>
                <a:cs typeface="Consolas" panose="020B0609020204030204" pitchFamily="49" charset="0"/>
              </a:rPr>
              <a:t>We can execute the batch below method: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latin typeface="Consolas" panose="020B0609020204030204" pitchFamily="49" charset="0"/>
                <a:ea typeface="Calibri" panose="020F0502020204030204" pitchFamily="34" charset="0"/>
                <a:cs typeface="Consolas" panose="020B0609020204030204" pitchFamily="49" charset="0"/>
              </a:rPr>
              <a:t>int</a:t>
            </a:r>
            <a:r>
              <a:rPr lang="en-US" dirty="0">
                <a:latin typeface="Consolas" panose="020B0609020204030204" pitchFamily="49" charset="0"/>
                <a:ea typeface="Calibri" panose="020F0502020204030204" pitchFamily="34" charset="0"/>
                <a:cs typeface="Consolas" panose="020B0609020204030204" pitchFamily="49" charset="0"/>
              </a:rPr>
              <a:t> [] </a:t>
            </a:r>
            <a:r>
              <a:rPr lang="en-US" dirty="0" err="1">
                <a:latin typeface="Consolas" panose="020B0609020204030204" pitchFamily="49" charset="0"/>
                <a:ea typeface="Calibri" panose="020F0502020204030204" pitchFamily="34" charset="0"/>
                <a:cs typeface="Consolas" panose="020B0609020204030204" pitchFamily="49" charset="0"/>
              </a:rPr>
              <a:t>arr</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latin typeface="Consolas" panose="020B0609020204030204" pitchFamily="49" charset="0"/>
                <a:ea typeface="Calibri" panose="020F0502020204030204" pitchFamily="34" charset="0"/>
                <a:cs typeface="Consolas" panose="020B0609020204030204" pitchFamily="49" charset="0"/>
              </a:rPr>
              <a:t>executeBatch</a:t>
            </a:r>
            <a:r>
              <a:rPr lang="en-US" dirty="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onsolas" panose="020B0609020204030204" pitchFamily="49" charset="0"/>
                <a:ea typeface="Calibri" panose="020F0502020204030204" pitchFamily="34" charset="0"/>
                <a:cs typeface="Consolas" panose="020B0609020204030204" pitchFamily="49" charset="0"/>
              </a:rPr>
              <a:t>Once we execute the batch, we get an integer array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dirty="0">
                <a:latin typeface="Consolas" panose="020B0609020204030204" pitchFamily="49" charset="0"/>
                <a:ea typeface="Calibri" panose="020F0502020204030204" pitchFamily="34" charset="0"/>
                <a:cs typeface="Consolas" panose="020B0609020204030204" pitchFamily="49" charset="0"/>
              </a:rPr>
              <a:t>The size of the array depends on the no of query added to the batch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dirty="0">
                <a:latin typeface="Consolas" panose="020B0609020204030204" pitchFamily="49" charset="0"/>
                <a:ea typeface="Calibri" panose="020F0502020204030204" pitchFamily="34" charset="0"/>
                <a:cs typeface="Consolas" panose="020B0609020204030204" pitchFamily="49" charset="0"/>
              </a:rPr>
              <a:t>The order of an array depends on the order in which the query are added to the batch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lphaLcParenR"/>
            </a:pPr>
            <a:r>
              <a:rPr lang="en-US" dirty="0">
                <a:latin typeface="Consolas" panose="020B0609020204030204" pitchFamily="49" charset="0"/>
                <a:ea typeface="Calibri" panose="020F0502020204030204" pitchFamily="34" charset="0"/>
                <a:cs typeface="Consolas" panose="020B0609020204030204" pitchFamily="49" charset="0"/>
              </a:rPr>
              <a:t>Every element is an integer value which indicates the outcome of execution of DML statements which work added to the batch.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6668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064" y="482345"/>
            <a:ext cx="11907051" cy="1015663"/>
          </a:xfrm>
          <a:prstGeom prst="rect">
            <a:avLst/>
          </a:prstGeom>
        </p:spPr>
        <p:txBody>
          <a:bodyPr wrap="square">
            <a:spAutoFit/>
          </a:bodyPr>
          <a:lstStyle/>
          <a:p>
            <a:r>
              <a:rPr lang="en-US" sz="2400" b="1" dirty="0" smtClean="0">
                <a:solidFill>
                  <a:srgbClr val="1E5155">
                    <a:lumMod val="20000"/>
                    <a:lumOff val="80000"/>
                  </a:srgbClr>
                </a:solidFill>
              </a:rPr>
              <a:t>What </a:t>
            </a:r>
            <a:r>
              <a:rPr lang="en-US" sz="2400" b="1" dirty="0">
                <a:solidFill>
                  <a:srgbClr val="1E5155">
                    <a:lumMod val="20000"/>
                    <a:lumOff val="80000"/>
                  </a:srgbClr>
                </a:solidFill>
              </a:rPr>
              <a:t>is JDBC?</a:t>
            </a:r>
            <a:endParaRPr lang="en-US" sz="2400" b="1" dirty="0" smtClean="0">
              <a:solidFill>
                <a:srgbClr val="1E5155">
                  <a:lumMod val="20000"/>
                  <a:lumOff val="80000"/>
                </a:srgbClr>
              </a:solidFill>
            </a:endParaRPr>
          </a:p>
          <a:p>
            <a:r>
              <a:rPr lang="en-US" dirty="0" smtClean="0">
                <a:solidFill>
                  <a:prstClr val="white"/>
                </a:solidFill>
              </a:rPr>
              <a:t>JDBC </a:t>
            </a:r>
            <a:r>
              <a:rPr lang="en-US" dirty="0">
                <a:solidFill>
                  <a:prstClr val="white"/>
                </a:solidFill>
              </a:rPr>
              <a:t>stands for Java Database Connectivity, which is a standard Java API for database-independent connectivity between the Java programming language and a wide range of databases.</a:t>
            </a:r>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7" name="Rectangle 6"/>
          <p:cNvSpPr/>
          <p:nvPr/>
        </p:nvSpPr>
        <p:spPr>
          <a:xfrm>
            <a:off x="143064" y="1498008"/>
            <a:ext cx="11907051" cy="2954655"/>
          </a:xfrm>
          <a:prstGeom prst="rect">
            <a:avLst/>
          </a:prstGeom>
        </p:spPr>
        <p:txBody>
          <a:bodyPr wrap="square">
            <a:spAutoFit/>
          </a:bodyPr>
          <a:lstStyle/>
          <a:p>
            <a:r>
              <a:rPr lang="en-US" sz="2400" b="1" dirty="0" smtClean="0">
                <a:solidFill>
                  <a:srgbClr val="1E5155">
                    <a:lumMod val="20000"/>
                    <a:lumOff val="80000"/>
                  </a:srgbClr>
                </a:solidFill>
              </a:rPr>
              <a:t>Why </a:t>
            </a:r>
            <a:r>
              <a:rPr lang="en-US" sz="2400" b="1" dirty="0">
                <a:solidFill>
                  <a:srgbClr val="1E5155">
                    <a:lumMod val="20000"/>
                    <a:lumOff val="80000"/>
                  </a:srgbClr>
                </a:solidFill>
              </a:rPr>
              <a:t>use JDBC?</a:t>
            </a:r>
            <a:endParaRPr lang="en-US" sz="2400" b="1" dirty="0" smtClean="0">
              <a:solidFill>
                <a:srgbClr val="1E5155">
                  <a:lumMod val="20000"/>
                  <a:lumOff val="80000"/>
                </a:srgbClr>
              </a:solidFill>
            </a:endParaRPr>
          </a:p>
          <a:p>
            <a:r>
              <a:rPr lang="en-US" dirty="0" smtClean="0">
                <a:solidFill>
                  <a:prstClr val="white"/>
                </a:solidFill>
              </a:rPr>
              <a:t>Before </a:t>
            </a:r>
            <a:r>
              <a:rPr lang="en-US" dirty="0">
                <a:solidFill>
                  <a:prstClr val="white"/>
                </a:solidFill>
              </a:rPr>
              <a:t>JDBC, ODBC API was the database API to connect and execute query with the database. But, ODBC API uses ODBC driver which is written in C language (i.e. platform dependent and unsecured). That is why Java has defined its own API (JDBC API) that uses JDBC drivers (written in Java language</a:t>
            </a:r>
            <a:r>
              <a:rPr lang="en-US" dirty="0" smtClean="0">
                <a:solidFill>
                  <a:prstClr val="white"/>
                </a:solidFill>
              </a:rPr>
              <a:t>).</a:t>
            </a:r>
          </a:p>
          <a:p>
            <a:endParaRPr lang="en-US" dirty="0">
              <a:solidFill>
                <a:prstClr val="white"/>
              </a:solidFill>
            </a:endParaRPr>
          </a:p>
          <a:p>
            <a:r>
              <a:rPr lang="en-US" dirty="0"/>
              <a:t>The JDBC library includes APIs for each of the tasks mentioned below that are commonly associated with database usage</a:t>
            </a:r>
            <a:r>
              <a:rPr lang="en-US" dirty="0" smtClean="0"/>
              <a:t>.</a:t>
            </a:r>
            <a:endParaRPr lang="en-US" dirty="0">
              <a:solidFill>
                <a:prstClr val="white"/>
              </a:solidFill>
            </a:endParaRPr>
          </a:p>
          <a:p>
            <a:pPr marL="285750" indent="-285750">
              <a:buFont typeface="Wingdings" panose="05000000000000000000" pitchFamily="2" charset="2"/>
              <a:buChar char="Ø"/>
            </a:pPr>
            <a:r>
              <a:rPr lang="en-US" dirty="0" smtClean="0"/>
              <a:t>Making </a:t>
            </a:r>
            <a:r>
              <a:rPr lang="en-US" dirty="0"/>
              <a:t>a connection to a </a:t>
            </a:r>
            <a:r>
              <a:rPr lang="en-US" dirty="0" smtClean="0"/>
              <a:t>database.</a:t>
            </a:r>
          </a:p>
          <a:p>
            <a:pPr marL="285750" indent="-285750">
              <a:buFont typeface="Wingdings" panose="05000000000000000000" pitchFamily="2" charset="2"/>
              <a:buChar char="Ø"/>
            </a:pPr>
            <a:r>
              <a:rPr lang="en-US" dirty="0" smtClean="0"/>
              <a:t>Creating </a:t>
            </a:r>
            <a:r>
              <a:rPr lang="en-US" dirty="0"/>
              <a:t>SQL or MySQL </a:t>
            </a:r>
            <a:r>
              <a:rPr lang="en-US" dirty="0" smtClean="0"/>
              <a:t>statements.</a:t>
            </a:r>
          </a:p>
          <a:p>
            <a:pPr marL="285750" indent="-285750">
              <a:buFont typeface="Wingdings" panose="05000000000000000000" pitchFamily="2" charset="2"/>
              <a:buChar char="Ø"/>
            </a:pPr>
            <a:r>
              <a:rPr lang="en-US" dirty="0" smtClean="0"/>
              <a:t>Executing </a:t>
            </a:r>
            <a:r>
              <a:rPr lang="en-US" dirty="0"/>
              <a:t>SQL or MySQL queries in the </a:t>
            </a:r>
            <a:r>
              <a:rPr lang="en-US" dirty="0" smtClean="0"/>
              <a:t>database.</a:t>
            </a:r>
          </a:p>
          <a:p>
            <a:pPr marL="285750" indent="-285750">
              <a:buFont typeface="Wingdings" panose="05000000000000000000" pitchFamily="2" charset="2"/>
              <a:buChar char="Ø"/>
            </a:pPr>
            <a:r>
              <a:rPr lang="en-US" dirty="0" smtClean="0"/>
              <a:t>Viewing </a:t>
            </a:r>
            <a:r>
              <a:rPr lang="en-US" dirty="0"/>
              <a:t>&amp; Modifying the resulting records</a:t>
            </a:r>
            <a:r>
              <a:rPr lang="en-US" dirty="0" smtClean="0"/>
              <a:t>.</a:t>
            </a:r>
            <a:endParaRPr lang="en-US" dirty="0"/>
          </a:p>
        </p:txBody>
      </p:sp>
      <p:sp>
        <p:nvSpPr>
          <p:cNvPr id="9" name="Rectangle 8"/>
          <p:cNvSpPr/>
          <p:nvPr/>
        </p:nvSpPr>
        <p:spPr>
          <a:xfrm>
            <a:off x="143064" y="4452663"/>
            <a:ext cx="11907051" cy="1846659"/>
          </a:xfrm>
          <a:prstGeom prst="rect">
            <a:avLst/>
          </a:prstGeom>
        </p:spPr>
        <p:txBody>
          <a:bodyPr wrap="square">
            <a:spAutoFit/>
          </a:bodyPr>
          <a:lstStyle/>
          <a:p>
            <a:r>
              <a:rPr lang="en-US" sz="2400" b="1" dirty="0" smtClean="0">
                <a:solidFill>
                  <a:srgbClr val="1E5155">
                    <a:lumMod val="20000"/>
                    <a:lumOff val="80000"/>
                  </a:srgbClr>
                </a:solidFill>
              </a:rPr>
              <a:t>Where use JDBC?</a:t>
            </a:r>
          </a:p>
          <a:p>
            <a:r>
              <a:rPr lang="en-US" dirty="0" smtClean="0">
                <a:solidFill>
                  <a:prstClr val="white"/>
                </a:solidFill>
              </a:rPr>
              <a:t>Java can be used to write different types of </a:t>
            </a:r>
            <a:r>
              <a:rPr lang="en-US" dirty="0" err="1" smtClean="0">
                <a:solidFill>
                  <a:prstClr val="white"/>
                </a:solidFill>
              </a:rPr>
              <a:t>executables</a:t>
            </a:r>
            <a:r>
              <a:rPr lang="en-US" dirty="0" smtClean="0">
                <a:solidFill>
                  <a:prstClr val="white"/>
                </a:solidFill>
              </a:rPr>
              <a:t>, such as −</a:t>
            </a:r>
            <a:endParaRPr lang="en-US" dirty="0">
              <a:solidFill>
                <a:prstClr val="white"/>
              </a:solidFill>
            </a:endParaRPr>
          </a:p>
          <a:p>
            <a:pPr marL="342900" indent="-342900">
              <a:buAutoNum type="alphaLcParenR"/>
            </a:pPr>
            <a:r>
              <a:rPr lang="en-US" dirty="0" smtClean="0"/>
              <a:t>Java Applications</a:t>
            </a:r>
          </a:p>
          <a:p>
            <a:pPr marL="342900" indent="-342900">
              <a:buAutoNum type="alphaLcParenR"/>
            </a:pPr>
            <a:r>
              <a:rPr lang="en-US" dirty="0" smtClean="0"/>
              <a:t>Java Servlets</a:t>
            </a:r>
          </a:p>
          <a:p>
            <a:pPr marL="342900" indent="-342900">
              <a:buAutoNum type="alphaLcParenR"/>
            </a:pPr>
            <a:r>
              <a:rPr lang="en-US" dirty="0" smtClean="0"/>
              <a:t>Java </a:t>
            </a:r>
            <a:r>
              <a:rPr lang="en-US" dirty="0" err="1"/>
              <a:t>ServerPages</a:t>
            </a:r>
            <a:r>
              <a:rPr lang="en-US" dirty="0"/>
              <a:t> (JSPs</a:t>
            </a:r>
            <a:r>
              <a:rPr lang="en-US" dirty="0" smtClean="0"/>
              <a:t>)</a:t>
            </a:r>
          </a:p>
          <a:p>
            <a:r>
              <a:rPr lang="en-US" dirty="0"/>
              <a:t>All of these different </a:t>
            </a:r>
            <a:r>
              <a:rPr lang="en-US" dirty="0" err="1"/>
              <a:t>executables</a:t>
            </a:r>
            <a:r>
              <a:rPr lang="en-US" dirty="0"/>
              <a:t> are able to use a JDBC driver to access a database, and take advantage of the stored data.</a:t>
            </a:r>
            <a:endParaRPr lang="en-US" dirty="0" smtClean="0"/>
          </a:p>
        </p:txBody>
      </p:sp>
      <p:sp>
        <p:nvSpPr>
          <p:cNvPr id="2" name="Rectangle 1"/>
          <p:cNvSpPr/>
          <p:nvPr/>
        </p:nvSpPr>
        <p:spPr>
          <a:xfrm>
            <a:off x="4760326" y="113014"/>
            <a:ext cx="2672526" cy="584775"/>
          </a:xfrm>
          <a:prstGeom prst="rect">
            <a:avLst/>
          </a:prstGeom>
        </p:spPr>
        <p:txBody>
          <a:bodyPr wrap="none">
            <a:spAutoFit/>
          </a:bodyPr>
          <a:lstStyle/>
          <a:p>
            <a:r>
              <a:rPr lang="en-US" sz="3200" b="1" dirty="0"/>
              <a:t>Basic on JDBC</a:t>
            </a:r>
          </a:p>
        </p:txBody>
      </p:sp>
    </p:spTree>
    <p:extLst>
      <p:ext uri="{BB962C8B-B14F-4D97-AF65-F5344CB8AC3E}">
        <p14:creationId xmlns:p14="http://schemas.microsoft.com/office/powerpoint/2010/main" val="27853473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1" y="189444"/>
            <a:ext cx="11682762" cy="461665"/>
          </a:xfrm>
          <a:prstGeom prst="rect">
            <a:avLst/>
          </a:prstGeom>
        </p:spPr>
        <p:txBody>
          <a:bodyPr wrap="square">
            <a:spAutoFit/>
          </a:bodyPr>
          <a:lstStyle/>
          <a:p>
            <a:r>
              <a:rPr lang="en-US" sz="2400" b="1" dirty="0" err="1" smtClean="0"/>
              <a:t>SavePoint</a:t>
            </a:r>
            <a:endParaRPr lang="en-US" b="1" dirty="0" smtClean="0"/>
          </a:p>
        </p:txBody>
      </p:sp>
      <p:sp>
        <p:nvSpPr>
          <p:cNvPr id="5" name="Rectangle 4"/>
          <p:cNvSpPr/>
          <p:nvPr/>
        </p:nvSpPr>
        <p:spPr>
          <a:xfrm>
            <a:off x="237892" y="651109"/>
            <a:ext cx="11812222" cy="5893921"/>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dirty="0" err="1">
                <a:latin typeface="Consolas" panose="020B0609020204030204" pitchFamily="49" charset="0"/>
                <a:ea typeface="Calibri" panose="020F0502020204030204" pitchFamily="34" charset="0"/>
                <a:cs typeface="Consolas" panose="020B0609020204030204" pitchFamily="49" charset="0"/>
              </a:rPr>
              <a:t>SavePoint</a:t>
            </a:r>
            <a:r>
              <a:rPr lang="en-US" sz="1400" dirty="0">
                <a:latin typeface="Consolas" panose="020B0609020204030204" pitchFamily="49" charset="0"/>
                <a:ea typeface="Calibri" panose="020F0502020204030204" pitchFamily="34" charset="0"/>
                <a:cs typeface="Consolas" panose="020B0609020204030204" pitchFamily="49" charset="0"/>
              </a:rPr>
              <a:t> is an interface present in </a:t>
            </a:r>
            <a:r>
              <a:rPr lang="en-US" sz="1400" dirty="0" err="1">
                <a:latin typeface="Consolas" panose="020B0609020204030204" pitchFamily="49" charset="0"/>
                <a:ea typeface="Calibri" panose="020F0502020204030204" pitchFamily="34" charset="0"/>
                <a:cs typeface="Consolas" panose="020B0609020204030204" pitchFamily="49" charset="0"/>
              </a:rPr>
              <a:t>java.sql</a:t>
            </a:r>
            <a:r>
              <a:rPr lang="en-US" sz="1400" dirty="0">
                <a:latin typeface="Consolas" panose="020B0609020204030204" pitchFamily="49" charset="0"/>
                <a:ea typeface="Calibri" panose="020F0502020204030204" pitchFamily="34" charset="0"/>
                <a:cs typeface="Consolas" panose="020B0609020204030204" pitchFamily="49" charset="0"/>
              </a:rPr>
              <a:t> package and implementation is provided by different DB venders has the part of JDBC driver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Font typeface="Wingdings" panose="05000000000000000000" pitchFamily="2" charset="2"/>
              <a:buChar char=""/>
            </a:pPr>
            <a:r>
              <a:rPr lang="en-US" sz="1400" dirty="0" err="1">
                <a:latin typeface="Consolas" panose="020B0609020204030204" pitchFamily="49" charset="0"/>
                <a:ea typeface="Calibri" panose="020F0502020204030204" pitchFamily="34" charset="0"/>
                <a:cs typeface="Consolas" panose="020B0609020204030204" pitchFamily="49" charset="0"/>
              </a:rPr>
              <a:t>SavePoint</a:t>
            </a:r>
            <a:r>
              <a:rPr lang="en-US" sz="1400" dirty="0">
                <a:latin typeface="Consolas" panose="020B0609020204030204" pitchFamily="49" charset="0"/>
                <a:ea typeface="Calibri" panose="020F0502020204030204" pitchFamily="34" charset="0"/>
                <a:cs typeface="Consolas" panose="020B0609020204030204" pitchFamily="49" charset="0"/>
              </a:rPr>
              <a:t> is used to implement transaction feature of database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latin typeface="Consolas" panose="020B0609020204030204" pitchFamily="49" charset="0"/>
                <a:ea typeface="Calibri" panose="020F0502020204030204" pitchFamily="34" charset="0"/>
                <a:cs typeface="Consolas" panose="020B0609020204030204" pitchFamily="49" charset="0"/>
              </a:rPr>
              <a:t>SavePoint</a:t>
            </a:r>
            <a:r>
              <a:rPr lang="en-US" sz="1400" b="1" dirty="0">
                <a:latin typeface="Consolas" panose="020B0609020204030204" pitchFamily="49" charset="0"/>
                <a:ea typeface="Calibri" panose="020F0502020204030204" pitchFamily="34" charset="0"/>
                <a:cs typeface="Consolas" panose="020B0609020204030204" pitchFamily="49" charset="0"/>
              </a:rPr>
              <a:t> </a:t>
            </a:r>
            <a:r>
              <a:rPr lang="en-US" sz="1400" b="1" dirty="0" err="1">
                <a:latin typeface="Consolas" panose="020B0609020204030204" pitchFamily="49" charset="0"/>
                <a:ea typeface="Calibri" panose="020F0502020204030204" pitchFamily="34" charset="0"/>
                <a:cs typeface="Consolas" panose="020B0609020204030204" pitchFamily="49" charset="0"/>
              </a:rPr>
              <a:t>sp</a:t>
            </a:r>
            <a:r>
              <a:rPr lang="en-US" sz="1400" b="1" dirty="0">
                <a:latin typeface="Consolas" panose="020B0609020204030204" pitchFamily="49" charset="0"/>
                <a:ea typeface="Calibri" panose="020F0502020204030204" pitchFamily="34" charset="0"/>
                <a:cs typeface="Consolas" panose="020B0609020204030204" pitchFamily="49" charset="0"/>
              </a:rPr>
              <a:t>=null;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try{ </a:t>
            </a:r>
            <a:r>
              <a:rPr lang="en-US" sz="1400" b="1" dirty="0" err="1">
                <a:solidFill>
                  <a:srgbClr val="FF0000"/>
                </a:solidFill>
                <a:latin typeface="Consolas" panose="020B0609020204030204" pitchFamily="49" charset="0"/>
                <a:ea typeface="Calibri" panose="020F0502020204030204" pitchFamily="34" charset="0"/>
                <a:cs typeface="Consolas" panose="020B0609020204030204" pitchFamily="49" charset="0"/>
              </a:rPr>
              <a:t>con.setAutocommit</a:t>
            </a: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(false);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sql-op-1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sql-op-2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sql-op-3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solidFill>
                  <a:srgbClr val="4F81BD"/>
                </a:solidFill>
                <a:latin typeface="Consolas" panose="020B0609020204030204" pitchFamily="49" charset="0"/>
                <a:ea typeface="Calibri" panose="020F0502020204030204" pitchFamily="34" charset="0"/>
                <a:cs typeface="Consolas" panose="020B0609020204030204" pitchFamily="49" charset="0"/>
              </a:rPr>
              <a:t>sp</a:t>
            </a:r>
            <a:r>
              <a:rPr lang="en-US" sz="1400" b="1" dirty="0">
                <a:solidFill>
                  <a:srgbClr val="4F81BD"/>
                </a:solidFill>
                <a:latin typeface="Consolas" panose="020B0609020204030204" pitchFamily="49" charset="0"/>
                <a:ea typeface="Calibri" panose="020F0502020204030204" pitchFamily="34" charset="0"/>
                <a:cs typeface="Consolas" panose="020B0609020204030204" pitchFamily="49" charset="0"/>
              </a:rPr>
              <a:t>=</a:t>
            </a:r>
            <a:r>
              <a:rPr lang="en-US" sz="1400" b="1" dirty="0" err="1">
                <a:solidFill>
                  <a:srgbClr val="4F81BD"/>
                </a:solidFill>
                <a:latin typeface="Consolas" panose="020B0609020204030204" pitchFamily="49" charset="0"/>
                <a:ea typeface="Calibri" panose="020F0502020204030204" pitchFamily="34" charset="0"/>
                <a:cs typeface="Consolas" panose="020B0609020204030204" pitchFamily="49" charset="0"/>
              </a:rPr>
              <a:t>con.setSavePoint</a:t>
            </a:r>
            <a:r>
              <a:rPr lang="en-US" sz="1400" b="1" dirty="0">
                <a:solidFill>
                  <a:srgbClr val="4F81BD"/>
                </a:solidFill>
                <a:latin typeface="Consolas" panose="020B0609020204030204" pitchFamily="49" charset="0"/>
                <a:ea typeface="Calibri" panose="020F0502020204030204" pitchFamily="34" charset="0"/>
                <a:cs typeface="Consolas" panose="020B0609020204030204" pitchFamily="49" charset="0"/>
              </a:rPr>
              <a:t>(“after 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sql-op-4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sql-op-5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solidFill>
                  <a:srgbClr val="FF0000"/>
                </a:solidFill>
                <a:latin typeface="Consolas" panose="020B0609020204030204" pitchFamily="49" charset="0"/>
                <a:ea typeface="Calibri" panose="020F0502020204030204" pitchFamily="34" charset="0"/>
                <a:cs typeface="Consolas" panose="020B0609020204030204" pitchFamily="49" charset="0"/>
              </a:rPr>
              <a:t>con.commit</a:t>
            </a: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}catch(</a:t>
            </a:r>
            <a:r>
              <a:rPr lang="en-US" sz="1400" b="1" dirty="0" err="1">
                <a:solidFill>
                  <a:srgbClr val="FF0000"/>
                </a:solidFill>
                <a:latin typeface="Consolas" panose="020B0609020204030204" pitchFamily="49" charset="0"/>
                <a:ea typeface="Calibri" panose="020F0502020204030204" pitchFamily="34" charset="0"/>
                <a:cs typeface="Consolas" panose="020B0609020204030204" pitchFamily="49" charset="0"/>
              </a:rPr>
              <a:t>SQLException</a:t>
            </a: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If(</a:t>
            </a:r>
            <a:r>
              <a:rPr lang="en-US" sz="1400" b="1" dirty="0" err="1">
                <a:latin typeface="Consolas" panose="020B0609020204030204" pitchFamily="49" charset="0"/>
                <a:ea typeface="Calibri" panose="020F0502020204030204" pitchFamily="34" charset="0"/>
                <a:cs typeface="Consolas" panose="020B0609020204030204" pitchFamily="49" charset="0"/>
              </a:rPr>
              <a:t>sp</a:t>
            </a:r>
            <a:r>
              <a:rPr lang="en-US" sz="1400" b="1" dirty="0">
                <a:latin typeface="Consolas" panose="020B0609020204030204" pitchFamily="49" charset="0"/>
                <a:ea typeface="Calibri" panose="020F0502020204030204" pitchFamily="34" charset="0"/>
                <a:cs typeface="Consolas" panose="020B0609020204030204" pitchFamily="49" charset="0"/>
              </a:rPr>
              <a:t>!=null){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latin typeface="Consolas" panose="020B0609020204030204" pitchFamily="49" charset="0"/>
                <a:ea typeface="Calibri" panose="020F0502020204030204" pitchFamily="34" charset="0"/>
                <a:cs typeface="Consolas" panose="020B0609020204030204" pitchFamily="49" charset="0"/>
              </a:rPr>
              <a:t>con.rollBack</a:t>
            </a:r>
            <a:r>
              <a:rPr lang="en-US" sz="1400" b="1" dirty="0">
                <a:latin typeface="Consolas" panose="020B0609020204030204" pitchFamily="49" charset="0"/>
                <a:ea typeface="Calibri" panose="020F0502020204030204" pitchFamily="34" charset="0"/>
                <a:cs typeface="Consolas" panose="020B0609020204030204" pitchFamily="49" charset="0"/>
              </a:rPr>
              <a:t>(</a:t>
            </a:r>
            <a:r>
              <a:rPr lang="en-US" sz="1400" b="1" dirty="0" err="1">
                <a:latin typeface="Consolas" panose="020B0609020204030204" pitchFamily="49" charset="0"/>
                <a:ea typeface="Calibri" panose="020F0502020204030204" pitchFamily="34" charset="0"/>
                <a:cs typeface="Consolas" panose="020B0609020204030204" pitchFamily="49" charset="0"/>
              </a:rPr>
              <a:t>sp</a:t>
            </a:r>
            <a:r>
              <a:rPr lang="en-US" sz="1400" b="1" dirty="0">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latin typeface="Consolas" panose="020B0609020204030204" pitchFamily="49" charset="0"/>
                <a:ea typeface="Calibri" panose="020F0502020204030204" pitchFamily="34" charset="0"/>
                <a:cs typeface="Consolas" panose="020B0609020204030204" pitchFamily="49" charset="0"/>
              </a:rPr>
              <a:t>con.commit</a:t>
            </a:r>
            <a:r>
              <a:rPr lang="en-US" sz="1400" b="1" dirty="0">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a:latin typeface="Consolas" panose="020B0609020204030204" pitchFamily="49" charset="0"/>
                <a:ea typeface="Calibri" panose="020F0502020204030204" pitchFamily="34" charset="0"/>
                <a:cs typeface="Consolas" panose="020B0609020204030204" pitchFamily="49" charset="0"/>
              </a:rPr>
              <a:t>}else{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1000"/>
              </a:spcAft>
            </a:pPr>
            <a:r>
              <a:rPr lang="en-US" sz="1400" b="1" dirty="0" err="1">
                <a:latin typeface="Consolas" panose="020B0609020204030204" pitchFamily="49" charset="0"/>
                <a:ea typeface="Calibri" panose="020F0502020204030204" pitchFamily="34" charset="0"/>
                <a:cs typeface="Consolas" panose="020B0609020204030204" pitchFamily="49" charset="0"/>
              </a:rPr>
              <a:t>con.rollBack</a:t>
            </a:r>
            <a:r>
              <a:rPr lang="en-US" sz="1400" b="1" dirty="0" smtClean="0">
                <a:latin typeface="Consolas" panose="020B0609020204030204" pitchFamily="49" charset="0"/>
                <a:ea typeface="Calibri" panose="020F0502020204030204" pitchFamily="34" charset="0"/>
                <a:cs typeface="Consolas" panose="020B0609020204030204" pitchFamily="49" charset="0"/>
              </a:rPr>
              <a:t>();}</a:t>
            </a:r>
            <a:r>
              <a:rPr lang="en-US" sz="1400" b="1"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3539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4" name="Rectangle 3"/>
          <p:cNvSpPr/>
          <p:nvPr/>
        </p:nvSpPr>
        <p:spPr>
          <a:xfrm>
            <a:off x="237891" y="189444"/>
            <a:ext cx="11682762" cy="461665"/>
          </a:xfrm>
          <a:prstGeom prst="rect">
            <a:avLst/>
          </a:prstGeom>
        </p:spPr>
        <p:txBody>
          <a:bodyPr wrap="square">
            <a:spAutoFit/>
          </a:bodyPr>
          <a:lstStyle/>
          <a:p>
            <a:r>
              <a:rPr lang="en-US" sz="2400" b="1" dirty="0" smtClean="0"/>
              <a:t>Metadata       </a:t>
            </a:r>
            <a:endParaRPr lang="en-US" b="1" dirty="0" smtClean="0"/>
          </a:p>
        </p:txBody>
      </p:sp>
      <p:sp>
        <p:nvSpPr>
          <p:cNvPr id="3" name="Rectangle 2"/>
          <p:cNvSpPr/>
          <p:nvPr/>
        </p:nvSpPr>
        <p:spPr>
          <a:xfrm>
            <a:off x="237891" y="651109"/>
            <a:ext cx="11682761" cy="5958554"/>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onsolas" panose="020B0609020204030204" pitchFamily="49" charset="0"/>
              </a:rPr>
              <a:t>Data about the data is called Meta-Data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Consolas" panose="020B0609020204030204" pitchFamily="49" charset="0"/>
              </a:rPr>
              <a:t>Example, Database name, Driver name, the no of column in the table, name of particular column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Consolas" panose="020B0609020204030204" pitchFamily="49" charset="0"/>
              </a:rPr>
              <a:t>There are two types of Meta-Data in JDBC;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err="1">
                <a:latin typeface="Calibri" panose="020F0502020204030204" pitchFamily="34" charset="0"/>
                <a:ea typeface="Calibri" panose="020F0502020204030204" pitchFamily="34" charset="0"/>
                <a:cs typeface="Consolas" panose="020B0609020204030204" pitchFamily="49" charset="0"/>
              </a:rPr>
              <a:t>DataBaseMetaData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dirty="0" err="1">
                <a:latin typeface="Calibri" panose="020F0502020204030204" pitchFamily="34" charset="0"/>
                <a:ea typeface="Calibri" panose="020F0502020204030204" pitchFamily="34" charset="0"/>
                <a:cs typeface="Consolas" panose="020B0609020204030204" pitchFamily="49" charset="0"/>
              </a:rPr>
              <a:t>ResultSetMetaData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b="1" dirty="0" err="1">
                <a:latin typeface="Calibri" panose="020F0502020204030204" pitchFamily="34" charset="0"/>
                <a:ea typeface="Calibri" panose="020F0502020204030204" pitchFamily="34" charset="0"/>
                <a:cs typeface="Consolas" panose="020B0609020204030204" pitchFamily="49" charset="0"/>
              </a:rPr>
              <a:t>DataBaseMetaData</a:t>
            </a:r>
            <a:r>
              <a:rPr lang="en-US" b="1" dirty="0">
                <a:latin typeface="Calibri" panose="020F0502020204030204" pitchFamily="34" charset="0"/>
                <a:ea typeface="Calibri" panose="020F0502020204030204" pitchFamily="34" charset="0"/>
                <a:cs typeface="Consolas" panose="020B0609020204030204" pitchFamily="49" charset="0"/>
              </a:rPr>
              <a:t>: </a:t>
            </a:r>
            <a:r>
              <a:rPr lang="en-US" dirty="0">
                <a:latin typeface="Calibri" panose="020F0502020204030204" pitchFamily="34" charset="0"/>
                <a:ea typeface="Calibri" panose="020F0502020204030204" pitchFamily="34" charset="0"/>
                <a:cs typeface="Consolas" panose="020B0609020204030204" pitchFamily="49" charset="0"/>
              </a:rPr>
              <a:t>this is gives you better information about the data base, like the database name, version, driver name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b="1" dirty="0" err="1">
                <a:latin typeface="Calibri" panose="020F0502020204030204" pitchFamily="34" charset="0"/>
                <a:ea typeface="Calibri" panose="020F0502020204030204" pitchFamily="34" charset="0"/>
                <a:cs typeface="Consolas" panose="020B0609020204030204" pitchFamily="49" charset="0"/>
              </a:rPr>
              <a:t>ResultSetMetaData</a:t>
            </a:r>
            <a:r>
              <a:rPr lang="en-US" b="1" dirty="0">
                <a:latin typeface="Calibri" panose="020F0502020204030204" pitchFamily="34" charset="0"/>
                <a:ea typeface="Calibri" panose="020F0502020204030204" pitchFamily="34" charset="0"/>
                <a:cs typeface="Consolas" panose="020B0609020204030204" pitchFamily="49" charset="0"/>
              </a:rPr>
              <a:t>:</a:t>
            </a:r>
            <a:r>
              <a:rPr lang="en-US" dirty="0">
                <a:latin typeface="Calibri" panose="020F0502020204030204" pitchFamily="34" charset="0"/>
                <a:ea typeface="Calibri" panose="020F0502020204030204" pitchFamily="34" charset="0"/>
                <a:cs typeface="Consolas" panose="020B0609020204030204" pitchFamily="49" charset="0"/>
              </a:rPr>
              <a:t> This is gives you Meta information about the table which is associated with one result set.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b="1" dirty="0">
                <a:latin typeface="Calibri" panose="020F0502020204030204" pitchFamily="34" charset="0"/>
                <a:ea typeface="Calibri" panose="020F0502020204030204" pitchFamily="34" charset="0"/>
                <a:cs typeface="Consolas" panose="020B0609020204030204" pitchFamily="49" charset="0"/>
              </a:rPr>
              <a:t>Ex, </a:t>
            </a:r>
            <a:r>
              <a:rPr lang="en-US" dirty="0">
                <a:latin typeface="Calibri" panose="020F0502020204030204" pitchFamily="34" charset="0"/>
                <a:ea typeface="Calibri" panose="020F0502020204030204" pitchFamily="34" charset="0"/>
                <a:cs typeface="Consolas" panose="020B0609020204030204" pitchFamily="49" charset="0"/>
              </a:rPr>
              <a:t>No of column in the table, Name of the particular column etc.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Blip>
                <a:blip r:embed="rId2"/>
              </a:buBlip>
            </a:pPr>
            <a:r>
              <a:rPr lang="en-US" dirty="0" err="1">
                <a:latin typeface="Calibri" panose="020F0502020204030204" pitchFamily="34" charset="0"/>
                <a:ea typeface="Calibri" panose="020F0502020204030204" pitchFamily="34" charset="0"/>
                <a:cs typeface="Consolas" panose="020B0609020204030204" pitchFamily="49" charset="0"/>
              </a:rPr>
              <a:t>getMetaData</a:t>
            </a:r>
            <a:r>
              <a:rPr lang="en-US" dirty="0">
                <a:latin typeface="Calibri" panose="020F0502020204030204" pitchFamily="34" charset="0"/>
                <a:ea typeface="Calibri" panose="020F0502020204030204" pitchFamily="34" charset="0"/>
                <a:cs typeface="Consolas" panose="020B0609020204030204" pitchFamily="49" charset="0"/>
              </a:rPr>
              <a:t>() is the method which is used to get Meta-Data.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onsolas" panose="020B0609020204030204" pitchFamily="49" charset="0"/>
              </a:rPr>
              <a:t>Ex, </a:t>
            </a:r>
            <a:r>
              <a:rPr lang="en-US" dirty="0" err="1">
                <a:latin typeface="Calibri" panose="020F0502020204030204" pitchFamily="34" charset="0"/>
                <a:ea typeface="Calibri" panose="020F0502020204030204" pitchFamily="34" charset="0"/>
                <a:cs typeface="Consolas" panose="020B0609020204030204" pitchFamily="49" charset="0"/>
              </a:rPr>
              <a:t>DataBaseMetaData</a:t>
            </a:r>
            <a:r>
              <a:rPr lang="en-US" dirty="0">
                <a:latin typeface="Calibri" panose="020F0502020204030204" pitchFamily="34" charset="0"/>
                <a:ea typeface="Calibri" panose="020F0502020204030204" pitchFamily="34" charset="0"/>
                <a:cs typeface="Consolas" panose="020B0609020204030204" pitchFamily="49" charset="0"/>
              </a:rPr>
              <a:t> </a:t>
            </a:r>
            <a:r>
              <a:rPr lang="en-US" dirty="0" err="1">
                <a:latin typeface="Calibri" panose="020F0502020204030204" pitchFamily="34" charset="0"/>
                <a:ea typeface="Calibri" panose="020F0502020204030204" pitchFamily="34" charset="0"/>
                <a:cs typeface="Consolas" panose="020B0609020204030204" pitchFamily="49" charset="0"/>
              </a:rPr>
              <a:t>dbmeta</a:t>
            </a:r>
            <a:r>
              <a:rPr lang="en-US" dirty="0">
                <a:latin typeface="Calibri" panose="020F0502020204030204" pitchFamily="34" charset="0"/>
                <a:ea typeface="Calibri" panose="020F0502020204030204" pitchFamily="34" charset="0"/>
                <a:cs typeface="Consolas" panose="020B0609020204030204" pitchFamily="49" charset="0"/>
              </a:rPr>
              <a:t>=</a:t>
            </a:r>
            <a:r>
              <a:rPr lang="en-US" dirty="0" err="1">
                <a:latin typeface="Calibri" panose="020F0502020204030204" pitchFamily="34" charset="0"/>
                <a:ea typeface="Calibri" panose="020F0502020204030204" pitchFamily="34" charset="0"/>
                <a:cs typeface="Consolas" panose="020B0609020204030204" pitchFamily="49" charset="0"/>
              </a:rPr>
              <a:t>con.getMetaData</a:t>
            </a:r>
            <a:r>
              <a:rPr lang="en-US" dirty="0">
                <a:latin typeface="Calibri" panose="020F0502020204030204" pitchFamily="34"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err="1">
                <a:latin typeface="Calibri" panose="020F0502020204030204" pitchFamily="34" charset="0"/>
                <a:ea typeface="Calibri" panose="020F0502020204030204" pitchFamily="34" charset="0"/>
                <a:cs typeface="Consolas" panose="020B0609020204030204" pitchFamily="49" charset="0"/>
              </a:rPr>
              <a:t>ResultSet</a:t>
            </a:r>
            <a:r>
              <a:rPr lang="en-US" dirty="0">
                <a:latin typeface="Calibri" panose="020F0502020204030204" pitchFamily="34" charset="0"/>
                <a:ea typeface="Calibri" panose="020F0502020204030204" pitchFamily="34" charset="0"/>
                <a:cs typeface="Consolas" panose="020B0609020204030204" pitchFamily="49" charset="0"/>
              </a:rPr>
              <a:t> </a:t>
            </a:r>
            <a:r>
              <a:rPr lang="en-US" dirty="0" err="1">
                <a:latin typeface="Calibri" panose="020F0502020204030204" pitchFamily="34" charset="0"/>
                <a:ea typeface="Calibri" panose="020F0502020204030204" pitchFamily="34" charset="0"/>
                <a:cs typeface="Consolas" panose="020B0609020204030204" pitchFamily="49" charset="0"/>
              </a:rPr>
              <a:t>rs</a:t>
            </a:r>
            <a:r>
              <a:rPr lang="en-US" dirty="0">
                <a:latin typeface="Calibri" panose="020F0502020204030204" pitchFamily="34" charset="0"/>
                <a:ea typeface="Calibri" panose="020F0502020204030204" pitchFamily="34" charset="0"/>
                <a:cs typeface="Consolas" panose="020B0609020204030204" pitchFamily="49" charset="0"/>
              </a:rPr>
              <a:t>=</a:t>
            </a:r>
            <a:r>
              <a:rPr lang="en-US" dirty="0" err="1">
                <a:latin typeface="Calibri" panose="020F0502020204030204" pitchFamily="34" charset="0"/>
                <a:ea typeface="Calibri" panose="020F0502020204030204" pitchFamily="34" charset="0"/>
                <a:cs typeface="Consolas" panose="020B0609020204030204" pitchFamily="49" charset="0"/>
              </a:rPr>
              <a:t>stmt.executeQuery</a:t>
            </a:r>
            <a:r>
              <a:rPr lang="en-US" dirty="0">
                <a:latin typeface="Calibri" panose="020F0502020204030204" pitchFamily="34" charset="0"/>
                <a:ea typeface="Calibri" panose="020F0502020204030204" pitchFamily="34" charset="0"/>
                <a:cs typeface="Consolas" panose="020B0609020204030204" pitchFamily="49" charset="0"/>
              </a:rPr>
              <a:t>(“Select* from </a:t>
            </a:r>
            <a:r>
              <a:rPr lang="en-US" dirty="0" err="1">
                <a:latin typeface="Calibri" panose="020F0502020204030204" pitchFamily="34" charset="0"/>
                <a:ea typeface="Calibri" panose="020F0502020204030204" pitchFamily="34" charset="0"/>
                <a:cs typeface="Consolas" panose="020B0609020204030204" pitchFamily="49" charset="0"/>
              </a:rPr>
              <a:t>emp</a:t>
            </a:r>
            <a:r>
              <a:rPr lang="en-US" dirty="0">
                <a:latin typeface="Calibri" panose="020F0502020204030204" pitchFamily="34"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dirty="0" err="1">
                <a:latin typeface="Calibri" panose="020F0502020204030204" pitchFamily="34" charset="0"/>
                <a:ea typeface="Calibri" panose="020F0502020204030204" pitchFamily="34" charset="0"/>
                <a:cs typeface="Consolas" panose="020B0609020204030204" pitchFamily="49" charset="0"/>
              </a:rPr>
              <a:t>ResultSetMetaData</a:t>
            </a:r>
            <a:r>
              <a:rPr lang="en-US" dirty="0">
                <a:latin typeface="Calibri" panose="020F0502020204030204" pitchFamily="34" charset="0"/>
                <a:ea typeface="Calibri" panose="020F0502020204030204" pitchFamily="34" charset="0"/>
                <a:cs typeface="Consolas" panose="020B0609020204030204" pitchFamily="49" charset="0"/>
              </a:rPr>
              <a:t> </a:t>
            </a:r>
            <a:r>
              <a:rPr lang="en-US" dirty="0" err="1">
                <a:latin typeface="Calibri" panose="020F0502020204030204" pitchFamily="34" charset="0"/>
                <a:ea typeface="Calibri" panose="020F0502020204030204" pitchFamily="34" charset="0"/>
                <a:cs typeface="Consolas" panose="020B0609020204030204" pitchFamily="49" charset="0"/>
              </a:rPr>
              <a:t>remeta</a:t>
            </a:r>
            <a:r>
              <a:rPr lang="en-US" dirty="0">
                <a:latin typeface="Calibri" panose="020F0502020204030204" pitchFamily="34" charset="0"/>
                <a:ea typeface="Calibri" panose="020F0502020204030204" pitchFamily="34" charset="0"/>
                <a:cs typeface="Consolas" panose="020B0609020204030204" pitchFamily="49" charset="0"/>
              </a:rPr>
              <a:t>=</a:t>
            </a:r>
            <a:r>
              <a:rPr lang="en-US" dirty="0" err="1">
                <a:latin typeface="Calibri" panose="020F0502020204030204" pitchFamily="34" charset="0"/>
                <a:ea typeface="Calibri" panose="020F0502020204030204" pitchFamily="34" charset="0"/>
                <a:cs typeface="Consolas" panose="020B0609020204030204" pitchFamily="49" charset="0"/>
              </a:rPr>
              <a:t>rs.getMetaData</a:t>
            </a:r>
            <a:r>
              <a:rPr lang="en-US" dirty="0">
                <a:latin typeface="Calibri" panose="020F0502020204030204" pitchFamily="34" charset="0"/>
                <a:ea typeface="Calibri" panose="020F0502020204030204" pitchFamily="34" charset="0"/>
                <a:cs typeface="Consolas" panose="020B0609020204030204" pitchFamily="49"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38735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2" name="Rectangle 1"/>
          <p:cNvSpPr/>
          <p:nvPr/>
        </p:nvSpPr>
        <p:spPr>
          <a:xfrm>
            <a:off x="290715" y="117220"/>
            <a:ext cx="4898713" cy="584775"/>
          </a:xfrm>
          <a:prstGeom prst="rect">
            <a:avLst/>
          </a:prstGeom>
        </p:spPr>
        <p:txBody>
          <a:bodyPr wrap="none">
            <a:spAutoFit/>
          </a:bodyPr>
          <a:lstStyle/>
          <a:p>
            <a:r>
              <a:rPr lang="en-US" sz="3200" b="1" dirty="0" smtClean="0"/>
              <a:t>Server and Client Software</a:t>
            </a:r>
            <a:endParaRPr lang="en-US" sz="3200" b="1" dirty="0"/>
          </a:p>
        </p:txBody>
      </p:sp>
      <p:sp>
        <p:nvSpPr>
          <p:cNvPr id="10" name="Rectangle 9"/>
          <p:cNvSpPr/>
          <p:nvPr/>
        </p:nvSpPr>
        <p:spPr>
          <a:xfrm>
            <a:off x="284949" y="701995"/>
            <a:ext cx="11111597" cy="2376548"/>
          </a:xfrm>
          <a:prstGeom prst="rect">
            <a:avLst/>
          </a:prstGeom>
        </p:spPr>
        <p:txBody>
          <a:bodyPr wrap="square">
            <a:spAutoFit/>
          </a:bodyPr>
          <a:lstStyle/>
          <a:p>
            <a:r>
              <a:rPr lang="en-US" sz="2400" b="1" dirty="0" smtClean="0">
                <a:solidFill>
                  <a:srgbClr val="1E5155">
                    <a:lumMod val="20000"/>
                    <a:lumOff val="80000"/>
                  </a:srgbClr>
                </a:solidFill>
              </a:rPr>
              <a:t>DB </a:t>
            </a:r>
            <a:r>
              <a:rPr lang="en-US" sz="2400" b="1" dirty="0">
                <a:solidFill>
                  <a:srgbClr val="1E5155">
                    <a:lumMod val="20000"/>
                    <a:lumOff val="80000"/>
                  </a:srgbClr>
                </a:solidFill>
              </a:rPr>
              <a:t>Server name:</a:t>
            </a:r>
            <a:endParaRPr lang="en-US" sz="2400" b="1" dirty="0" smtClean="0">
              <a:solidFill>
                <a:srgbClr val="1E5155">
                  <a:lumMod val="20000"/>
                  <a:lumOff val="80000"/>
                </a:srgbClr>
              </a:solidFill>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Oracle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My-</a:t>
            </a:r>
            <a:r>
              <a:rPr lang="en-US" dirty="0" err="1">
                <a:latin typeface="Consolas" panose="020B0609020204030204" pitchFamily="49" charset="0"/>
                <a:ea typeface="Calibri" panose="020F0502020204030204" pitchFamily="34" charset="0"/>
                <a:cs typeface="Consolas" panose="020B0609020204030204" pitchFamily="49" charset="0"/>
              </a:rPr>
              <a:t>sql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Derby</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FF0000"/>
                </a:solidFill>
              </a:rPr>
              <a:t>Note: </a:t>
            </a:r>
            <a:r>
              <a:rPr lang="en-US" dirty="0">
                <a:solidFill>
                  <a:prstClr val="white"/>
                </a:solidFill>
              </a:rPr>
              <a:t>There should be client software which should be installed in client machine to access the server. Example of DB server My-SQL and client software is </a:t>
            </a:r>
            <a:r>
              <a:rPr lang="en-US" dirty="0" smtClean="0">
                <a:solidFill>
                  <a:prstClr val="white"/>
                </a:solidFill>
              </a:rPr>
              <a:t>SQL-</a:t>
            </a:r>
            <a:r>
              <a:rPr lang="en-US" dirty="0" err="1" smtClean="0">
                <a:solidFill>
                  <a:prstClr val="white"/>
                </a:solidFill>
              </a:rPr>
              <a:t>Yog</a:t>
            </a:r>
            <a:r>
              <a:rPr lang="en-US" dirty="0" smtClean="0">
                <a:solidFill>
                  <a:prstClr val="white"/>
                </a:solidFill>
              </a:rPr>
              <a:t>. </a:t>
            </a:r>
          </a:p>
          <a:p>
            <a:r>
              <a:rPr lang="en-US" b="1" dirty="0" err="1" smtClean="0">
                <a:solidFill>
                  <a:schemeClr val="accent3"/>
                </a:solidFill>
              </a:rPr>
              <a:t>services.msc</a:t>
            </a:r>
            <a:r>
              <a:rPr lang="en-US" b="1" dirty="0" smtClean="0">
                <a:solidFill>
                  <a:schemeClr val="accent3"/>
                </a:solidFill>
              </a:rPr>
              <a:t> </a:t>
            </a:r>
            <a:r>
              <a:rPr lang="en-US" b="1" dirty="0">
                <a:solidFill>
                  <a:schemeClr val="accent3"/>
                </a:solidFill>
              </a:rPr>
              <a:t>in run command to see running services</a:t>
            </a:r>
            <a:r>
              <a:rPr lang="en-US" b="1" dirty="0" smtClean="0">
                <a:solidFill>
                  <a:schemeClr val="accent3"/>
                </a:solidFill>
              </a:rPr>
              <a:t>.</a:t>
            </a:r>
            <a:endParaRPr lang="en-US" dirty="0">
              <a:solidFill>
                <a:schemeClr val="accent3"/>
              </a:solidFill>
            </a:endParaRPr>
          </a:p>
        </p:txBody>
      </p:sp>
      <p:sp>
        <p:nvSpPr>
          <p:cNvPr id="11" name="Rectangle 10"/>
          <p:cNvSpPr/>
          <p:nvPr/>
        </p:nvSpPr>
        <p:spPr>
          <a:xfrm>
            <a:off x="284948" y="3112347"/>
            <a:ext cx="11111597" cy="1735860"/>
          </a:xfrm>
          <a:prstGeom prst="rect">
            <a:avLst/>
          </a:prstGeom>
        </p:spPr>
        <p:txBody>
          <a:bodyPr wrap="square">
            <a:spAutoFit/>
          </a:bodyPr>
          <a:lstStyle/>
          <a:p>
            <a:r>
              <a:rPr lang="en-US" sz="2400" b="1" dirty="0" smtClean="0">
                <a:solidFill>
                  <a:srgbClr val="1E5155">
                    <a:lumMod val="20000"/>
                    <a:lumOff val="80000"/>
                  </a:srgbClr>
                </a:solidFill>
              </a:rPr>
              <a:t>Web </a:t>
            </a:r>
            <a:r>
              <a:rPr lang="en-US" sz="2400" b="1" dirty="0">
                <a:solidFill>
                  <a:srgbClr val="1E5155">
                    <a:lumMod val="20000"/>
                    <a:lumOff val="80000"/>
                  </a:srgbClr>
                </a:solidFill>
              </a:rPr>
              <a:t>Server</a:t>
            </a:r>
            <a:r>
              <a:rPr lang="en-US" sz="2400" b="1" dirty="0" smtClean="0">
                <a:solidFill>
                  <a:srgbClr val="1E5155">
                    <a:lumMod val="20000"/>
                    <a:lumOff val="80000"/>
                  </a:srgbClr>
                </a:solidFill>
              </a:rPr>
              <a:t>:</a:t>
            </a:r>
          </a:p>
          <a:p>
            <a:pPr marL="342900" marR="0" lvl="0" indent="-342900">
              <a:lnSpc>
                <a:spcPct val="115000"/>
              </a:lnSpc>
              <a:spcBef>
                <a:spcPts val="0"/>
              </a:spcBef>
              <a:spcAft>
                <a:spcPts val="0"/>
              </a:spcAft>
              <a:buFont typeface="Wingdings" panose="05000000000000000000" pitchFamily="2" charset="2"/>
              <a:buChar char=""/>
            </a:pPr>
            <a:r>
              <a:rPr lang="en-US" dirty="0">
                <a:latin typeface="Consolas" panose="020B0609020204030204" pitchFamily="49" charset="0"/>
                <a:ea typeface="Calibri" panose="020F0502020204030204" pitchFamily="34" charset="0"/>
                <a:cs typeface="Consolas" panose="020B0609020204030204" pitchFamily="49" charset="0"/>
              </a:rPr>
              <a:t>Apache-Tomcat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err="1">
                <a:latin typeface="Consolas" panose="020B0609020204030204" pitchFamily="49" charset="0"/>
                <a:ea typeface="Calibri" panose="020F0502020204030204" pitchFamily="34" charset="0"/>
                <a:cs typeface="Consolas" panose="020B0609020204030204" pitchFamily="49" charset="0"/>
              </a:rPr>
              <a:t>JBoss</a:t>
            </a:r>
            <a:r>
              <a:rPr lang="en-US" dirty="0">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dirty="0" err="1">
                <a:latin typeface="Consolas" panose="020B0609020204030204" pitchFamily="49" charset="0"/>
                <a:ea typeface="Calibri" panose="020F0502020204030204" pitchFamily="34" charset="0"/>
                <a:cs typeface="Consolas" panose="020B0609020204030204" pitchFamily="49" charset="0"/>
              </a:rPr>
              <a:t>WebLogic</a:t>
            </a:r>
            <a:r>
              <a:rPr lang="en-US" dirty="0">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dirty="0" err="1" smtClean="0">
                <a:latin typeface="Consolas" panose="020B0609020204030204" pitchFamily="49" charset="0"/>
                <a:ea typeface="Calibri" panose="020F0502020204030204" pitchFamily="34" charset="0"/>
                <a:cs typeface="Consolas" panose="020B0609020204030204" pitchFamily="49" charset="0"/>
              </a:rPr>
              <a:t>WebSpere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284948" y="4882011"/>
            <a:ext cx="11111597" cy="1417311"/>
          </a:xfrm>
          <a:prstGeom prst="rect">
            <a:avLst/>
          </a:prstGeom>
        </p:spPr>
        <p:txBody>
          <a:bodyPr wrap="square">
            <a:spAutoFit/>
          </a:bodyPr>
          <a:lstStyle/>
          <a:p>
            <a:r>
              <a:rPr lang="en-US" sz="2400" b="1" dirty="0" smtClean="0">
                <a:solidFill>
                  <a:srgbClr val="1E5155">
                    <a:lumMod val="20000"/>
                    <a:lumOff val="80000"/>
                  </a:srgbClr>
                </a:solidFill>
              </a:rPr>
              <a:t>Client Software:</a:t>
            </a:r>
          </a:p>
          <a:p>
            <a:pPr marL="342900" marR="0" lvl="0" indent="-342900">
              <a:lnSpc>
                <a:spcPct val="115000"/>
              </a:lnSpc>
              <a:spcBef>
                <a:spcPts val="0"/>
              </a:spcBef>
              <a:spcAft>
                <a:spcPts val="0"/>
              </a:spcAft>
              <a:buFont typeface="+mj-lt"/>
              <a:buAutoNum type="arabicParenR"/>
            </a:pPr>
            <a:r>
              <a:rPr lang="en-US" b="1" dirty="0" smtClean="0">
                <a:latin typeface="Consolas" panose="020B0609020204030204" pitchFamily="49" charset="0"/>
                <a:ea typeface="Calibri" panose="020F0502020204030204" pitchFamily="34" charset="0"/>
                <a:cs typeface="Consolas" panose="020B0609020204030204" pitchFamily="49" charset="0"/>
              </a:rPr>
              <a:t>Web-client Software:(</a:t>
            </a:r>
            <a:r>
              <a:rPr lang="en-US" dirty="0">
                <a:latin typeface="Consolas" panose="020B0609020204030204" pitchFamily="49" charset="0"/>
                <a:ea typeface="Calibri" panose="020F0502020204030204" pitchFamily="34" charset="0"/>
                <a:cs typeface="Consolas" panose="020B0609020204030204" pitchFamily="49" charset="0"/>
              </a:rPr>
              <a:t>browser</a:t>
            </a:r>
            <a:r>
              <a:rPr lang="en-US" b="1" dirty="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b="1" dirty="0">
                <a:latin typeface="Consolas" panose="020B0609020204030204" pitchFamily="49" charset="0"/>
                <a:ea typeface="Calibri" panose="020F0502020204030204" pitchFamily="34" charset="0"/>
                <a:cs typeface="Consolas" panose="020B0609020204030204" pitchFamily="49" charset="0"/>
              </a:rPr>
              <a:t>DB </a:t>
            </a:r>
            <a:r>
              <a:rPr lang="en-US" b="1" dirty="0" smtClean="0">
                <a:latin typeface="Consolas" panose="020B0609020204030204" pitchFamily="49" charset="0"/>
                <a:ea typeface="Calibri" panose="020F0502020204030204" pitchFamily="34" charset="0"/>
                <a:cs typeface="Consolas" panose="020B0609020204030204" pitchFamily="49" charset="0"/>
              </a:rPr>
              <a:t>client </a:t>
            </a:r>
            <a:r>
              <a:rPr lang="en-US" b="1" dirty="0">
                <a:latin typeface="Consolas" panose="020B0609020204030204" pitchFamily="49" charset="0"/>
                <a:ea typeface="Calibri" panose="020F0502020204030204" pitchFamily="34" charset="0"/>
                <a:cs typeface="Consolas" panose="020B0609020204030204" pitchFamily="49" charset="0"/>
              </a:rPr>
              <a:t>Software </a:t>
            </a:r>
            <a:r>
              <a:rPr lang="en-US" b="1" dirty="0" smtClean="0">
                <a:latin typeface="Consolas" panose="020B0609020204030204" pitchFamily="49" charset="0"/>
                <a:ea typeface="Calibri" panose="020F0502020204030204" pitchFamily="34" charset="0"/>
                <a:cs typeface="Consolas" panose="020B0609020204030204" pitchFamily="49" charset="0"/>
              </a:rPr>
              <a:t>:</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err="1" smtClean="0">
                <a:latin typeface="Consolas" panose="020B0609020204030204" pitchFamily="49" charset="0"/>
                <a:ea typeface="Calibri" panose="020F0502020204030204" pitchFamily="34" charset="0"/>
                <a:cs typeface="Consolas" panose="020B0609020204030204" pitchFamily="49" charset="0"/>
              </a:rPr>
              <a:t>i</a:t>
            </a:r>
            <a:r>
              <a:rPr lang="en-US" dirty="0" smtClean="0">
                <a:latin typeface="Consolas" panose="020B0609020204030204" pitchFamily="49" charset="0"/>
                <a:ea typeface="Calibri" panose="020F0502020204030204" pitchFamily="34" charset="0"/>
                <a:cs typeface="Consolas" panose="020B0609020204030204" pitchFamily="49" charset="0"/>
              </a:rPr>
              <a:t>) SQL-</a:t>
            </a:r>
            <a:r>
              <a:rPr lang="en-US" dirty="0" err="1" smtClean="0">
                <a:latin typeface="Consolas" panose="020B0609020204030204" pitchFamily="49" charset="0"/>
                <a:ea typeface="Calibri" panose="020F0502020204030204" pitchFamily="34" charset="0"/>
                <a:cs typeface="Consolas" panose="020B0609020204030204" pitchFamily="49" charset="0"/>
              </a:rPr>
              <a:t>yog</a:t>
            </a:r>
            <a:r>
              <a:rPr lang="en-US" dirty="0" smtClean="0">
                <a:latin typeface="Consolas" panose="020B0609020204030204" pitchFamily="49" charset="0"/>
                <a:ea typeface="Calibri" panose="020F0502020204030204" pitchFamily="34" charset="0"/>
                <a:cs typeface="Consolas" panose="020B0609020204030204" pitchFamily="49" charset="0"/>
              </a:rPr>
              <a:t> ii)</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onsolas" panose="020B0609020204030204" pitchFamily="49" charset="0"/>
                <a:ea typeface="Calibri" panose="020F0502020204030204" pitchFamily="34" charset="0"/>
                <a:cs typeface="Consolas" panose="020B0609020204030204" pitchFamily="49" charset="0"/>
              </a:rPr>
              <a:t>Toad</a:t>
            </a:r>
            <a:r>
              <a:rPr lang="en-US" dirty="0" smtClean="0">
                <a:latin typeface="Calibri" panose="020F0502020204030204" pitchFamily="34" charset="0"/>
                <a:ea typeface="Calibri" panose="020F0502020204030204" pitchFamily="34" charset="0"/>
                <a:cs typeface="Times New Roman" panose="02020603050405020304" pitchFamily="18" charset="0"/>
              </a:rPr>
              <a:t> iii) </a:t>
            </a:r>
            <a:r>
              <a:rPr lang="en-US" dirty="0" err="1" smtClean="0">
                <a:latin typeface="Consolas" panose="020B0609020204030204" pitchFamily="49" charset="0"/>
                <a:ea typeface="Calibri" panose="020F0502020204030204" pitchFamily="34" charset="0"/>
                <a:cs typeface="Consolas" panose="020B0609020204030204" pitchFamily="49" charset="0"/>
              </a:rPr>
              <a:t>Sqirrel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arenR"/>
            </a:pPr>
            <a:r>
              <a:rPr lang="en-US" b="1" dirty="0">
                <a:latin typeface="Consolas" panose="020B0609020204030204" pitchFamily="49" charset="0"/>
                <a:ea typeface="Calibri" panose="020F0502020204030204" pitchFamily="34" charset="0"/>
                <a:cs typeface="Consolas" panose="020B0609020204030204" pitchFamily="49" charset="0"/>
              </a:rPr>
              <a:t>Mobile </a:t>
            </a:r>
            <a:r>
              <a:rPr lang="en-US" b="1" dirty="0" smtClean="0">
                <a:latin typeface="Consolas" panose="020B0609020204030204" pitchFamily="49" charset="0"/>
                <a:ea typeface="Calibri" panose="020F0502020204030204" pitchFamily="34" charset="0"/>
                <a:cs typeface="Consolas" panose="020B0609020204030204" pitchFamily="49" charset="0"/>
              </a:rPr>
              <a:t>client Software:(</a:t>
            </a:r>
            <a:r>
              <a:rPr lang="en-US" dirty="0" err="1" smtClean="0">
                <a:latin typeface="Consolas" panose="020B0609020204030204" pitchFamily="49" charset="0"/>
                <a:ea typeface="Calibri" panose="020F0502020204030204" pitchFamily="34" charset="0"/>
                <a:cs typeface="Consolas" panose="020B0609020204030204" pitchFamily="49" charset="0"/>
              </a:rPr>
              <a:t>WhatsApp</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smtClean="0">
                <a:latin typeface="Consolas" panose="020B0609020204030204" pitchFamily="49" charset="0"/>
                <a:ea typeface="Calibri" panose="020F0502020204030204" pitchFamily="34" charset="0"/>
                <a:cs typeface="Consolas" panose="020B0609020204030204" pitchFamily="49" charset="0"/>
              </a:rPr>
              <a:t>or any application that is use </a:t>
            </a:r>
            <a:r>
              <a:rPr lang="en-US" dirty="0" err="1" smtClean="0">
                <a:latin typeface="Consolas" panose="020B0609020204030204" pitchFamily="49" charset="0"/>
                <a:ea typeface="Calibri" panose="020F0502020204030204" pitchFamily="34" charset="0"/>
                <a:cs typeface="Consolas" panose="020B0609020204030204" pitchFamily="49" charset="0"/>
              </a:rPr>
              <a:t>sqlite</a:t>
            </a:r>
            <a:r>
              <a:rPr lang="en-US" dirty="0" smtClean="0">
                <a:latin typeface="Consolas" panose="020B0609020204030204" pitchFamily="49" charset="0"/>
                <a:ea typeface="Calibri" panose="020F0502020204030204" pitchFamily="34" charset="0"/>
                <a:cs typeface="Consolas" panose="020B0609020204030204" pitchFamily="49" charset="0"/>
              </a:rPr>
              <a:t> DB</a:t>
            </a:r>
            <a:r>
              <a:rPr lang="en-US" b="1" dirty="0" smtClean="0">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54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064" y="684144"/>
            <a:ext cx="11907051" cy="2123658"/>
          </a:xfrm>
          <a:prstGeom prst="rect">
            <a:avLst/>
          </a:prstGeom>
        </p:spPr>
        <p:txBody>
          <a:bodyPr wrap="square">
            <a:spAutoFit/>
          </a:bodyPr>
          <a:lstStyle/>
          <a:p>
            <a:r>
              <a:rPr lang="en-US" sz="2400" b="1" dirty="0">
                <a:solidFill>
                  <a:srgbClr val="1E5155">
                    <a:lumMod val="20000"/>
                    <a:lumOff val="80000"/>
                  </a:srgbClr>
                </a:solidFill>
              </a:rPr>
              <a:t>What is </a:t>
            </a:r>
            <a:r>
              <a:rPr lang="en-US" sz="2400" b="1" dirty="0" smtClean="0">
                <a:solidFill>
                  <a:srgbClr val="1E5155">
                    <a:lumMod val="20000"/>
                    <a:lumOff val="80000"/>
                  </a:srgbClr>
                </a:solidFill>
              </a:rPr>
              <a:t>API?</a:t>
            </a:r>
          </a:p>
          <a:p>
            <a:r>
              <a:rPr lang="en-US" dirty="0">
                <a:solidFill>
                  <a:prstClr val="white"/>
                </a:solidFill>
              </a:rPr>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a:t>
            </a:r>
            <a:r>
              <a:rPr lang="en-US" dirty="0" err="1" smtClean="0">
                <a:solidFill>
                  <a:prstClr val="white"/>
                </a:solidFill>
              </a:rPr>
              <a:t>etc</a:t>
            </a:r>
            <a:endParaRPr lang="en-US" dirty="0" smtClean="0">
              <a:solidFill>
                <a:prstClr val="white"/>
              </a:solidFill>
            </a:endParaRPr>
          </a:p>
          <a:p>
            <a:endParaRPr lang="en-US" dirty="0" smtClean="0">
              <a:solidFill>
                <a:prstClr val="white"/>
              </a:solidFill>
            </a:endParaRPr>
          </a:p>
          <a:p>
            <a:pPr marL="285750" indent="-285750">
              <a:buFont typeface="Wingdings" panose="05000000000000000000" pitchFamily="2" charset="2"/>
              <a:buChar char="Ø"/>
            </a:pPr>
            <a:r>
              <a:rPr lang="en-US" dirty="0" smtClean="0">
                <a:solidFill>
                  <a:prstClr val="white"/>
                </a:solidFill>
              </a:rPr>
              <a:t>JDBC </a:t>
            </a:r>
            <a:r>
              <a:rPr lang="en-US" dirty="0">
                <a:solidFill>
                  <a:prstClr val="white"/>
                </a:solidFill>
              </a:rPr>
              <a:t>is an API which gives many data services using which we can communicate to any of the database server in a loosely coupled manner</a:t>
            </a:r>
            <a:r>
              <a:rPr lang="en-US" dirty="0" smtClean="0">
                <a:solidFill>
                  <a:prstClr val="white"/>
                </a:solidFill>
              </a:rPr>
              <a:t>.</a:t>
            </a:r>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2" name="Rectangle 1"/>
          <p:cNvSpPr/>
          <p:nvPr/>
        </p:nvSpPr>
        <p:spPr>
          <a:xfrm>
            <a:off x="2516121" y="99369"/>
            <a:ext cx="7160935" cy="584775"/>
          </a:xfrm>
          <a:prstGeom prst="rect">
            <a:avLst/>
          </a:prstGeom>
        </p:spPr>
        <p:txBody>
          <a:bodyPr wrap="none">
            <a:spAutoFit/>
          </a:bodyPr>
          <a:lstStyle/>
          <a:p>
            <a:r>
              <a:rPr lang="en-US" sz="3200" b="1" dirty="0"/>
              <a:t>API (Application Programing Interface):</a:t>
            </a:r>
          </a:p>
        </p:txBody>
      </p:sp>
      <p:pic>
        <p:nvPicPr>
          <p:cNvPr id="4" name="Picture 3"/>
          <p:cNvPicPr>
            <a:picLocks noChangeAspect="1"/>
          </p:cNvPicPr>
          <p:nvPr/>
        </p:nvPicPr>
        <p:blipFill>
          <a:blip r:embed="rId2"/>
          <a:stretch>
            <a:fillRect/>
          </a:stretch>
        </p:blipFill>
        <p:spPr>
          <a:xfrm>
            <a:off x="2666174" y="2555820"/>
            <a:ext cx="6767758" cy="1673513"/>
          </a:xfrm>
          <a:prstGeom prst="rect">
            <a:avLst/>
          </a:prstGeom>
        </p:spPr>
      </p:pic>
      <p:sp>
        <p:nvSpPr>
          <p:cNvPr id="6" name="Rectangle 5"/>
          <p:cNvSpPr/>
          <p:nvPr/>
        </p:nvSpPr>
        <p:spPr>
          <a:xfrm>
            <a:off x="49991" y="4267997"/>
            <a:ext cx="12000124" cy="2031325"/>
          </a:xfrm>
          <a:prstGeom prst="rect">
            <a:avLst/>
          </a:prstGeom>
        </p:spPr>
        <p:txBody>
          <a:bodyPr wrap="square">
            <a:spAutoFit/>
          </a:bodyPr>
          <a:lstStyle/>
          <a:p>
            <a:pPr marL="285750" indent="-285750">
              <a:buFont typeface="Wingdings" panose="05000000000000000000" pitchFamily="2" charset="2"/>
              <a:buChar char="Ø"/>
            </a:pPr>
            <a:r>
              <a:rPr lang="en-US" dirty="0" smtClean="0"/>
              <a:t>JDBC </a:t>
            </a:r>
            <a:r>
              <a:rPr lang="en-US" dirty="0"/>
              <a:t>is an Java base API it’s all in the form of jar </a:t>
            </a:r>
            <a:r>
              <a:rPr lang="en-US" dirty="0" smtClean="0"/>
              <a:t>file</a:t>
            </a:r>
          </a:p>
          <a:p>
            <a:pPr marL="285750" indent="-285750">
              <a:buFont typeface="Wingdings" panose="05000000000000000000" pitchFamily="2" charset="2"/>
              <a:buChar char="Ø"/>
            </a:pPr>
            <a:r>
              <a:rPr lang="en-US" dirty="0" smtClean="0"/>
              <a:t>An </a:t>
            </a:r>
            <a:r>
              <a:rPr lang="en-US" dirty="0"/>
              <a:t>API may have many services or implementations which are exposing to the consumers throw </a:t>
            </a:r>
            <a:r>
              <a:rPr lang="en-US" dirty="0" smtClean="0"/>
              <a:t>interfaces.</a:t>
            </a:r>
          </a:p>
          <a:p>
            <a:pPr marL="285750" indent="-285750">
              <a:buFont typeface="Wingdings" panose="05000000000000000000" pitchFamily="2" charset="2"/>
              <a:buChar char="Ø"/>
            </a:pPr>
            <a:r>
              <a:rPr lang="en-US" dirty="0" smtClean="0"/>
              <a:t>Java </a:t>
            </a:r>
            <a:r>
              <a:rPr lang="en-US" dirty="0"/>
              <a:t>program can access the data services expose by JDBC API through Interface and Helper classes </a:t>
            </a:r>
            <a:endParaRPr lang="en-US" dirty="0" smtClean="0"/>
          </a:p>
          <a:p>
            <a:pPr marL="285750" indent="-285750">
              <a:buFont typeface="Wingdings" panose="05000000000000000000" pitchFamily="2" charset="2"/>
              <a:buChar char="Ø"/>
            </a:pPr>
            <a:r>
              <a:rPr lang="en-US" dirty="0" smtClean="0"/>
              <a:t>JDBC </a:t>
            </a:r>
            <a:r>
              <a:rPr lang="en-US" dirty="0"/>
              <a:t>API contents many interfaces and helper classes which has distributed into two packages</a:t>
            </a:r>
          </a:p>
          <a:p>
            <a:pPr marL="285750" indent="-285750">
              <a:buFont typeface="Wingdings" panose="05000000000000000000" pitchFamily="2" charset="2"/>
              <a:buChar char="Ø"/>
            </a:pPr>
            <a:r>
              <a:rPr lang="en-US" dirty="0"/>
              <a:t>1)	</a:t>
            </a:r>
            <a:r>
              <a:rPr lang="en-US" dirty="0" err="1"/>
              <a:t>Java.sql</a:t>
            </a:r>
            <a:r>
              <a:rPr lang="en-US" dirty="0"/>
              <a:t> and 2) </a:t>
            </a:r>
            <a:r>
              <a:rPr lang="en-US" dirty="0" err="1"/>
              <a:t>javax.sql</a:t>
            </a:r>
            <a:endParaRPr lang="en-US" dirty="0"/>
          </a:p>
          <a:p>
            <a:pPr marL="285750" indent="-285750">
              <a:buFont typeface="Wingdings" panose="05000000000000000000" pitchFamily="2" charset="2"/>
              <a:buChar char="Ø"/>
            </a:pPr>
            <a:r>
              <a:rPr lang="en-US" dirty="0"/>
              <a:t>Most of the features of JDBC are present in the </a:t>
            </a:r>
            <a:r>
              <a:rPr lang="en-US" dirty="0" err="1"/>
              <a:t>java.sql</a:t>
            </a:r>
            <a:r>
              <a:rPr lang="en-US" dirty="0"/>
              <a:t> and few are in </a:t>
            </a:r>
            <a:r>
              <a:rPr lang="en-US" dirty="0" err="1"/>
              <a:t>javax.sql</a:t>
            </a:r>
            <a:r>
              <a:rPr lang="en-US"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223637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2" name="Rectangle 1"/>
          <p:cNvSpPr/>
          <p:nvPr/>
        </p:nvSpPr>
        <p:spPr>
          <a:xfrm>
            <a:off x="4414878" y="111513"/>
            <a:ext cx="3403111" cy="584775"/>
          </a:xfrm>
          <a:prstGeom prst="rect">
            <a:avLst/>
          </a:prstGeom>
        </p:spPr>
        <p:txBody>
          <a:bodyPr wrap="none">
            <a:spAutoFit/>
          </a:bodyPr>
          <a:lstStyle/>
          <a:p>
            <a:r>
              <a:rPr lang="en-US" sz="3200" b="1" dirty="0" smtClean="0"/>
              <a:t>JDBC Architecture</a:t>
            </a:r>
            <a:endParaRPr lang="en-US" sz="3200" b="1" dirty="0"/>
          </a:p>
        </p:txBody>
      </p:sp>
      <p:pic>
        <p:nvPicPr>
          <p:cNvPr id="4" name="Picture 3"/>
          <p:cNvPicPr>
            <a:picLocks noChangeAspect="1"/>
          </p:cNvPicPr>
          <p:nvPr/>
        </p:nvPicPr>
        <p:blipFill>
          <a:blip r:embed="rId2"/>
          <a:stretch>
            <a:fillRect/>
          </a:stretch>
        </p:blipFill>
        <p:spPr>
          <a:xfrm>
            <a:off x="1185766" y="836341"/>
            <a:ext cx="9609275" cy="5274527"/>
          </a:xfrm>
          <a:prstGeom prst="rect">
            <a:avLst/>
          </a:prstGeom>
        </p:spPr>
      </p:pic>
    </p:spTree>
    <p:extLst>
      <p:ext uri="{BB962C8B-B14F-4D97-AF65-F5344CB8AC3E}">
        <p14:creationId xmlns:p14="http://schemas.microsoft.com/office/powerpoint/2010/main" val="1852745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064" y="482345"/>
            <a:ext cx="8755609" cy="2954655"/>
          </a:xfrm>
          <a:prstGeom prst="rect">
            <a:avLst/>
          </a:prstGeom>
        </p:spPr>
        <p:txBody>
          <a:bodyPr wrap="square">
            <a:spAutoFit/>
          </a:bodyPr>
          <a:lstStyle/>
          <a:p>
            <a:r>
              <a:rPr lang="en-US" sz="2400" b="1" dirty="0" smtClean="0">
                <a:solidFill>
                  <a:srgbClr val="1E5155">
                    <a:lumMod val="20000"/>
                    <a:lumOff val="80000"/>
                  </a:srgbClr>
                </a:solidFill>
              </a:rPr>
              <a:t>What </a:t>
            </a:r>
            <a:r>
              <a:rPr lang="en-US" sz="2400" b="1" dirty="0">
                <a:solidFill>
                  <a:srgbClr val="1E5155">
                    <a:lumMod val="20000"/>
                    <a:lumOff val="80000"/>
                  </a:srgbClr>
                </a:solidFill>
              </a:rPr>
              <a:t>is JDBC Driver</a:t>
            </a:r>
            <a:r>
              <a:rPr lang="en-US" sz="2400" b="1" dirty="0" smtClean="0">
                <a:solidFill>
                  <a:srgbClr val="1E5155">
                    <a:lumMod val="20000"/>
                    <a:lumOff val="80000"/>
                  </a:srgbClr>
                </a:solidFill>
              </a:rPr>
              <a:t>?</a:t>
            </a:r>
          </a:p>
          <a:p>
            <a:pPr marL="285750" indent="-285750">
              <a:buFont typeface="Wingdings" panose="05000000000000000000" pitchFamily="2" charset="2"/>
              <a:buChar char="Ø"/>
            </a:pPr>
            <a:r>
              <a:rPr lang="en-US" dirty="0" smtClean="0">
                <a:solidFill>
                  <a:prstClr val="white"/>
                </a:solidFill>
              </a:rPr>
              <a:t>JDBC </a:t>
            </a:r>
            <a:r>
              <a:rPr lang="en-US" dirty="0">
                <a:solidFill>
                  <a:prstClr val="white"/>
                </a:solidFill>
              </a:rPr>
              <a:t>Driver is a software component that enables java application to interact with the </a:t>
            </a:r>
            <a:r>
              <a:rPr lang="en-US" dirty="0" smtClean="0">
                <a:solidFill>
                  <a:prstClr val="white"/>
                </a:solidFill>
              </a:rPr>
              <a:t>database.</a:t>
            </a:r>
          </a:p>
          <a:p>
            <a:pPr marL="285750" indent="-285750">
              <a:buFont typeface="Wingdings" panose="05000000000000000000" pitchFamily="2" charset="2"/>
              <a:buChar char="Ø"/>
            </a:pPr>
            <a:r>
              <a:rPr lang="en-US" dirty="0" smtClean="0">
                <a:solidFill>
                  <a:prstClr val="white"/>
                </a:solidFill>
              </a:rPr>
              <a:t>JDBC </a:t>
            </a:r>
            <a:r>
              <a:rPr lang="en-US" dirty="0">
                <a:solidFill>
                  <a:prstClr val="white"/>
                </a:solidFill>
              </a:rPr>
              <a:t>drivers implement the defined interfaces in the JDBC API, for interacting with your database </a:t>
            </a:r>
            <a:r>
              <a:rPr lang="en-US" dirty="0" smtClean="0">
                <a:solidFill>
                  <a:prstClr val="white"/>
                </a:solidFill>
              </a:rPr>
              <a:t>server.</a:t>
            </a:r>
          </a:p>
          <a:p>
            <a:r>
              <a:rPr lang="en-US" dirty="0" smtClean="0">
                <a:solidFill>
                  <a:prstClr val="white"/>
                </a:solidFill>
              </a:rPr>
              <a:t>	For </a:t>
            </a:r>
            <a:r>
              <a:rPr lang="en-US" dirty="0">
                <a:solidFill>
                  <a:prstClr val="white"/>
                </a:solidFill>
              </a:rPr>
              <a:t>example, using JDBC drivers enable you to open database connections and to interact with it by sending SQL or </a:t>
            </a:r>
            <a:r>
              <a:rPr lang="en-US" dirty="0" smtClean="0">
                <a:solidFill>
                  <a:prstClr val="white"/>
                </a:solidFill>
              </a:rPr>
              <a:t>	database </a:t>
            </a:r>
            <a:r>
              <a:rPr lang="en-US" dirty="0">
                <a:solidFill>
                  <a:prstClr val="white"/>
                </a:solidFill>
              </a:rPr>
              <a:t>commands then receiving results with </a:t>
            </a:r>
            <a:r>
              <a:rPr lang="en-US" dirty="0" smtClean="0">
                <a:solidFill>
                  <a:prstClr val="white"/>
                </a:solidFill>
              </a:rPr>
              <a:t>Java.</a:t>
            </a:r>
          </a:p>
          <a:p>
            <a:pPr marL="285750" indent="-285750">
              <a:buFont typeface="Wingdings" panose="05000000000000000000" pitchFamily="2" charset="2"/>
              <a:buChar char="Ø"/>
            </a:pPr>
            <a:r>
              <a:rPr lang="en-US" dirty="0" smtClean="0"/>
              <a:t>JDBC </a:t>
            </a:r>
            <a:r>
              <a:rPr lang="en-US" dirty="0"/>
              <a:t>driver is given by different DB (Data Base) Vendors and it is specific to the database server that is every database has its own JDBC driver. </a:t>
            </a:r>
          </a:p>
          <a:p>
            <a:pPr marL="285750" indent="-285750">
              <a:buFont typeface="Wingdings" panose="05000000000000000000" pitchFamily="2" charset="2"/>
              <a:buChar char="Ø"/>
            </a:pPr>
            <a:r>
              <a:rPr lang="en-US" dirty="0" smtClean="0"/>
              <a:t>JDBC </a:t>
            </a:r>
            <a:r>
              <a:rPr lang="en-US" dirty="0"/>
              <a:t>driver are given in the form of jar file</a:t>
            </a:r>
            <a:r>
              <a:rPr lang="en-US" dirty="0" smtClean="0"/>
              <a:t>.</a:t>
            </a:r>
            <a:endParaRPr lang="en-US" dirty="0"/>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
        <p:nvSpPr>
          <p:cNvPr id="2" name="Rectangle 1"/>
          <p:cNvSpPr/>
          <p:nvPr/>
        </p:nvSpPr>
        <p:spPr>
          <a:xfrm>
            <a:off x="4760326" y="113014"/>
            <a:ext cx="2299027" cy="584775"/>
          </a:xfrm>
          <a:prstGeom prst="rect">
            <a:avLst/>
          </a:prstGeom>
        </p:spPr>
        <p:txBody>
          <a:bodyPr wrap="none">
            <a:spAutoFit/>
          </a:bodyPr>
          <a:lstStyle/>
          <a:p>
            <a:r>
              <a:rPr lang="en-US" sz="3200" b="1" dirty="0" smtClean="0"/>
              <a:t>JDBC </a:t>
            </a:r>
            <a:r>
              <a:rPr lang="en-US" sz="3200" b="1" dirty="0"/>
              <a:t>Driver</a:t>
            </a:r>
          </a:p>
        </p:txBody>
      </p:sp>
      <p:sp>
        <p:nvSpPr>
          <p:cNvPr id="3" name="Rectangle 2"/>
          <p:cNvSpPr/>
          <p:nvPr/>
        </p:nvSpPr>
        <p:spPr>
          <a:xfrm>
            <a:off x="299812" y="4216757"/>
            <a:ext cx="4807447" cy="1569660"/>
          </a:xfrm>
          <a:prstGeom prst="rect">
            <a:avLst/>
          </a:prstGeom>
        </p:spPr>
        <p:txBody>
          <a:bodyPr wrap="square">
            <a:spAutoFit/>
          </a:bodyPr>
          <a:lstStyle/>
          <a:p>
            <a:r>
              <a:rPr lang="en-US" sz="2400" b="1" dirty="0"/>
              <a:t>There are 4 types of JDBC drivers:</a:t>
            </a:r>
          </a:p>
          <a:p>
            <a:r>
              <a:rPr lang="en-US" dirty="0"/>
              <a:t>1.	JDBC-ODBC bridge driver</a:t>
            </a:r>
          </a:p>
          <a:p>
            <a:r>
              <a:rPr lang="en-US" dirty="0"/>
              <a:t>2.	Native-API driver (partially java driver)</a:t>
            </a:r>
          </a:p>
          <a:p>
            <a:r>
              <a:rPr lang="en-US" dirty="0"/>
              <a:t>3.	Network Protocol driver (fully java driver)</a:t>
            </a:r>
          </a:p>
          <a:p>
            <a:r>
              <a:rPr lang="en-US" dirty="0"/>
              <a:t>4.	Thin driver (fully java driver)</a:t>
            </a:r>
          </a:p>
        </p:txBody>
      </p:sp>
      <p:sp>
        <p:nvSpPr>
          <p:cNvPr id="4" name="Rectangle 3"/>
          <p:cNvSpPr/>
          <p:nvPr/>
        </p:nvSpPr>
        <p:spPr>
          <a:xfrm>
            <a:off x="299812" y="5786417"/>
            <a:ext cx="6190198" cy="646331"/>
          </a:xfrm>
          <a:prstGeom prst="rect">
            <a:avLst/>
          </a:prstGeom>
        </p:spPr>
        <p:txBody>
          <a:bodyPr wrap="square">
            <a:spAutoFit/>
          </a:bodyPr>
          <a:lstStyle/>
          <a:p>
            <a:r>
              <a:rPr lang="en-US" b="1" dirty="0">
                <a:solidFill>
                  <a:srgbClr val="FF0000"/>
                </a:solidFill>
              </a:rPr>
              <a:t>Important Note:</a:t>
            </a:r>
          </a:p>
          <a:p>
            <a:r>
              <a:rPr lang="en-US" dirty="0"/>
              <a:t>To write JDBC program we need both JDBC API as well as driver.</a:t>
            </a:r>
          </a:p>
        </p:txBody>
      </p:sp>
      <p:sp>
        <p:nvSpPr>
          <p:cNvPr id="6" name="Rectangle 5"/>
          <p:cNvSpPr/>
          <p:nvPr/>
        </p:nvSpPr>
        <p:spPr>
          <a:xfrm>
            <a:off x="6854914" y="2929168"/>
            <a:ext cx="6096000" cy="1754326"/>
          </a:xfrm>
          <a:prstGeom prst="rect">
            <a:avLst/>
          </a:prstGeom>
        </p:spPr>
        <p:txBody>
          <a:bodyPr>
            <a:spAutoFit/>
          </a:bodyPr>
          <a:lstStyle/>
          <a:p>
            <a:r>
              <a:rPr lang="en-US" b="1" u="sng" dirty="0"/>
              <a:t>Driver classes by Venders:</a:t>
            </a:r>
            <a:endParaRPr lang="en-US" dirty="0"/>
          </a:p>
          <a:p>
            <a:r>
              <a:rPr lang="en-US" b="1" dirty="0"/>
              <a:t>Oracle:</a:t>
            </a:r>
            <a:r>
              <a:rPr lang="en-US" b="1" dirty="0">
                <a:sym typeface="Wingdings" panose="05000000000000000000" pitchFamily="2" charset="2"/>
              </a:rPr>
              <a:t></a:t>
            </a:r>
            <a:r>
              <a:rPr lang="en-US" dirty="0"/>
              <a:t>oracle </a:t>
            </a:r>
            <a:r>
              <a:rPr lang="en-US" dirty="0" err="1"/>
              <a:t>jdbc.driver.OracleDriver</a:t>
            </a:r>
            <a:endParaRPr lang="en-US" dirty="0"/>
          </a:p>
          <a:p>
            <a:r>
              <a:rPr lang="en-US" b="1" dirty="0"/>
              <a:t>My-SQL:</a:t>
            </a:r>
            <a:r>
              <a:rPr lang="en-US" b="1" dirty="0">
                <a:sym typeface="Wingdings" panose="05000000000000000000" pitchFamily="2" charset="2"/>
              </a:rPr>
              <a:t></a:t>
            </a:r>
            <a:r>
              <a:rPr lang="en-US" dirty="0" err="1"/>
              <a:t>com.mysql.jdbc.Driver</a:t>
            </a:r>
            <a:endParaRPr lang="en-US" dirty="0"/>
          </a:p>
          <a:p>
            <a:r>
              <a:rPr lang="en-US" b="1" dirty="0"/>
              <a:t>Derby:</a:t>
            </a:r>
            <a:r>
              <a:rPr lang="en-US" b="1" dirty="0">
                <a:sym typeface="Wingdings" panose="05000000000000000000" pitchFamily="2" charset="2"/>
              </a:rPr>
              <a:t></a:t>
            </a:r>
            <a:r>
              <a:rPr lang="en-US" dirty="0" err="1"/>
              <a:t>org.apache.derby.jdbc.EmbadedDriver</a:t>
            </a:r>
            <a:endParaRPr lang="en-US" dirty="0"/>
          </a:p>
          <a:p>
            <a:r>
              <a:rPr lang="en-US" b="1" dirty="0"/>
              <a:t>MS-SQL Server:</a:t>
            </a:r>
            <a:r>
              <a:rPr lang="en-US" b="1" dirty="0">
                <a:sym typeface="Wingdings" panose="05000000000000000000" pitchFamily="2" charset="2"/>
              </a:rPr>
              <a:t></a:t>
            </a:r>
            <a:r>
              <a:rPr lang="en-US" dirty="0" err="1"/>
              <a:t>com.mycrosoft.sqlserver.jdbc.SqlServerDriver</a:t>
            </a:r>
            <a:endParaRPr lang="en-US" dirty="0"/>
          </a:p>
        </p:txBody>
      </p:sp>
    </p:spTree>
    <p:extLst>
      <p:ext uri="{BB962C8B-B14F-4D97-AF65-F5344CB8AC3E}">
        <p14:creationId xmlns:p14="http://schemas.microsoft.com/office/powerpoint/2010/main" val="1710262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58" y="363361"/>
            <a:ext cx="4358886" cy="334707"/>
          </a:xfrm>
          <a:prstGeom prst="rect">
            <a:avLst/>
          </a:prstGeom>
        </p:spPr>
        <p:txBody>
          <a:bodyPr wrap="none">
            <a:spAutoFit/>
          </a:bodyPr>
          <a:lstStyle/>
          <a:p>
            <a:pPr algn="just">
              <a:lnSpc>
                <a:spcPts val="1725"/>
              </a:lnSpc>
              <a:spcBef>
                <a:spcPts val="200"/>
              </a:spcBef>
            </a:pPr>
            <a:r>
              <a:rPr lang="en-US" sz="24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1) JDBC-ODBC bridge driver</a:t>
            </a:r>
            <a:endParaRPr lang="en-US" sz="24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605883" y="799314"/>
            <a:ext cx="11270166" cy="646331"/>
          </a:xfrm>
          <a:prstGeom prst="rect">
            <a:avLst/>
          </a:prstGeom>
        </p:spPr>
        <p:txBody>
          <a:bodyPr wrap="square">
            <a:spAutoFit/>
          </a:bodyPr>
          <a:lstStyle/>
          <a:p>
            <a:r>
              <a:rPr lang="en-US" dirty="0"/>
              <a:t>The JDBC-ODBC bridge driver uses ODBC driver to connect to the database. The JDBC-ODBC bridge driver converts JDBC method calls into the ODBC function calls. This is now discouraged because of thin driver.</a:t>
            </a:r>
          </a:p>
        </p:txBody>
      </p:sp>
      <p:pic>
        <p:nvPicPr>
          <p:cNvPr id="6" name="Picture 5"/>
          <p:cNvPicPr>
            <a:picLocks noChangeAspect="1"/>
          </p:cNvPicPr>
          <p:nvPr/>
        </p:nvPicPr>
        <p:blipFill>
          <a:blip r:embed="rId2"/>
          <a:stretch>
            <a:fillRect/>
          </a:stretch>
        </p:blipFill>
        <p:spPr>
          <a:xfrm>
            <a:off x="2438401" y="1835938"/>
            <a:ext cx="7906214" cy="3050018"/>
          </a:xfrm>
          <a:prstGeom prst="rect">
            <a:avLst/>
          </a:prstGeom>
        </p:spPr>
      </p:pic>
      <p:sp>
        <p:nvSpPr>
          <p:cNvPr id="7" name="Rectangle 6"/>
          <p:cNvSpPr/>
          <p:nvPr/>
        </p:nvSpPr>
        <p:spPr>
          <a:xfrm>
            <a:off x="258958" y="4586991"/>
            <a:ext cx="8851588" cy="1952329"/>
          </a:xfrm>
          <a:prstGeom prst="rect">
            <a:avLst/>
          </a:prstGeom>
        </p:spPr>
        <p:txBody>
          <a:bodyPr wrap="square">
            <a:spAutoFit/>
          </a:bodyPr>
          <a:lstStyle/>
          <a:p>
            <a:pPr algn="just">
              <a:lnSpc>
                <a:spcPts val="1725"/>
              </a:lnSpc>
              <a:spcBef>
                <a:spcPts val="200"/>
              </a:spcBef>
            </a:pPr>
            <a:r>
              <a:rPr lang="en-US" sz="20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Advantages:</a:t>
            </a:r>
            <a:endParaRPr lang="en-US" sz="2000" b="1" dirty="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225"/>
              </a:spcBef>
              <a:spcAft>
                <a:spcPts val="800"/>
              </a:spcAft>
              <a:buSzPts val="1000"/>
              <a:buFont typeface="Symbol" panose="05050102010706020507" pitchFamily="18" charset="2"/>
              <a:buChar char=""/>
              <a:tabLst>
                <a:tab pos="457200" algn="l"/>
              </a:tabLst>
            </a:pPr>
            <a:r>
              <a:rPr lang="en-US" sz="1600" dirty="0">
                <a:solidFill>
                  <a:srgbClr val="000000"/>
                </a:solidFill>
                <a:latin typeface="Verdana" panose="020B0604030504040204" pitchFamily="34" charset="0"/>
                <a:ea typeface="Calibri" panose="020F0502020204030204" pitchFamily="34" charset="0"/>
                <a:cs typeface="Times New Roman" panose="02020603050405020304" pitchFamily="18" charset="0"/>
              </a:rPr>
              <a:t>easy to use.</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225"/>
              </a:spcBef>
              <a:spcAft>
                <a:spcPts val="800"/>
              </a:spcAft>
              <a:buSzPts val="1000"/>
              <a:buFont typeface="Symbol" panose="05050102010706020507" pitchFamily="18" charset="2"/>
              <a:buChar char=""/>
              <a:tabLst>
                <a:tab pos="457200" algn="l"/>
              </a:tabLst>
            </a:pPr>
            <a:r>
              <a:rPr lang="en-US" sz="16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can be easily connected to any database.</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Bef>
                <a:spcPts val="200"/>
              </a:spcBef>
            </a:pPr>
            <a:r>
              <a:rPr lang="en-US" sz="20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Disadvantages:</a:t>
            </a:r>
            <a:endParaRPr lang="en-US" sz="2000" b="1" dirty="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225"/>
              </a:spcBef>
              <a:spcAft>
                <a:spcPts val="800"/>
              </a:spcAft>
              <a:buSzPts val="1000"/>
              <a:buFont typeface="Symbol" panose="05050102010706020507" pitchFamily="18" charset="2"/>
              <a:buChar char=""/>
              <a:tabLst>
                <a:tab pos="457200" algn="l"/>
              </a:tabLst>
            </a:pP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Performance degraded because JDBC method call is converted into the ODBC function calls.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225"/>
              </a:spcBef>
              <a:spcAft>
                <a:spcPts val="800"/>
              </a:spcAft>
              <a:buSzPts val="1000"/>
              <a:buFont typeface="Symbol" panose="05050102010706020507" pitchFamily="18" charset="2"/>
              <a:buChar char=""/>
              <a:tabLst>
                <a:tab pos="457200" algn="l"/>
              </a:tabLst>
            </a:pP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ODBC driver needs to be installed on the client machine.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Tree>
    <p:extLst>
      <p:ext uri="{BB962C8B-B14F-4D97-AF65-F5344CB8AC3E}">
        <p14:creationId xmlns:p14="http://schemas.microsoft.com/office/powerpoint/2010/main" val="669370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58" y="320978"/>
            <a:ext cx="3025187" cy="310341"/>
          </a:xfrm>
          <a:prstGeom prst="rect">
            <a:avLst/>
          </a:prstGeom>
        </p:spPr>
        <p:txBody>
          <a:bodyPr wrap="none">
            <a:spAutoFit/>
          </a:bodyPr>
          <a:lstStyle/>
          <a:p>
            <a:pPr algn="just">
              <a:lnSpc>
                <a:spcPts val="1725"/>
              </a:lnSpc>
              <a:spcBef>
                <a:spcPts val="200"/>
              </a:spcBef>
            </a:pPr>
            <a:r>
              <a:rPr lang="en-US" sz="24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2</a:t>
            </a:r>
            <a:r>
              <a:rPr lang="en-US" sz="24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Native-API driver</a:t>
            </a:r>
            <a:endParaRPr lang="en-US" sz="24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605883" y="799314"/>
            <a:ext cx="11270166" cy="646331"/>
          </a:xfrm>
          <a:prstGeom prst="rect">
            <a:avLst/>
          </a:prstGeom>
        </p:spPr>
        <p:txBody>
          <a:bodyPr wrap="square">
            <a:spAutoFit/>
          </a:bodyPr>
          <a:lstStyle/>
          <a:p>
            <a:r>
              <a:rPr lang="en-US" dirty="0" smtClean="0"/>
              <a:t>The </a:t>
            </a:r>
            <a:r>
              <a:rPr lang="en-US" dirty="0"/>
              <a:t>Native API driver uses the client-side libraries of the database. The driver converts JDBC method calls into native calls of the database API. It is not written entirely in java. </a:t>
            </a:r>
          </a:p>
        </p:txBody>
      </p:sp>
      <p:sp>
        <p:nvSpPr>
          <p:cNvPr id="7" name="Rectangle 6"/>
          <p:cNvSpPr/>
          <p:nvPr/>
        </p:nvSpPr>
        <p:spPr>
          <a:xfrm>
            <a:off x="258957" y="4586991"/>
            <a:ext cx="8294027" cy="1919372"/>
          </a:xfrm>
          <a:prstGeom prst="rect">
            <a:avLst/>
          </a:prstGeom>
        </p:spPr>
        <p:txBody>
          <a:bodyPr wrap="square">
            <a:spAutoFit/>
          </a:bodyPr>
          <a:lstStyle/>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Advantages:</a:t>
            </a:r>
            <a:endParaRPr lang="en-US" sz="2000" b="1"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225"/>
              </a:spcBef>
              <a:spcAft>
                <a:spcPts val="800"/>
              </a:spcAft>
              <a:buSzPts val="1000"/>
              <a:tabLst>
                <a:tab pos="457200" algn="l"/>
              </a:tabLst>
            </a:pPr>
            <a:r>
              <a:rPr lang="en-US" sz="16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 •	performance upgraded than JDBC-ODBC bridge driver.</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Bef>
                <a:spcPts val="200"/>
              </a:spcBef>
            </a:pPr>
            <a:r>
              <a:rPr lang="en-US" sz="2000" b="1"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Disadvantages:</a:t>
            </a:r>
            <a:endParaRPr lang="en-US" sz="2000" b="1"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225"/>
              </a:spcBef>
              <a:spcAft>
                <a:spcPts val="800"/>
              </a:spcAft>
              <a:buSzPts val="1000"/>
              <a:tabLst>
                <a:tab pos="457200" algn="l"/>
              </a:tabLst>
            </a:pPr>
            <a:r>
              <a:rPr lang="en-US" sz="1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 Native driver needs to be installed on the each client machine.</a:t>
            </a:r>
          </a:p>
          <a:p>
            <a:pPr marR="0" lvl="0" algn="just">
              <a:lnSpc>
                <a:spcPct val="107000"/>
              </a:lnSpc>
              <a:spcBef>
                <a:spcPts val="225"/>
              </a:spcBef>
              <a:spcAft>
                <a:spcPts val="800"/>
              </a:spcAft>
              <a:buSzPts val="1000"/>
              <a:tabLst>
                <a:tab pos="457200" algn="l"/>
              </a:tabLst>
            </a:pPr>
            <a:r>
              <a:rPr lang="en-US" sz="1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 Vendor client library needs to be installed on client machine.</a:t>
            </a:r>
          </a:p>
          <a:p>
            <a:pPr marL="342900" marR="0" lvl="0" indent="-342900" algn="just">
              <a:lnSpc>
                <a:spcPct val="107000"/>
              </a:lnSpc>
              <a:spcBef>
                <a:spcPts val="225"/>
              </a:spcBef>
              <a:spcAft>
                <a:spcPts val="800"/>
              </a:spcAft>
              <a:buSzPts val="1000"/>
              <a:buFont typeface="Symbol" panose="05050102010706020507" pitchFamily="18" charset="2"/>
              <a:buChar char=""/>
              <a:tabLst>
                <a:tab pos="457200" algn="l"/>
              </a:tabLst>
            </a:pP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55488" y="1789613"/>
            <a:ext cx="7370955" cy="2986950"/>
          </a:xfrm>
          <a:prstGeom prst="rect">
            <a:avLst/>
          </a:prstGeom>
        </p:spPr>
      </p:pic>
      <p:sp>
        <p:nvSpPr>
          <p:cNvPr id="8" name="Footer Placeholder 4"/>
          <p:cNvSpPr>
            <a:spLocks noGrp="1"/>
          </p:cNvSpPr>
          <p:nvPr>
            <p:ph type="ftr" sz="quarter" idx="11"/>
          </p:nvPr>
        </p:nvSpPr>
        <p:spPr>
          <a:xfrm>
            <a:off x="9691168" y="6299322"/>
            <a:ext cx="2358947" cy="365125"/>
          </a:xfrm>
        </p:spPr>
        <p:txBody>
          <a:bodyPr/>
          <a:lstStyle/>
          <a:p>
            <a:r>
              <a:rPr lang="en-US" sz="2000" dirty="0" smtClean="0">
                <a:solidFill>
                  <a:srgbClr val="1E5155">
                    <a:lumMod val="60000"/>
                    <a:lumOff val="40000"/>
                  </a:srgbClr>
                </a:solidFill>
                <a:latin typeface="Algerian" panose="04020705040A02060702" pitchFamily="82" charset="0"/>
              </a:rPr>
              <a:t>AZAM AMIR REZA</a:t>
            </a:r>
            <a:endParaRPr lang="en-US" sz="2000" dirty="0">
              <a:solidFill>
                <a:srgbClr val="1E5155">
                  <a:lumMod val="60000"/>
                  <a:lumOff val="40000"/>
                </a:srgbClr>
              </a:solidFill>
              <a:latin typeface="Algerian" panose="04020705040A02060702" pitchFamily="82" charset="0"/>
            </a:endParaRPr>
          </a:p>
        </p:txBody>
      </p:sp>
    </p:spTree>
    <p:extLst>
      <p:ext uri="{BB962C8B-B14F-4D97-AF65-F5344CB8AC3E}">
        <p14:creationId xmlns:p14="http://schemas.microsoft.com/office/powerpoint/2010/main" val="1206717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Depth</Template>
  <TotalTime>1668</TotalTime>
  <Words>3140</Words>
  <Application>Microsoft Office PowerPoint</Application>
  <PresentationFormat>Widescreen</PresentationFormat>
  <Paragraphs>427</Paragraphs>
  <Slides>31</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31</vt:i4>
      </vt:variant>
    </vt:vector>
  </HeadingPairs>
  <TitlesOfParts>
    <vt:vector size="49" baseType="lpstr">
      <vt:lpstr>Algerian</vt:lpstr>
      <vt:lpstr>Arial</vt:lpstr>
      <vt:lpstr>Calibri</vt:lpstr>
      <vt:lpstr>Calibri Light</vt:lpstr>
      <vt:lpstr>Cambria</vt:lpstr>
      <vt:lpstr>Consolas</vt:lpstr>
      <vt:lpstr>Corbel</vt:lpstr>
      <vt:lpstr>Garamond</vt:lpstr>
      <vt:lpstr>Helvetica</vt:lpstr>
      <vt:lpstr>Symbol</vt:lpstr>
      <vt:lpstr>Times New Roman</vt:lpstr>
      <vt:lpstr>Trebuchet MS</vt:lpstr>
      <vt:lpstr>Verdana</vt:lpstr>
      <vt:lpstr>Wingdings</vt:lpstr>
      <vt:lpstr>Wingdings 3</vt:lpstr>
      <vt:lpstr>Depth</vt:lpstr>
      <vt:lpstr>Organic</vt:lpstr>
      <vt:lpstr>Facet</vt:lpstr>
      <vt:lpstr>jdbc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Load and Register Driver</vt:lpstr>
      <vt:lpstr>PowerPoint Presentation</vt:lpstr>
      <vt:lpstr>JDBC Specification:</vt:lpstr>
      <vt:lpstr>2) Establish the connection with DB server</vt:lpstr>
      <vt:lpstr>PowerPoint Presentation</vt:lpstr>
      <vt:lpstr>Properties files:</vt:lpstr>
      <vt:lpstr>URL (uniform resource locator):</vt:lpstr>
      <vt:lpstr>3) Create the platform /statement</vt:lpstr>
      <vt:lpstr>Statement(I)</vt:lpstr>
      <vt:lpstr>Prepared Statement(I)</vt:lpstr>
      <vt:lpstr>PowerPoint Presentation</vt:lpstr>
      <vt:lpstr>CallableStatement(I)</vt:lpstr>
      <vt:lpstr>Stored Procedure: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Azam The One</dc:creator>
  <cp:lastModifiedBy>Azam The One</cp:lastModifiedBy>
  <cp:revision>113</cp:revision>
  <dcterms:created xsi:type="dcterms:W3CDTF">2016-07-21T17:37:44Z</dcterms:created>
  <dcterms:modified xsi:type="dcterms:W3CDTF">2016-08-13T19:57:38Z</dcterms:modified>
</cp:coreProperties>
</file>