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07-Jun-16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07-Jun-16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07-Jun-16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07-Jun-16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07-Jun-16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07-Jun-16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85800"/>
          </a:xfrm>
        </p:spPr>
        <p:txBody>
          <a:bodyPr>
            <a:normAutofit fontScale="90000"/>
          </a:bodyPr>
          <a:lstStyle/>
          <a:p>
            <a:r>
              <a:rPr lang="en-US" b="1" u="sng" dirty="0"/>
              <a:t>Life Cycle of a Servlet (Servlet Life Cycle)</a:t>
            </a:r>
            <a:r>
              <a:rPr lang="en-US" dirty="0"/>
              <a:t/>
            </a:r>
            <a:br>
              <a:rPr lang="en-US" dirty="0"/>
            </a:br>
            <a:endParaRPr lang="en-US" dirty="0"/>
          </a:p>
        </p:txBody>
      </p:sp>
      <p:sp>
        <p:nvSpPr>
          <p:cNvPr id="3" name="Content Placeholder 2"/>
          <p:cNvSpPr>
            <a:spLocks noGrp="1"/>
          </p:cNvSpPr>
          <p:nvPr>
            <p:ph idx="1"/>
          </p:nvPr>
        </p:nvSpPr>
        <p:spPr>
          <a:xfrm>
            <a:off x="677333" y="685800"/>
            <a:ext cx="9108923" cy="6019799"/>
          </a:xfrm>
        </p:spPr>
        <p:txBody>
          <a:bodyPr/>
          <a:lstStyle/>
          <a:p>
            <a:pPr marL="0" indent="0">
              <a:buNone/>
            </a:pPr>
            <a:r>
              <a:rPr lang="en-US" dirty="0"/>
              <a:t>The </a:t>
            </a:r>
            <a:r>
              <a:rPr lang="en-US" dirty="0" smtClean="0"/>
              <a:t>web </a:t>
            </a:r>
            <a:r>
              <a:rPr lang="en-US" dirty="0"/>
              <a:t>container maintains the life cycle of a servlet instance</a:t>
            </a:r>
            <a:r>
              <a:rPr lang="en-US" dirty="0" smtClean="0"/>
              <a:t>.</a:t>
            </a:r>
          </a:p>
          <a:p>
            <a:pPr>
              <a:buAutoNum type="arabicPeriod"/>
            </a:pPr>
            <a:r>
              <a:rPr lang="en-US" dirty="0" smtClean="0"/>
              <a:t>Servlet </a:t>
            </a:r>
            <a:r>
              <a:rPr lang="en-US" dirty="0"/>
              <a:t>class is </a:t>
            </a:r>
            <a:r>
              <a:rPr lang="en-US" dirty="0" smtClean="0"/>
              <a:t>loaded.</a:t>
            </a:r>
          </a:p>
          <a:p>
            <a:pPr>
              <a:buAutoNum type="arabicPeriod"/>
            </a:pPr>
            <a:r>
              <a:rPr lang="en-US" dirty="0" smtClean="0"/>
              <a:t>Servlet </a:t>
            </a:r>
            <a:r>
              <a:rPr lang="en-US" dirty="0"/>
              <a:t>instance is </a:t>
            </a:r>
            <a:r>
              <a:rPr lang="en-US" dirty="0" smtClean="0"/>
              <a:t>created.</a:t>
            </a:r>
          </a:p>
          <a:p>
            <a:pPr>
              <a:buAutoNum type="arabicPeriod"/>
            </a:pPr>
            <a:r>
              <a:rPr lang="en-US" dirty="0" err="1"/>
              <a:t>i</a:t>
            </a:r>
            <a:r>
              <a:rPr lang="en-US" dirty="0" err="1" smtClean="0"/>
              <a:t>nit</a:t>
            </a:r>
            <a:r>
              <a:rPr lang="en-US" dirty="0" smtClean="0"/>
              <a:t>() </a:t>
            </a:r>
            <a:r>
              <a:rPr lang="en-US" dirty="0"/>
              <a:t>method is </a:t>
            </a:r>
            <a:r>
              <a:rPr lang="en-US" dirty="0" smtClean="0"/>
              <a:t>invoked.</a:t>
            </a:r>
          </a:p>
          <a:p>
            <a:pPr>
              <a:buAutoNum type="arabicPeriod"/>
            </a:pPr>
            <a:r>
              <a:rPr lang="en-US" dirty="0" smtClean="0"/>
              <a:t>service </a:t>
            </a:r>
            <a:r>
              <a:rPr lang="en-US" dirty="0"/>
              <a:t>method is </a:t>
            </a:r>
            <a:r>
              <a:rPr lang="en-US" dirty="0" smtClean="0"/>
              <a:t>invoked.</a:t>
            </a:r>
          </a:p>
          <a:p>
            <a:pPr>
              <a:buAutoNum type="arabicPeriod"/>
            </a:pPr>
            <a:r>
              <a:rPr lang="en-US" dirty="0" smtClean="0"/>
              <a:t>destroy </a:t>
            </a:r>
            <a:r>
              <a:rPr lang="en-US" dirty="0"/>
              <a:t>method is invoked.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619" y="1172580"/>
            <a:ext cx="3390476" cy="5209524"/>
          </a:xfrm>
          <a:prstGeom prst="rect">
            <a:avLst/>
          </a:prstGeom>
        </p:spPr>
      </p:pic>
      <p:sp>
        <p:nvSpPr>
          <p:cNvPr id="8" name="Footer Placeholder 4"/>
          <p:cNvSpPr>
            <a:spLocks noGrp="1"/>
          </p:cNvSpPr>
          <p:nvPr>
            <p:ph type="ftr" sz="quarter" idx="11"/>
          </p:nvPr>
        </p:nvSpPr>
        <p:spPr>
          <a:xfrm>
            <a:off x="9962432" y="6198961"/>
            <a:ext cx="2229568" cy="365125"/>
          </a:xfrm>
        </p:spPr>
        <p:txBody>
          <a:bodyPr/>
          <a:lstStyle/>
          <a:p>
            <a:r>
              <a:rPr lang="en-US" sz="2000" dirty="0" smtClean="0">
                <a:solidFill>
                  <a:srgbClr val="002060"/>
                </a:solidFill>
              </a:rPr>
              <a:t>AZAM AMIR REZA</a:t>
            </a:r>
            <a:endParaRPr lang="en-US" sz="2000" dirty="0">
              <a:solidFill>
                <a:srgbClr val="002060"/>
              </a:solidFill>
            </a:endParaRPr>
          </a:p>
        </p:txBody>
      </p:sp>
      <p:sp>
        <p:nvSpPr>
          <p:cNvPr id="9" name="Slide Number Placeholder 5"/>
          <p:cNvSpPr>
            <a:spLocks noGrp="1"/>
          </p:cNvSpPr>
          <p:nvPr>
            <p:ph type="sldNum" sz="quarter" idx="12"/>
          </p:nvPr>
        </p:nvSpPr>
        <p:spPr>
          <a:xfrm>
            <a:off x="9962432" y="5833836"/>
            <a:ext cx="718457" cy="365125"/>
          </a:xfrm>
        </p:spPr>
        <p:txBody>
          <a:bodyPr/>
          <a:lstStyle/>
          <a:p>
            <a:r>
              <a:rPr lang="en-US" sz="1200" dirty="0" smtClean="0">
                <a:solidFill>
                  <a:schemeClr val="bg1"/>
                </a:solidFill>
              </a:rPr>
              <a:t>Author: </a:t>
            </a:r>
            <a:endParaRPr lang="en-US" sz="1200" dirty="0">
              <a:solidFill>
                <a:schemeClr val="bg1"/>
              </a:solidFill>
            </a:endParaRPr>
          </a:p>
        </p:txBody>
      </p:sp>
    </p:spTree>
    <p:extLst>
      <p:ext uri="{BB962C8B-B14F-4D97-AF65-F5344CB8AC3E}">
        <p14:creationId xmlns:p14="http://schemas.microsoft.com/office/powerpoint/2010/main" val="3355826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52401"/>
            <a:ext cx="8902095" cy="6520542"/>
          </a:xfrm>
        </p:spPr>
        <p:txBody>
          <a:bodyPr>
            <a:normAutofit fontScale="92500" lnSpcReduction="10000"/>
          </a:bodyPr>
          <a:lstStyle/>
          <a:p>
            <a:pPr marL="0" indent="0">
              <a:buNone/>
            </a:pPr>
            <a:r>
              <a:rPr lang="en-US" b="1" dirty="0">
                <a:solidFill>
                  <a:schemeClr val="accent2"/>
                </a:solidFill>
              </a:rPr>
              <a:t>1) Servlet class is </a:t>
            </a:r>
            <a:r>
              <a:rPr lang="en-US" b="1" dirty="0" smtClean="0">
                <a:solidFill>
                  <a:schemeClr val="accent2"/>
                </a:solidFill>
              </a:rPr>
              <a:t>loaded:</a:t>
            </a:r>
            <a:endParaRPr lang="en-US" b="1" dirty="0">
              <a:solidFill>
                <a:schemeClr val="accent2"/>
              </a:solidFill>
            </a:endParaRPr>
          </a:p>
          <a:p>
            <a:pPr marL="0" indent="0">
              <a:buNone/>
            </a:pPr>
            <a:r>
              <a:rPr lang="en-US" dirty="0"/>
              <a:t>The </a:t>
            </a:r>
            <a:r>
              <a:rPr lang="en-US" dirty="0" err="1"/>
              <a:t>classloader</a:t>
            </a:r>
            <a:r>
              <a:rPr lang="en-US" dirty="0"/>
              <a:t> is responsible to load the servlet class. The servlet class is loaded when the first request for the servlet is received by the web container.</a:t>
            </a:r>
          </a:p>
          <a:p>
            <a:pPr marL="0" indent="0">
              <a:buNone/>
            </a:pPr>
            <a:r>
              <a:rPr lang="en-US" b="1" dirty="0">
                <a:solidFill>
                  <a:schemeClr val="accent2"/>
                </a:solidFill>
              </a:rPr>
              <a:t>2) Servlet instance is </a:t>
            </a:r>
            <a:r>
              <a:rPr lang="en-US" b="1" dirty="0" smtClean="0">
                <a:solidFill>
                  <a:schemeClr val="accent2"/>
                </a:solidFill>
              </a:rPr>
              <a:t>created:</a:t>
            </a:r>
            <a:endParaRPr lang="en-US" b="1" dirty="0">
              <a:solidFill>
                <a:schemeClr val="accent2"/>
              </a:solidFill>
            </a:endParaRPr>
          </a:p>
          <a:p>
            <a:pPr marL="0" indent="0">
              <a:buNone/>
            </a:pPr>
            <a:r>
              <a:rPr lang="en-US" dirty="0"/>
              <a:t>The web container creates the instance of a servlet after loading the servlet class. The servlet instance is created only once in the servlet life cycle.</a:t>
            </a:r>
          </a:p>
          <a:p>
            <a:pPr marL="0" indent="0">
              <a:buNone/>
            </a:pPr>
            <a:r>
              <a:rPr lang="en-US" b="1" dirty="0">
                <a:solidFill>
                  <a:schemeClr val="accent2"/>
                </a:solidFill>
              </a:rPr>
              <a:t>3) </a:t>
            </a:r>
            <a:r>
              <a:rPr lang="en-US" b="1" dirty="0" err="1">
                <a:solidFill>
                  <a:schemeClr val="accent2"/>
                </a:solidFill>
              </a:rPr>
              <a:t>init</a:t>
            </a:r>
            <a:r>
              <a:rPr lang="en-US" b="1" dirty="0">
                <a:solidFill>
                  <a:schemeClr val="accent2"/>
                </a:solidFill>
              </a:rPr>
              <a:t> method is </a:t>
            </a:r>
            <a:r>
              <a:rPr lang="en-US" b="1" dirty="0" smtClean="0">
                <a:solidFill>
                  <a:schemeClr val="accent2"/>
                </a:solidFill>
              </a:rPr>
              <a:t>invoked:</a:t>
            </a:r>
          </a:p>
          <a:p>
            <a:pPr marL="0" indent="0">
              <a:buNone/>
            </a:pPr>
            <a:r>
              <a:rPr lang="en-US" dirty="0"/>
              <a:t>The web container calls the </a:t>
            </a:r>
            <a:r>
              <a:rPr lang="en-US" dirty="0" err="1"/>
              <a:t>init</a:t>
            </a:r>
            <a:r>
              <a:rPr lang="en-US" dirty="0"/>
              <a:t> method only once after creating the servlet instance. The </a:t>
            </a:r>
            <a:r>
              <a:rPr lang="en-US" dirty="0" err="1"/>
              <a:t>init</a:t>
            </a:r>
            <a:r>
              <a:rPr lang="en-US" dirty="0"/>
              <a:t> method is used to initialize the servlet</a:t>
            </a:r>
            <a:r>
              <a:rPr lang="en-US" dirty="0" smtClean="0"/>
              <a:t>.</a:t>
            </a:r>
            <a:endParaRPr lang="en-US" b="1" dirty="0" smtClean="0">
              <a:solidFill>
                <a:schemeClr val="accent2"/>
              </a:solidFill>
            </a:endParaRPr>
          </a:p>
          <a:p>
            <a:pPr marL="0" indent="0">
              <a:buNone/>
            </a:pPr>
            <a:r>
              <a:rPr lang="en-US" b="1" dirty="0" smtClean="0"/>
              <a:t>Syntax: public</a:t>
            </a:r>
            <a:r>
              <a:rPr lang="en-US" dirty="0" smtClean="0"/>
              <a:t> </a:t>
            </a:r>
            <a:r>
              <a:rPr lang="en-US" b="1" dirty="0" smtClean="0"/>
              <a:t>void</a:t>
            </a:r>
            <a:r>
              <a:rPr lang="en-US" dirty="0" smtClean="0"/>
              <a:t> </a:t>
            </a:r>
            <a:r>
              <a:rPr lang="en-US" dirty="0" err="1" smtClean="0"/>
              <a:t>init</a:t>
            </a:r>
            <a:r>
              <a:rPr lang="en-US" dirty="0" smtClean="0"/>
              <a:t>(</a:t>
            </a:r>
            <a:r>
              <a:rPr lang="en-US" dirty="0" err="1" smtClean="0"/>
              <a:t>ServletConfig</a:t>
            </a:r>
            <a:r>
              <a:rPr lang="en-US" dirty="0" smtClean="0"/>
              <a:t> </a:t>
            </a:r>
            <a:r>
              <a:rPr lang="en-US" dirty="0" err="1" smtClean="0"/>
              <a:t>config</a:t>
            </a:r>
            <a:r>
              <a:rPr lang="en-US" dirty="0" smtClean="0"/>
              <a:t>) </a:t>
            </a:r>
            <a:r>
              <a:rPr lang="en-US" b="1" dirty="0" smtClean="0"/>
              <a:t>throws</a:t>
            </a:r>
            <a:r>
              <a:rPr lang="en-US" dirty="0" smtClean="0"/>
              <a:t> </a:t>
            </a:r>
            <a:r>
              <a:rPr lang="en-US" dirty="0" err="1" smtClean="0"/>
              <a:t>ServletException</a:t>
            </a:r>
            <a:r>
              <a:rPr lang="en-US" dirty="0" smtClean="0"/>
              <a:t> </a:t>
            </a:r>
          </a:p>
          <a:p>
            <a:pPr marL="0" indent="0">
              <a:buNone/>
            </a:pPr>
            <a:r>
              <a:rPr lang="en-US" b="1" dirty="0">
                <a:solidFill>
                  <a:schemeClr val="accent2"/>
                </a:solidFill>
              </a:rPr>
              <a:t>4) service method is </a:t>
            </a:r>
            <a:r>
              <a:rPr lang="en-US" b="1" dirty="0" smtClean="0">
                <a:solidFill>
                  <a:schemeClr val="accent2"/>
                </a:solidFill>
              </a:rPr>
              <a:t>invoked:</a:t>
            </a:r>
            <a:endParaRPr lang="en-US" b="1" dirty="0">
              <a:solidFill>
                <a:schemeClr val="accent2"/>
              </a:solidFill>
            </a:endParaRPr>
          </a:p>
          <a:p>
            <a:pPr marL="0" indent="0">
              <a:buNone/>
            </a:pPr>
            <a:r>
              <a:rPr lang="en-US" dirty="0"/>
              <a:t>The web container calls the service method each time when request for the servlet is received.</a:t>
            </a:r>
          </a:p>
          <a:p>
            <a:pPr marL="0" indent="0">
              <a:buNone/>
            </a:pPr>
            <a:r>
              <a:rPr lang="en-US" dirty="0" smtClean="0"/>
              <a:t>Syntax: </a:t>
            </a:r>
            <a:r>
              <a:rPr lang="en-US" b="1" dirty="0" smtClean="0"/>
              <a:t>public</a:t>
            </a:r>
            <a:r>
              <a:rPr lang="en-US" dirty="0"/>
              <a:t> </a:t>
            </a:r>
            <a:r>
              <a:rPr lang="en-US" b="1" dirty="0"/>
              <a:t>void</a:t>
            </a:r>
            <a:r>
              <a:rPr lang="en-US" dirty="0"/>
              <a:t> service(</a:t>
            </a:r>
            <a:r>
              <a:rPr lang="en-US" dirty="0" err="1"/>
              <a:t>ServletRequest</a:t>
            </a:r>
            <a:r>
              <a:rPr lang="en-US" dirty="0"/>
              <a:t> request, </a:t>
            </a:r>
            <a:r>
              <a:rPr lang="en-US" dirty="0" err="1"/>
              <a:t>ServletResponse</a:t>
            </a:r>
            <a:r>
              <a:rPr lang="en-US" dirty="0"/>
              <a:t> </a:t>
            </a:r>
            <a:r>
              <a:rPr lang="en-US" dirty="0" smtClean="0"/>
              <a:t>response)</a:t>
            </a:r>
            <a:r>
              <a:rPr lang="en-US" b="1" dirty="0" smtClean="0"/>
              <a:t>throws</a:t>
            </a:r>
            <a:r>
              <a:rPr lang="en-US" dirty="0"/>
              <a:t> </a:t>
            </a:r>
            <a:r>
              <a:rPr lang="en-US" dirty="0" err="1"/>
              <a:t>ServletException</a:t>
            </a:r>
            <a:r>
              <a:rPr lang="en-US" dirty="0"/>
              <a:t>, </a:t>
            </a:r>
            <a:r>
              <a:rPr lang="en-US" dirty="0" err="1"/>
              <a:t>IOException</a:t>
            </a:r>
            <a:r>
              <a:rPr lang="en-US" dirty="0"/>
              <a:t> </a:t>
            </a:r>
          </a:p>
          <a:p>
            <a:pPr marL="0" indent="0">
              <a:buNone/>
            </a:pPr>
            <a:r>
              <a:rPr lang="en-US" b="1" dirty="0" smtClean="0">
                <a:solidFill>
                  <a:schemeClr val="accent2"/>
                </a:solidFill>
              </a:rPr>
              <a:t>5) destroy </a:t>
            </a:r>
            <a:r>
              <a:rPr lang="en-US" b="1" dirty="0">
                <a:solidFill>
                  <a:schemeClr val="accent2"/>
                </a:solidFill>
              </a:rPr>
              <a:t>method is </a:t>
            </a:r>
            <a:r>
              <a:rPr lang="en-US" b="1" dirty="0" smtClean="0">
                <a:solidFill>
                  <a:schemeClr val="accent2"/>
                </a:solidFill>
              </a:rPr>
              <a:t>invoked:</a:t>
            </a:r>
            <a:endParaRPr lang="en-US" b="1" dirty="0">
              <a:solidFill>
                <a:schemeClr val="accent2"/>
              </a:solidFill>
            </a:endParaRPr>
          </a:p>
          <a:p>
            <a:pPr marL="0" indent="0">
              <a:buNone/>
            </a:pPr>
            <a:r>
              <a:rPr lang="en-US" dirty="0"/>
              <a:t>The web container calls the destroy method before removing the servlet instance from the service. It gives the servlet an opportunity to clean up any resource for example memory, thread etc</a:t>
            </a:r>
            <a:r>
              <a:rPr lang="en-US" dirty="0" smtClean="0"/>
              <a:t>.</a:t>
            </a:r>
          </a:p>
          <a:p>
            <a:pPr marL="0" indent="0">
              <a:buNone/>
            </a:pPr>
            <a:r>
              <a:rPr lang="en-US" dirty="0" smtClean="0"/>
              <a:t>Syntax: </a:t>
            </a:r>
            <a:r>
              <a:rPr lang="en-US" b="1" dirty="0"/>
              <a:t>public</a:t>
            </a:r>
            <a:r>
              <a:rPr lang="en-US" dirty="0"/>
              <a:t> </a:t>
            </a:r>
            <a:r>
              <a:rPr lang="en-US" b="1" dirty="0"/>
              <a:t>void</a:t>
            </a:r>
            <a:r>
              <a:rPr lang="en-US" dirty="0"/>
              <a:t> destroy() </a:t>
            </a:r>
            <a:endParaRPr lang="en-US" dirty="0" smtClean="0"/>
          </a:p>
          <a:p>
            <a:pPr marL="0" indent="0">
              <a:buNone/>
            </a:pPr>
            <a:endParaRPr lang="en-US" dirty="0"/>
          </a:p>
          <a:p>
            <a:pPr marL="0" indent="0">
              <a:buNone/>
            </a:pPr>
            <a:endParaRPr lang="en-US" dirty="0"/>
          </a:p>
        </p:txBody>
      </p:sp>
      <p:sp>
        <p:nvSpPr>
          <p:cNvPr id="6" name="Footer Placeholder 4"/>
          <p:cNvSpPr>
            <a:spLocks noGrp="1"/>
          </p:cNvSpPr>
          <p:nvPr>
            <p:ph type="ftr" sz="quarter" idx="11"/>
          </p:nvPr>
        </p:nvSpPr>
        <p:spPr>
          <a:xfrm>
            <a:off x="9962432" y="6198961"/>
            <a:ext cx="2229568" cy="365125"/>
          </a:xfrm>
        </p:spPr>
        <p:txBody>
          <a:bodyPr/>
          <a:lstStyle/>
          <a:p>
            <a:r>
              <a:rPr lang="en-US" sz="2000" dirty="0" smtClean="0">
                <a:solidFill>
                  <a:srgbClr val="002060"/>
                </a:solidFill>
              </a:rPr>
              <a:t>AZAM AMIR REZA</a:t>
            </a:r>
            <a:endParaRPr lang="en-US" sz="2000" dirty="0">
              <a:solidFill>
                <a:srgbClr val="002060"/>
              </a:solidFill>
            </a:endParaRPr>
          </a:p>
        </p:txBody>
      </p:sp>
      <p:sp>
        <p:nvSpPr>
          <p:cNvPr id="7" name="Slide Number Placeholder 5"/>
          <p:cNvSpPr>
            <a:spLocks noGrp="1"/>
          </p:cNvSpPr>
          <p:nvPr>
            <p:ph type="sldNum" sz="quarter" idx="12"/>
          </p:nvPr>
        </p:nvSpPr>
        <p:spPr>
          <a:xfrm>
            <a:off x="9962432" y="5833836"/>
            <a:ext cx="718457" cy="365125"/>
          </a:xfrm>
        </p:spPr>
        <p:txBody>
          <a:bodyPr/>
          <a:lstStyle/>
          <a:p>
            <a:r>
              <a:rPr lang="en-US" sz="1200" dirty="0" smtClean="0">
                <a:solidFill>
                  <a:schemeClr val="bg1"/>
                </a:solidFill>
              </a:rPr>
              <a:t>Author: </a:t>
            </a:r>
            <a:endParaRPr lang="en-US" sz="1200" dirty="0">
              <a:solidFill>
                <a:schemeClr val="bg1"/>
              </a:solidFill>
            </a:endParaRPr>
          </a:p>
        </p:txBody>
      </p:sp>
    </p:spTree>
    <p:extLst>
      <p:ext uri="{BB962C8B-B14F-4D97-AF65-F5344CB8AC3E}">
        <p14:creationId xmlns:p14="http://schemas.microsoft.com/office/powerpoint/2010/main" val="31429793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0</TotalTime>
  <Words>164</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Life Cycle of a Servlet (Servlet Life Cycle)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Cycle of a Servlet (Servlet Life Cycle) </dc:title>
  <dc:creator>Azam The One</dc:creator>
  <cp:lastModifiedBy>Azam The One</cp:lastModifiedBy>
  <cp:revision>1</cp:revision>
  <dcterms:created xsi:type="dcterms:W3CDTF">2016-06-07T16:01:12Z</dcterms:created>
  <dcterms:modified xsi:type="dcterms:W3CDTF">2016-06-07T16:01:41Z</dcterms:modified>
</cp:coreProperties>
</file>