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 id="2147483668" r:id="rId2"/>
  </p:sldMasterIdLst>
  <p:notesMasterIdLst>
    <p:notesMasterId r:id="rId41"/>
  </p:notesMasterIdLst>
  <p:handoutMasterIdLst>
    <p:handoutMasterId r:id="rId42"/>
  </p:handoutMasterIdLst>
  <p:sldIdLst>
    <p:sldId id="256" r:id="rId3"/>
    <p:sldId id="293" r:id="rId4"/>
    <p:sldId id="257" r:id="rId5"/>
    <p:sldId id="259" r:id="rId6"/>
    <p:sldId id="260" r:id="rId7"/>
    <p:sldId id="25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7" r:id="rId22"/>
    <p:sldId id="278" r:id="rId23"/>
    <p:sldId id="280" r:id="rId24"/>
    <p:sldId id="279" r:id="rId25"/>
    <p:sldId id="274" r:id="rId26"/>
    <p:sldId id="275" r:id="rId27"/>
    <p:sldId id="276"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83" d="100"/>
          <a:sy n="83" d="100"/>
        </p:scale>
        <p:origin x="2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A0B232-B6D7-428D-B606-D638B7B32CFB}" type="datetimeFigureOut">
              <a:rPr lang="en-US" smtClean="0"/>
              <a:t>8/17/2017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384468-03BB-4119-9059-E6B41332D8B9}" type="slidenum">
              <a:rPr lang="en-US" smtClean="0"/>
              <a:t>‹#›</a:t>
            </a:fld>
            <a:endParaRPr lang="en-US"/>
          </a:p>
        </p:txBody>
      </p:sp>
    </p:spTree>
    <p:extLst>
      <p:ext uri="{BB962C8B-B14F-4D97-AF65-F5344CB8AC3E}">
        <p14:creationId xmlns:p14="http://schemas.microsoft.com/office/powerpoint/2010/main" val="395980160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36F4A-E3BD-4174-9263-5473441F6170}" type="datetimeFigureOut">
              <a:rPr lang="en-US" smtClean="0"/>
              <a:t>8/17/2017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782A-0640-457F-9563-B6FE64FBC9F3}" type="slidenum">
              <a:rPr lang="en-US" smtClean="0"/>
              <a:t>‹#›</a:t>
            </a:fld>
            <a:endParaRPr lang="en-US"/>
          </a:p>
        </p:txBody>
      </p:sp>
    </p:spTree>
    <p:extLst>
      <p:ext uri="{BB962C8B-B14F-4D97-AF65-F5344CB8AC3E}">
        <p14:creationId xmlns:p14="http://schemas.microsoft.com/office/powerpoint/2010/main" val="102472491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51385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85573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9A9C2E-6C11-4EC1-BAC5-ED651A355E1D}"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AD98D-A1A1-4933-A16F-A840C61F774C}"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6B012-96F3-4928-B7BA-332BD76485A8}"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DD829-FD12-431E-B379-C53D9C47063F}"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936FBF-AF49-4608-8C61-C96C9AE439EA}"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4C2F78-263D-4538-AFDD-8B199CD6F3CF}"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A77DC-3BD5-47B9-B099-9B149E21C352}"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B53A4-049E-4CC4-B5E9-AAD26C658A7F}"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solidFill>
                <a:srgbClr val="191B0E"/>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solidFill>
                  <a:srgbClr val="191B0E"/>
                </a:solidFill>
              </a:rPr>
              <a:pPr/>
              <a:t>‹#›</a:t>
            </a:fld>
            <a:endParaRPr lang="en-US" dirty="0">
              <a:solidFill>
                <a:srgbClr val="191B0E"/>
              </a:solidFill>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7204575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5" name="Footer Placeholder 4"/>
          <p:cNvSpPr>
            <a:spLocks noGrp="1"/>
          </p:cNvSpPr>
          <p:nvPr>
            <p:ph type="ftr" sz="quarter" idx="11"/>
          </p:nvPr>
        </p:nvSpPr>
        <p:spPr/>
        <p:txBody>
          <a:bodyPr/>
          <a:lstStyle/>
          <a:p>
            <a:endParaRPr lang="en-US" dirty="0">
              <a:solidFill>
                <a:srgbClr val="191B0E"/>
              </a:solidFill>
            </a:endParaRPr>
          </a:p>
        </p:txBody>
      </p:sp>
      <p:sp>
        <p:nvSpPr>
          <p:cNvPr id="6" name="Slide Number Placeholder 5"/>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2415460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solidFill>
                  <a:srgbClr val="EFEDE3"/>
                </a:solidFill>
              </a:rPr>
              <a:pPr/>
              <a:t>8/17/2017</a:t>
            </a:fld>
            <a:endParaRPr lang="en-US" dirty="0">
              <a:solidFill>
                <a:srgbClr val="EFEDE3"/>
              </a:solidFill>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solidFill>
                <a:srgbClr val="EFEDE3"/>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solidFill>
                  <a:srgbClr val="EFEDE3"/>
                </a:solidFill>
              </a:rPr>
              <a:pPr/>
              <a:t>‹#›</a:t>
            </a:fld>
            <a:endParaRPr lang="en-US" dirty="0">
              <a:solidFill>
                <a:srgbClr val="EFEDE3"/>
              </a:solidFill>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9898126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E6213-2A75-4C71-AF4C-B9BCC66825DF}"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6" name="Footer Placeholder 5"/>
          <p:cNvSpPr>
            <a:spLocks noGrp="1"/>
          </p:cNvSpPr>
          <p:nvPr>
            <p:ph type="ftr" sz="quarter" idx="11"/>
          </p:nvPr>
        </p:nvSpPr>
        <p:spPr/>
        <p:txBody>
          <a:bodyPr/>
          <a:lstStyle/>
          <a:p>
            <a:endParaRPr lang="en-US" dirty="0">
              <a:solidFill>
                <a:srgbClr val="191B0E"/>
              </a:solidFill>
            </a:endParaRPr>
          </a:p>
        </p:txBody>
      </p:sp>
      <p:sp>
        <p:nvSpPr>
          <p:cNvPr id="7" name="Slide Number Placeholder 6"/>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3074788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8" name="Footer Placeholder 7"/>
          <p:cNvSpPr>
            <a:spLocks noGrp="1"/>
          </p:cNvSpPr>
          <p:nvPr>
            <p:ph type="ftr" sz="quarter" idx="11"/>
          </p:nvPr>
        </p:nvSpPr>
        <p:spPr/>
        <p:txBody>
          <a:bodyPr/>
          <a:lstStyle/>
          <a:p>
            <a:endParaRPr lang="en-US" dirty="0">
              <a:solidFill>
                <a:srgbClr val="191B0E"/>
              </a:solidFill>
            </a:endParaRPr>
          </a:p>
        </p:txBody>
      </p:sp>
      <p:sp>
        <p:nvSpPr>
          <p:cNvPr id="9" name="Slide Number Placeholder 8"/>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3189999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4" name="Footer Placeholder 3"/>
          <p:cNvSpPr>
            <a:spLocks noGrp="1"/>
          </p:cNvSpPr>
          <p:nvPr>
            <p:ph type="ftr" sz="quarter" idx="11"/>
          </p:nvPr>
        </p:nvSpPr>
        <p:spPr/>
        <p:txBody>
          <a:bodyPr/>
          <a:lstStyle/>
          <a:p>
            <a:endParaRPr lang="en-US" dirty="0">
              <a:solidFill>
                <a:srgbClr val="191B0E"/>
              </a:solidFill>
            </a:endParaRPr>
          </a:p>
        </p:txBody>
      </p:sp>
      <p:sp>
        <p:nvSpPr>
          <p:cNvPr id="5" name="Slide Number Placeholder 4"/>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3554187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3" name="Footer Placeholder 2"/>
          <p:cNvSpPr>
            <a:spLocks noGrp="1"/>
          </p:cNvSpPr>
          <p:nvPr>
            <p:ph type="ftr" sz="quarter" idx="11"/>
          </p:nvPr>
        </p:nvSpPr>
        <p:spPr/>
        <p:txBody>
          <a:bodyPr/>
          <a:lstStyle/>
          <a:p>
            <a:endParaRPr lang="en-US" dirty="0">
              <a:solidFill>
                <a:srgbClr val="191B0E"/>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2162259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solidFill>
                <a:srgbClr val="191B0E"/>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solidFill>
                  <a:srgbClr val="191B0E"/>
                </a:solidFill>
              </a:rPr>
              <a:pPr/>
              <a:t>‹#›</a:t>
            </a:fld>
            <a:endParaRPr lang="en-US" dirty="0">
              <a:solidFill>
                <a:srgbClr val="191B0E"/>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003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solidFill>
                <a:srgbClr val="191B0E"/>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solidFill>
                  <a:srgbClr val="191B0E"/>
                </a:solidFill>
              </a:rPr>
              <a:pPr/>
              <a:t>‹#›</a:t>
            </a:fld>
            <a:endParaRPr lang="en-US" dirty="0">
              <a:solidFill>
                <a:srgbClr val="191B0E"/>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122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5" name="Footer Placeholder 4"/>
          <p:cNvSpPr>
            <a:spLocks noGrp="1"/>
          </p:cNvSpPr>
          <p:nvPr>
            <p:ph type="ftr" sz="quarter" idx="11"/>
          </p:nvPr>
        </p:nvSpPr>
        <p:spPr/>
        <p:txBody>
          <a:bodyPr/>
          <a:lstStyle/>
          <a:p>
            <a:endParaRPr lang="en-US" dirty="0">
              <a:solidFill>
                <a:srgbClr val="191B0E"/>
              </a:solidFill>
            </a:endParaRPr>
          </a:p>
        </p:txBody>
      </p:sp>
      <p:sp>
        <p:nvSpPr>
          <p:cNvPr id="6" name="Slide Number Placeholder 5"/>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2832289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5" name="Footer Placeholder 4"/>
          <p:cNvSpPr>
            <a:spLocks noGrp="1"/>
          </p:cNvSpPr>
          <p:nvPr>
            <p:ph type="ftr" sz="quarter" idx="11"/>
          </p:nvPr>
        </p:nvSpPr>
        <p:spPr/>
        <p:txBody>
          <a:bodyPr/>
          <a:lstStyle/>
          <a:p>
            <a:endParaRPr lang="en-US" dirty="0">
              <a:solidFill>
                <a:srgbClr val="191B0E"/>
              </a:solidFill>
            </a:endParaRPr>
          </a:p>
        </p:txBody>
      </p:sp>
      <p:sp>
        <p:nvSpPr>
          <p:cNvPr id="6" name="Slide Number Placeholder 5"/>
          <p:cNvSpPr>
            <a:spLocks noGrp="1"/>
          </p:cNvSpPr>
          <p:nvPr>
            <p:ph type="sldNum" sz="quarter" idx="12"/>
          </p:nvPr>
        </p:nvSpPr>
        <p:spPr/>
        <p:txBody>
          <a:bodyPr/>
          <a:lstStyle/>
          <a:p>
            <a:fld id="{69E57DC2-970A-4B3E-BB1C-7A09969E49DF}" type="slidenum">
              <a:rPr lang="en-US" dirty="0">
                <a:solidFill>
                  <a:srgbClr val="191B0E"/>
                </a:solidFill>
              </a:rPr>
              <a:pPr/>
              <a:t>‹#›</a:t>
            </a:fld>
            <a:endParaRPr lang="en-US" dirty="0">
              <a:solidFill>
                <a:srgbClr val="191B0E"/>
              </a:solidFill>
            </a:endParaRPr>
          </a:p>
        </p:txBody>
      </p:sp>
    </p:spTree>
    <p:extLst>
      <p:ext uri="{BB962C8B-B14F-4D97-AF65-F5344CB8AC3E}">
        <p14:creationId xmlns:p14="http://schemas.microsoft.com/office/powerpoint/2010/main" val="2623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2CE9D9-60BD-48B2-BDDE-C4B5D4DEEA38}" type="datetime1">
              <a:rPr lang="en-US" smtClean="0"/>
              <a:t>8/17/2017</a:t>
            </a:fld>
            <a:endParaRPr lang="en-US" dirty="0"/>
          </a:p>
        </p:txBody>
      </p:sp>
      <p:sp>
        <p:nvSpPr>
          <p:cNvPr id="5" name="Footer Placeholder 4"/>
          <p:cNvSpPr>
            <a:spLocks noGrp="1"/>
          </p:cNvSpPr>
          <p:nvPr>
            <p:ph type="ftr" sz="quarter" idx="11"/>
          </p:nvPr>
        </p:nvSpPr>
        <p:spPr/>
        <p:txBody>
          <a:bodyPr/>
          <a:lstStyle/>
          <a:p>
            <a:r>
              <a:rPr lang="en-US" smtClean="0"/>
              <a:t>AZAM AMIR REZA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0BAE9-53F7-4CBF-B9D7-BC9EA75E34AB}" type="datetime1">
              <a:rPr lang="en-US" smtClean="0"/>
              <a:t>8/17/2017</a:t>
            </a:fld>
            <a:endParaRPr lang="en-US" dirty="0"/>
          </a:p>
        </p:txBody>
      </p:sp>
      <p:sp>
        <p:nvSpPr>
          <p:cNvPr id="6" name="Footer Placeholder 5"/>
          <p:cNvSpPr>
            <a:spLocks noGrp="1"/>
          </p:cNvSpPr>
          <p:nvPr>
            <p:ph type="ftr" sz="quarter" idx="11"/>
          </p:nvPr>
        </p:nvSpPr>
        <p:spPr/>
        <p:txBody>
          <a:bodyPr/>
          <a:lstStyle/>
          <a:p>
            <a:r>
              <a:rPr lang="en-US" smtClean="0"/>
              <a:t>AZAM AMIR REZA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8676B0-EE7B-4B97-8CAC-AB408B2064C7}" type="datetime1">
              <a:rPr lang="en-US" smtClean="0"/>
              <a:t>8/17/2017</a:t>
            </a:fld>
            <a:endParaRPr lang="en-US" dirty="0"/>
          </a:p>
        </p:txBody>
      </p:sp>
      <p:sp>
        <p:nvSpPr>
          <p:cNvPr id="8" name="Footer Placeholder 7"/>
          <p:cNvSpPr>
            <a:spLocks noGrp="1"/>
          </p:cNvSpPr>
          <p:nvPr>
            <p:ph type="ftr" sz="quarter" idx="11"/>
          </p:nvPr>
        </p:nvSpPr>
        <p:spPr/>
        <p:txBody>
          <a:bodyPr/>
          <a:lstStyle/>
          <a:p>
            <a:r>
              <a:rPr lang="en-US" smtClean="0"/>
              <a:t>AZAM AMIR REZA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EDCE91-5F03-4474-9032-B6CEEC869FAE}" type="datetime1">
              <a:rPr lang="en-US" smtClean="0"/>
              <a:t>8/17/2017</a:t>
            </a:fld>
            <a:endParaRPr lang="en-US" dirty="0"/>
          </a:p>
        </p:txBody>
      </p:sp>
      <p:sp>
        <p:nvSpPr>
          <p:cNvPr id="4" name="Footer Placeholder 3"/>
          <p:cNvSpPr>
            <a:spLocks noGrp="1"/>
          </p:cNvSpPr>
          <p:nvPr>
            <p:ph type="ftr" sz="quarter" idx="11"/>
          </p:nvPr>
        </p:nvSpPr>
        <p:spPr/>
        <p:txBody>
          <a:bodyPr/>
          <a:lstStyle/>
          <a:p>
            <a:r>
              <a:rPr lang="en-US" smtClean="0"/>
              <a:t>AZAM AMIR REZA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C8CFF-3A67-4A79-9BD2-FCF232C83589}" type="datetime1">
              <a:rPr lang="en-US" smtClean="0"/>
              <a:t>8/17/2017</a:t>
            </a:fld>
            <a:endParaRPr lang="en-US" dirty="0"/>
          </a:p>
        </p:txBody>
      </p:sp>
      <p:sp>
        <p:nvSpPr>
          <p:cNvPr id="3" name="Footer Placeholder 2"/>
          <p:cNvSpPr>
            <a:spLocks noGrp="1"/>
          </p:cNvSpPr>
          <p:nvPr>
            <p:ph type="ftr" sz="quarter" idx="11"/>
          </p:nvPr>
        </p:nvSpPr>
        <p:spPr/>
        <p:txBody>
          <a:bodyPr/>
          <a:lstStyle/>
          <a:p>
            <a:r>
              <a:rPr lang="en-US" smtClean="0"/>
              <a:t>AZAM AMIR REZA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920CE-61E3-41A6-84A2-A54FB8C610C8}" type="datetime1">
              <a:rPr lang="en-US" smtClean="0"/>
              <a:t>8/17/2017</a:t>
            </a:fld>
            <a:endParaRPr lang="en-US" dirty="0"/>
          </a:p>
        </p:txBody>
      </p:sp>
      <p:sp>
        <p:nvSpPr>
          <p:cNvPr id="6" name="Footer Placeholder 5"/>
          <p:cNvSpPr>
            <a:spLocks noGrp="1"/>
          </p:cNvSpPr>
          <p:nvPr>
            <p:ph type="ftr" sz="quarter" idx="11"/>
          </p:nvPr>
        </p:nvSpPr>
        <p:spPr/>
        <p:txBody>
          <a:bodyPr/>
          <a:lstStyle/>
          <a:p>
            <a:r>
              <a:rPr lang="en-US" smtClean="0"/>
              <a:t>AZAM AMIR REZA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FD610-6545-48DA-B1A7-689CD5BF3817}" type="datetime1">
              <a:rPr lang="en-US" smtClean="0"/>
              <a:t>8/17/2017</a:t>
            </a:fld>
            <a:endParaRPr lang="en-US" dirty="0"/>
          </a:p>
        </p:txBody>
      </p:sp>
      <p:sp>
        <p:nvSpPr>
          <p:cNvPr id="6" name="Footer Placeholder 5"/>
          <p:cNvSpPr>
            <a:spLocks noGrp="1"/>
          </p:cNvSpPr>
          <p:nvPr>
            <p:ph type="ftr" sz="quarter" idx="11"/>
          </p:nvPr>
        </p:nvSpPr>
        <p:spPr/>
        <p:txBody>
          <a:bodyPr/>
          <a:lstStyle/>
          <a:p>
            <a:r>
              <a:rPr lang="en-US" smtClean="0"/>
              <a:t>AZAM AMIR REZA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20B989-3DBD-473E-B471-6618F5F2E9B4}" type="datetime1">
              <a:rPr lang="en-US" smtClean="0"/>
              <a:t>8/17/2017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AZAM AMIR REZA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solidFill>
                  <a:srgbClr val="191B0E"/>
                </a:solidFill>
              </a:rPr>
              <a:pPr/>
              <a:t>8/17/2017</a:t>
            </a:fld>
            <a:endParaRPr lang="en-US" dirty="0">
              <a:solidFill>
                <a:srgbClr val="191B0E"/>
              </a:solidFill>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solidFill>
                <a:srgbClr val="191B0E"/>
              </a:solidFill>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solidFill>
                  <a:srgbClr val="191B0E"/>
                </a:solidFill>
              </a:rPr>
              <a:pPr/>
              <a:t>‹#›</a:t>
            </a:fld>
            <a:endParaRPr lang="en-US" dirty="0">
              <a:solidFill>
                <a:srgbClr val="191B0E"/>
              </a:solidFill>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57124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javatpoint.com/session-tracking-in-servle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javatpoint.com/cookies-in-servle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javatpoint.com/cookies-in-servl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javatpoint.com/hidden-form-field-in-session-track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514600"/>
            <a:ext cx="7766936" cy="1536236"/>
          </a:xfrm>
        </p:spPr>
        <p:txBody>
          <a:bodyPr/>
          <a:lstStyle/>
          <a:p>
            <a:pPr algn="ctr"/>
            <a:r>
              <a:rPr lang="en-US" sz="9600" u="sng" dirty="0" smtClean="0">
                <a:latin typeface="Algerian" panose="04020705040A02060702" pitchFamily="82" charset="0"/>
              </a:rPr>
              <a:t>Servlet</a:t>
            </a:r>
            <a:endParaRPr lang="en-US" sz="9600" u="sng" dirty="0">
              <a:latin typeface="Algerian" panose="04020705040A02060702" pitchFamily="82" charset="0"/>
            </a:endParaRPr>
          </a:p>
        </p:txBody>
      </p:sp>
      <p:sp>
        <p:nvSpPr>
          <p:cNvPr id="3" name="Subtitle 2"/>
          <p:cNvSpPr>
            <a:spLocks noGrp="1"/>
          </p:cNvSpPr>
          <p:nvPr>
            <p:ph type="subTitle" idx="1"/>
          </p:nvPr>
        </p:nvSpPr>
        <p:spPr/>
        <p:txBody>
          <a:bodyPr/>
          <a:lstStyle/>
          <a:p>
            <a:pPr algn="ctr"/>
            <a:r>
              <a:rPr lang="en-US" dirty="0" smtClean="0"/>
              <a:t>(server </a:t>
            </a:r>
            <a:r>
              <a:rPr lang="en-US" dirty="0"/>
              <a:t>side java </a:t>
            </a:r>
            <a:r>
              <a:rPr lang="en-US" dirty="0" smtClean="0"/>
              <a:t>program)</a:t>
            </a:r>
            <a:endParaRPr lang="en-US" dirty="0"/>
          </a:p>
        </p:txBody>
      </p:sp>
      <p:sp>
        <p:nvSpPr>
          <p:cNvPr id="6" name="Footer Placeholder 4"/>
          <p:cNvSpPr>
            <a:spLocks noGrp="1"/>
          </p:cNvSpPr>
          <p:nvPr>
            <p:ph type="ftr" sz="quarter" idx="11"/>
          </p:nvPr>
        </p:nvSpPr>
        <p:spPr>
          <a:xfrm>
            <a:off x="4211061" y="4782607"/>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58509942"/>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normAutofit fontScale="90000"/>
          </a:bodyPr>
          <a:lstStyle/>
          <a:p>
            <a:r>
              <a:rPr lang="en-US" dirty="0"/>
              <a:t>What is the difference between Get </a:t>
            </a:r>
            <a:r>
              <a:rPr lang="en-US" dirty="0" smtClean="0"/>
              <a:t>and Post?</a:t>
            </a:r>
            <a:r>
              <a:rPr lang="en-US" b="1" dirty="0" smtClean="0"/>
              <a:t/>
            </a:r>
            <a:br>
              <a:rPr lang="en-US" b="1"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8023942"/>
              </p:ext>
            </p:extLst>
          </p:nvPr>
        </p:nvGraphicFramePr>
        <p:xfrm>
          <a:off x="393540" y="1447800"/>
          <a:ext cx="9207663" cy="5007427"/>
        </p:xfrm>
        <a:graphic>
          <a:graphicData uri="http://schemas.openxmlformats.org/drawingml/2006/table">
            <a:tbl>
              <a:tblPr firstRow="1" firstCol="1" bandRow="1">
                <a:tableStyleId>{5C22544A-7EE6-4342-B048-85BDC9FD1C3A}</a:tableStyleId>
              </a:tblPr>
              <a:tblGrid>
                <a:gridCol w="4838188"/>
                <a:gridCol w="4369475"/>
              </a:tblGrid>
              <a:tr h="530405">
                <a:tc>
                  <a:txBody>
                    <a:bodyPr/>
                    <a:lstStyle/>
                    <a:p>
                      <a:pPr marL="0" marR="0" algn="l">
                        <a:lnSpc>
                          <a:spcPts val="1725"/>
                        </a:lnSpc>
                        <a:spcBef>
                          <a:spcPts val="0"/>
                        </a:spcBef>
                        <a:spcAft>
                          <a:spcPts val="1000"/>
                        </a:spcAft>
                      </a:pPr>
                      <a:r>
                        <a:rPr lang="en-US" sz="1600" dirty="0">
                          <a:effectLst/>
                        </a:rPr>
                        <a:t>GET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gn="l">
                        <a:lnSpc>
                          <a:spcPts val="1725"/>
                        </a:lnSpc>
                        <a:spcBef>
                          <a:spcPts val="0"/>
                        </a:spcBef>
                        <a:spcAft>
                          <a:spcPts val="1000"/>
                        </a:spcAft>
                      </a:pPr>
                      <a:r>
                        <a:rPr lang="en-US" sz="1600">
                          <a:effectLst/>
                        </a:rPr>
                        <a:t>POST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895405">
                <a:tc>
                  <a:txBody>
                    <a:bodyPr/>
                    <a:lstStyle/>
                    <a:p>
                      <a:pPr marL="190500" marR="0" algn="l">
                        <a:lnSpc>
                          <a:spcPts val="1725"/>
                        </a:lnSpc>
                        <a:spcBef>
                          <a:spcPts val="0"/>
                        </a:spcBef>
                        <a:spcAft>
                          <a:spcPts val="1000"/>
                        </a:spcAft>
                      </a:pPr>
                      <a:r>
                        <a:rPr lang="en-US" sz="1600">
                          <a:effectLst/>
                        </a:rPr>
                        <a:t>1) In case of Get request, only limited amount of data can be sent because data is sent in header.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l">
                        <a:lnSpc>
                          <a:spcPts val="1725"/>
                        </a:lnSpc>
                        <a:spcBef>
                          <a:spcPts val="0"/>
                        </a:spcBef>
                        <a:spcAft>
                          <a:spcPts val="1000"/>
                        </a:spcAft>
                      </a:pPr>
                      <a:r>
                        <a:rPr lang="en-US" sz="1600">
                          <a:effectLst/>
                        </a:rPr>
                        <a:t>In case of post request, large amount of data can be sent because data is sent in body.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895405">
                <a:tc>
                  <a:txBody>
                    <a:bodyPr/>
                    <a:lstStyle/>
                    <a:p>
                      <a:pPr marL="190500" marR="0" algn="l">
                        <a:lnSpc>
                          <a:spcPts val="1725"/>
                        </a:lnSpc>
                        <a:spcBef>
                          <a:spcPts val="0"/>
                        </a:spcBef>
                        <a:spcAft>
                          <a:spcPts val="1000"/>
                        </a:spcAft>
                      </a:pPr>
                      <a:r>
                        <a:rPr lang="en-US" sz="1600">
                          <a:effectLst/>
                        </a:rPr>
                        <a:t>2) Get request is not secured because data is exposed in URL bar.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l">
                        <a:lnSpc>
                          <a:spcPts val="1725"/>
                        </a:lnSpc>
                        <a:spcBef>
                          <a:spcPts val="0"/>
                        </a:spcBef>
                        <a:spcAft>
                          <a:spcPts val="1000"/>
                        </a:spcAft>
                      </a:pPr>
                      <a:r>
                        <a:rPr lang="en-US" sz="1600">
                          <a:effectLst/>
                        </a:rPr>
                        <a:t>Post request is secured because data is not exposed in URL bar.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513089">
                <a:tc>
                  <a:txBody>
                    <a:bodyPr/>
                    <a:lstStyle/>
                    <a:p>
                      <a:pPr marL="190500" marR="0" algn="l">
                        <a:lnSpc>
                          <a:spcPts val="1725"/>
                        </a:lnSpc>
                        <a:spcBef>
                          <a:spcPts val="0"/>
                        </a:spcBef>
                        <a:spcAft>
                          <a:spcPts val="1000"/>
                        </a:spcAft>
                      </a:pPr>
                      <a:r>
                        <a:rPr lang="en-US" sz="1600">
                          <a:effectLst/>
                        </a:rPr>
                        <a:t>3) Get request can be bookmarked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l">
                        <a:lnSpc>
                          <a:spcPts val="1725"/>
                        </a:lnSpc>
                        <a:spcBef>
                          <a:spcPts val="0"/>
                        </a:spcBef>
                        <a:spcAft>
                          <a:spcPts val="1000"/>
                        </a:spcAft>
                      </a:pPr>
                      <a:r>
                        <a:rPr lang="en-US" sz="1600">
                          <a:effectLst/>
                        </a:rPr>
                        <a:t>Post request cannot be bookmarked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1277718">
                <a:tc>
                  <a:txBody>
                    <a:bodyPr/>
                    <a:lstStyle/>
                    <a:p>
                      <a:pPr marL="190500" marR="0" algn="l">
                        <a:lnSpc>
                          <a:spcPts val="1725"/>
                        </a:lnSpc>
                        <a:spcBef>
                          <a:spcPts val="0"/>
                        </a:spcBef>
                        <a:spcAft>
                          <a:spcPts val="1000"/>
                        </a:spcAft>
                      </a:pPr>
                      <a:r>
                        <a:rPr lang="en-US" sz="1600">
                          <a:effectLst/>
                        </a:rPr>
                        <a:t>4) Get request is idempotent. It means second request will be ignored until response of first request is delivered.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l">
                        <a:lnSpc>
                          <a:spcPts val="1725"/>
                        </a:lnSpc>
                        <a:spcBef>
                          <a:spcPts val="0"/>
                        </a:spcBef>
                        <a:spcAft>
                          <a:spcPts val="1000"/>
                        </a:spcAft>
                      </a:pPr>
                      <a:r>
                        <a:rPr lang="en-US" sz="1600">
                          <a:effectLst/>
                        </a:rPr>
                        <a:t>Post request is non-idempotent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r h="895405">
                <a:tc>
                  <a:txBody>
                    <a:bodyPr/>
                    <a:lstStyle/>
                    <a:p>
                      <a:pPr marL="190500" marR="0" algn="l">
                        <a:lnSpc>
                          <a:spcPts val="1725"/>
                        </a:lnSpc>
                        <a:spcBef>
                          <a:spcPts val="0"/>
                        </a:spcBef>
                        <a:spcAft>
                          <a:spcPts val="1000"/>
                        </a:spcAft>
                      </a:pPr>
                      <a:r>
                        <a:rPr lang="en-US" sz="1600">
                          <a:effectLst/>
                        </a:rPr>
                        <a:t>5) Get request is more efficient and used more than Post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l">
                        <a:lnSpc>
                          <a:spcPts val="1725"/>
                        </a:lnSpc>
                        <a:spcBef>
                          <a:spcPts val="0"/>
                        </a:spcBef>
                        <a:spcAft>
                          <a:spcPts val="1000"/>
                        </a:spcAft>
                      </a:pPr>
                      <a:r>
                        <a:rPr lang="en-US" sz="1600" dirty="0">
                          <a:effectLst/>
                        </a:rPr>
                        <a:t>Post request is less efficient and used less than get.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r>
            </a:tbl>
          </a:graphicData>
        </a:graphic>
      </p:graphicFrame>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0164450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Container</a:t>
            </a:r>
            <a:r>
              <a:rPr lang="en-US" b="1" dirty="0"/>
              <a:t/>
            </a:r>
            <a:br>
              <a:rPr lang="en-US" b="1" dirty="0"/>
            </a:br>
            <a:endParaRPr lang="en-US" dirty="0"/>
          </a:p>
        </p:txBody>
      </p:sp>
      <p:sp>
        <p:nvSpPr>
          <p:cNvPr id="3" name="Content Placeholder 2"/>
          <p:cNvSpPr>
            <a:spLocks noGrp="1"/>
          </p:cNvSpPr>
          <p:nvPr>
            <p:ph idx="1"/>
          </p:nvPr>
        </p:nvSpPr>
        <p:spPr>
          <a:xfrm>
            <a:off x="677334" y="1376818"/>
            <a:ext cx="8989180" cy="5002211"/>
          </a:xfrm>
        </p:spPr>
        <p:txBody>
          <a:bodyPr>
            <a:normAutofit lnSpcReduction="10000"/>
          </a:bodyPr>
          <a:lstStyle/>
          <a:p>
            <a:pPr lvl="0"/>
            <a:r>
              <a:rPr lang="en-US" dirty="0"/>
              <a:t>Container is an engine or smartness which manages all the resources or JEE components. If any server has JEE container than only we can run JEE application</a:t>
            </a:r>
            <a:r>
              <a:rPr lang="en-US" dirty="0" smtClean="0"/>
              <a:t>.</a:t>
            </a:r>
            <a:endParaRPr lang="en-US" dirty="0"/>
          </a:p>
          <a:p>
            <a:pPr lvl="0"/>
            <a:r>
              <a:rPr lang="en-US" dirty="0"/>
              <a:t>We can integrate JEE components with many servers.</a:t>
            </a:r>
          </a:p>
          <a:p>
            <a:pPr marL="0" indent="0">
              <a:buNone/>
            </a:pPr>
            <a:r>
              <a:rPr lang="en-US" b="1" u="sng" dirty="0"/>
              <a:t>Responsible for container:</a:t>
            </a:r>
            <a:endParaRPr lang="en-US" u="sng" dirty="0"/>
          </a:p>
          <a:p>
            <a:pPr lvl="0"/>
            <a:r>
              <a:rPr lang="en-US" b="1" dirty="0"/>
              <a:t>Life cycle management</a:t>
            </a:r>
            <a:endParaRPr lang="en-US" dirty="0"/>
          </a:p>
          <a:p>
            <a:pPr lvl="0"/>
            <a:r>
              <a:rPr lang="en-US" b="1" dirty="0"/>
              <a:t>Session management</a:t>
            </a:r>
            <a:endParaRPr lang="en-US" dirty="0"/>
          </a:p>
          <a:p>
            <a:pPr lvl="0"/>
            <a:r>
              <a:rPr lang="en-US" b="1" dirty="0"/>
              <a:t>Security management </a:t>
            </a:r>
            <a:endParaRPr lang="en-US" dirty="0"/>
          </a:p>
          <a:p>
            <a:pPr lvl="0"/>
            <a:r>
              <a:rPr lang="en-US" b="1" dirty="0"/>
              <a:t>Etc. </a:t>
            </a:r>
            <a:endParaRPr lang="en-US" dirty="0"/>
          </a:p>
          <a:p>
            <a:pPr marL="0" indent="0">
              <a:buNone/>
            </a:pPr>
            <a:r>
              <a:rPr lang="en-US" b="1" dirty="0" smtClean="0"/>
              <a:t>Note:</a:t>
            </a:r>
          </a:p>
          <a:p>
            <a:pPr marL="0" indent="0">
              <a:buNone/>
            </a:pPr>
            <a:r>
              <a:rPr lang="en-US" b="1" dirty="0"/>
              <a:t>Web.xml</a:t>
            </a:r>
            <a:r>
              <a:rPr lang="en-US" dirty="0"/>
              <a:t> </a:t>
            </a:r>
            <a:r>
              <a:rPr lang="en-US" b="1" dirty="0"/>
              <a:t>is passed by the container at the time of application loading and if web.xml has any errors then server throws </a:t>
            </a:r>
            <a:r>
              <a:rPr lang="en-US" b="1" dirty="0" err="1"/>
              <a:t>ParseException</a:t>
            </a:r>
            <a:r>
              <a:rPr lang="en-US" b="1" dirty="0"/>
              <a:t>.</a:t>
            </a:r>
            <a:endParaRPr lang="en-US" dirty="0"/>
          </a:p>
          <a:p>
            <a:pPr marL="0" indent="0">
              <a:buNone/>
            </a:pPr>
            <a:endParaRPr lang="en-US" b="1" dirty="0" smtClean="0"/>
          </a:p>
          <a:p>
            <a:pPr marL="0" indent="0">
              <a:buNone/>
            </a:pPr>
            <a:r>
              <a:rPr lang="en-US" b="1" dirty="0" smtClean="0"/>
              <a:t> All </a:t>
            </a:r>
            <a:r>
              <a:rPr lang="en-US" b="1" dirty="0"/>
              <a:t>the application is sequentially loaded by the container </a:t>
            </a:r>
            <a:endParaRPr lang="en-US" dirty="0"/>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4042514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web.xmL</a:t>
            </a:r>
            <a:r>
              <a:rPr lang="en-US" b="1" dirty="0"/>
              <a:t>/deployment descriptor</a:t>
            </a: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a:t>It is a</a:t>
            </a:r>
            <a:r>
              <a:rPr lang="en-US" b="1" dirty="0"/>
              <a:t> </a:t>
            </a:r>
            <a:r>
              <a:rPr lang="en-US" dirty="0"/>
              <a:t>configuration file which has information like servlet, JSP, security information, welcome file, filters, listeners, session time out etc.</a:t>
            </a:r>
          </a:p>
          <a:p>
            <a:pPr lvl="0"/>
            <a:r>
              <a:rPr lang="en-US" dirty="0"/>
              <a:t>an application can have maximum one web.xml </a:t>
            </a:r>
          </a:p>
          <a:p>
            <a:pPr lvl="0"/>
            <a:r>
              <a:rPr lang="en-US" dirty="0"/>
              <a:t>in 2.x all the application configuration used to be done using web.xml when </a:t>
            </a:r>
            <a:r>
              <a:rPr lang="en-US" dirty="0" err="1"/>
              <a:t>jee</a:t>
            </a:r>
            <a:r>
              <a:rPr lang="en-US" dirty="0"/>
              <a:t> 3 version we can use @notation </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9823601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Server</a:t>
            </a:r>
            <a:r>
              <a:rPr lang="en-US" b="1" dirty="0"/>
              <a:t/>
            </a:r>
            <a:br>
              <a:rPr lang="en-US" b="1" dirty="0"/>
            </a:br>
            <a:endParaRPr lang="en-US" dirty="0"/>
          </a:p>
        </p:txBody>
      </p:sp>
      <p:sp>
        <p:nvSpPr>
          <p:cNvPr id="3" name="Content Placeholder 2"/>
          <p:cNvSpPr>
            <a:spLocks noGrp="1"/>
          </p:cNvSpPr>
          <p:nvPr>
            <p:ph idx="1"/>
          </p:nvPr>
        </p:nvSpPr>
        <p:spPr>
          <a:xfrm>
            <a:off x="677334" y="1251857"/>
            <a:ext cx="9152466" cy="5159829"/>
          </a:xfrm>
        </p:spPr>
        <p:txBody>
          <a:bodyPr>
            <a:normAutofit fontScale="92500" lnSpcReduction="10000"/>
          </a:bodyPr>
          <a:lstStyle/>
          <a:p>
            <a:r>
              <a:rPr lang="en-US" dirty="0"/>
              <a:t>It is a running program or software that provides services.</a:t>
            </a:r>
          </a:p>
          <a:p>
            <a:pPr lvl="0"/>
            <a:r>
              <a:rPr lang="en-US" dirty="0"/>
              <a:t>Server represent  a runtime environment which can only understand .class </a:t>
            </a:r>
          </a:p>
          <a:p>
            <a:pPr marL="0" indent="0">
              <a:buNone/>
            </a:pPr>
            <a:r>
              <a:rPr lang="en-US" dirty="0"/>
              <a:t>There are two types of servers:</a:t>
            </a:r>
          </a:p>
          <a:p>
            <a:pPr lvl="0"/>
            <a:r>
              <a:rPr lang="en-US" dirty="0"/>
              <a:t>Web </a:t>
            </a:r>
            <a:r>
              <a:rPr lang="en-US" dirty="0" smtClean="0"/>
              <a:t>Server</a:t>
            </a:r>
          </a:p>
          <a:p>
            <a:pPr marL="0" indent="0">
              <a:buNone/>
            </a:pPr>
            <a:r>
              <a:rPr lang="en-US" dirty="0"/>
              <a:t>Web server contains only web or servlet container. It can be used for servlet, </a:t>
            </a:r>
            <a:r>
              <a:rPr lang="en-US" dirty="0" err="1"/>
              <a:t>jsp</a:t>
            </a:r>
            <a:r>
              <a:rPr lang="en-US" dirty="0"/>
              <a:t>, struts, </a:t>
            </a:r>
            <a:r>
              <a:rPr lang="en-US" dirty="0" err="1"/>
              <a:t>jsf</a:t>
            </a:r>
            <a:r>
              <a:rPr lang="en-US" dirty="0"/>
              <a:t> etc. It can't be used for EJB.</a:t>
            </a:r>
          </a:p>
          <a:p>
            <a:pPr marL="0" indent="0">
              <a:buNone/>
            </a:pPr>
            <a:r>
              <a:rPr lang="en-US" dirty="0"/>
              <a:t>Example of Web Servers are: </a:t>
            </a:r>
            <a:r>
              <a:rPr lang="en-US" b="1" dirty="0"/>
              <a:t>Apache Tomcat</a:t>
            </a:r>
            <a:r>
              <a:rPr lang="en-US" dirty="0"/>
              <a:t> and </a:t>
            </a:r>
            <a:r>
              <a:rPr lang="en-US" b="1" dirty="0"/>
              <a:t>Resin</a:t>
            </a:r>
            <a:r>
              <a:rPr lang="en-US" dirty="0" smtClean="0"/>
              <a:t>.</a:t>
            </a:r>
            <a:endParaRPr lang="en-US" dirty="0"/>
          </a:p>
          <a:p>
            <a:pPr lvl="0"/>
            <a:r>
              <a:rPr lang="en-US" dirty="0"/>
              <a:t>Application Server</a:t>
            </a:r>
          </a:p>
          <a:p>
            <a:pPr marL="0" indent="0">
              <a:buNone/>
            </a:pPr>
            <a:r>
              <a:rPr lang="en-US" dirty="0"/>
              <a:t>Application server contains Web and EJB containers. It can be used for servlet, </a:t>
            </a:r>
            <a:r>
              <a:rPr lang="en-US" dirty="0" err="1"/>
              <a:t>jsp</a:t>
            </a:r>
            <a:r>
              <a:rPr lang="en-US" dirty="0"/>
              <a:t>, struts, </a:t>
            </a:r>
            <a:r>
              <a:rPr lang="en-US" dirty="0" err="1"/>
              <a:t>jsf</a:t>
            </a:r>
            <a:r>
              <a:rPr lang="en-US" dirty="0"/>
              <a:t>, </a:t>
            </a:r>
            <a:r>
              <a:rPr lang="en-US" dirty="0" err="1"/>
              <a:t>ejb</a:t>
            </a:r>
            <a:r>
              <a:rPr lang="en-US" dirty="0"/>
              <a:t> etc.</a:t>
            </a:r>
          </a:p>
          <a:p>
            <a:pPr marL="0" indent="0">
              <a:buNone/>
            </a:pPr>
            <a:r>
              <a:rPr lang="en-US" dirty="0"/>
              <a:t>Example of Application Servers are:</a:t>
            </a:r>
          </a:p>
          <a:p>
            <a:pPr lvl="0"/>
            <a:r>
              <a:rPr lang="en-US" b="1" dirty="0" err="1"/>
              <a:t>JBoss</a:t>
            </a:r>
            <a:r>
              <a:rPr lang="en-US" dirty="0"/>
              <a:t> Open-source server from </a:t>
            </a:r>
            <a:r>
              <a:rPr lang="en-US" dirty="0" err="1"/>
              <a:t>JBoss</a:t>
            </a:r>
            <a:r>
              <a:rPr lang="en-US" dirty="0"/>
              <a:t> community.</a:t>
            </a:r>
          </a:p>
          <a:p>
            <a:pPr lvl="0"/>
            <a:r>
              <a:rPr lang="en-US" b="1" dirty="0"/>
              <a:t>Glassfish</a:t>
            </a:r>
            <a:r>
              <a:rPr lang="en-US" dirty="0"/>
              <a:t> provided by Sun Microsystem. Now acquired by Oracle.</a:t>
            </a:r>
          </a:p>
          <a:p>
            <a:pPr lvl="0"/>
            <a:r>
              <a:rPr lang="en-US" b="1" dirty="0" err="1"/>
              <a:t>Weblogic</a:t>
            </a:r>
            <a:r>
              <a:rPr lang="en-US" dirty="0"/>
              <a:t> provided by Oracle. It more secured.</a:t>
            </a:r>
          </a:p>
          <a:p>
            <a:r>
              <a:rPr lang="en-US" b="1" dirty="0" err="1"/>
              <a:t>Websphere</a:t>
            </a:r>
            <a:r>
              <a:rPr lang="en-US" dirty="0"/>
              <a:t> provided by IBM.</a:t>
            </a:r>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597900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normAutofit fontScale="90000"/>
          </a:bodyPr>
          <a:lstStyle/>
          <a:p>
            <a:r>
              <a:rPr lang="en-US" u="sng" dirty="0"/>
              <a:t>Content Type</a:t>
            </a:r>
            <a:r>
              <a:rPr lang="en-US" b="1" dirty="0"/>
              <a:t/>
            </a:r>
            <a:br>
              <a:rPr lang="en-US" b="1" dirty="0"/>
            </a:br>
            <a:endParaRPr lang="en-US" dirty="0"/>
          </a:p>
        </p:txBody>
      </p:sp>
      <p:sp>
        <p:nvSpPr>
          <p:cNvPr id="3" name="Content Placeholder 2"/>
          <p:cNvSpPr>
            <a:spLocks noGrp="1"/>
          </p:cNvSpPr>
          <p:nvPr>
            <p:ph idx="1"/>
          </p:nvPr>
        </p:nvSpPr>
        <p:spPr>
          <a:xfrm>
            <a:off x="677333" y="1284515"/>
            <a:ext cx="9108923" cy="5312228"/>
          </a:xfrm>
        </p:spPr>
        <p:txBody>
          <a:bodyPr>
            <a:normAutofit lnSpcReduction="10000"/>
          </a:bodyPr>
          <a:lstStyle/>
          <a:p>
            <a:pPr marL="0" indent="0">
              <a:buNone/>
            </a:pPr>
            <a:r>
              <a:rPr lang="en-US" dirty="0"/>
              <a:t>Content Type is also known as MIME (Multipurpose internet Mail Extension) Type. It is a </a:t>
            </a:r>
            <a:r>
              <a:rPr lang="en-US" b="1" dirty="0"/>
              <a:t>HTTP header</a:t>
            </a:r>
            <a:r>
              <a:rPr lang="en-US" dirty="0"/>
              <a:t> that provides the description about what are you sending to the browser</a:t>
            </a:r>
            <a:r>
              <a:rPr lang="en-US" dirty="0" smtClean="0"/>
              <a:t>.</a:t>
            </a:r>
          </a:p>
          <a:p>
            <a:pPr marL="0" indent="0">
              <a:buNone/>
            </a:pPr>
            <a:r>
              <a:rPr lang="en-US" dirty="0"/>
              <a:t>There are many content types</a:t>
            </a:r>
            <a:r>
              <a:rPr lang="en-US" dirty="0" smtClean="0"/>
              <a:t>:</a:t>
            </a:r>
            <a:endParaRPr lang="en-US" dirty="0"/>
          </a:p>
          <a:p>
            <a:pPr lvl="0"/>
            <a:r>
              <a:rPr lang="en-US" dirty="0"/>
              <a:t>text/html</a:t>
            </a:r>
          </a:p>
          <a:p>
            <a:pPr lvl="0"/>
            <a:r>
              <a:rPr lang="en-US" dirty="0"/>
              <a:t>text/plain</a:t>
            </a:r>
          </a:p>
          <a:p>
            <a:pPr lvl="0"/>
            <a:r>
              <a:rPr lang="en-US" dirty="0"/>
              <a:t>application/</a:t>
            </a:r>
            <a:r>
              <a:rPr lang="en-US" dirty="0" err="1"/>
              <a:t>msword</a:t>
            </a:r>
            <a:endParaRPr lang="en-US" dirty="0"/>
          </a:p>
          <a:p>
            <a:pPr lvl="0"/>
            <a:r>
              <a:rPr lang="en-US" dirty="0"/>
              <a:t>application/vnd.ms-excel</a:t>
            </a:r>
          </a:p>
          <a:p>
            <a:pPr lvl="0"/>
            <a:r>
              <a:rPr lang="en-US" dirty="0"/>
              <a:t>application/jar</a:t>
            </a:r>
          </a:p>
          <a:p>
            <a:pPr lvl="0"/>
            <a:r>
              <a:rPr lang="en-US" dirty="0"/>
              <a:t>application/pdf</a:t>
            </a:r>
          </a:p>
          <a:p>
            <a:pPr lvl="0"/>
            <a:r>
              <a:rPr lang="en-US" dirty="0"/>
              <a:t>application/octet-stream</a:t>
            </a:r>
          </a:p>
          <a:p>
            <a:pPr lvl="0"/>
            <a:r>
              <a:rPr lang="en-US" dirty="0"/>
              <a:t>application/x-zip</a:t>
            </a:r>
          </a:p>
          <a:p>
            <a:pPr lvl="0"/>
            <a:r>
              <a:rPr lang="en-US" dirty="0"/>
              <a:t>images/jpeg</a:t>
            </a:r>
          </a:p>
          <a:p>
            <a:r>
              <a:rPr lang="en-US" dirty="0"/>
              <a:t>video/</a:t>
            </a:r>
            <a:r>
              <a:rPr lang="en-US" dirty="0" err="1"/>
              <a:t>quicktime</a:t>
            </a:r>
            <a:r>
              <a:rPr lang="en-US" dirty="0"/>
              <a:t> </a:t>
            </a:r>
            <a:r>
              <a:rPr lang="en-US" dirty="0" err="1"/>
              <a:t>etc</a:t>
            </a:r>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211056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343"/>
          </a:xfrm>
        </p:spPr>
        <p:txBody>
          <a:bodyPr/>
          <a:lstStyle/>
          <a:p>
            <a:pPr algn="ctr"/>
            <a:r>
              <a:rPr lang="en-US" b="1" u="sng" dirty="0"/>
              <a:t>Servlet </a:t>
            </a:r>
            <a:r>
              <a:rPr lang="en-US" b="1" u="sng" dirty="0" smtClean="0"/>
              <a:t>API</a:t>
            </a:r>
            <a:endParaRPr lang="en-US" b="1" u="sng" dirty="0"/>
          </a:p>
        </p:txBody>
      </p:sp>
      <p:sp>
        <p:nvSpPr>
          <p:cNvPr id="3" name="Content Placeholder 2"/>
          <p:cNvSpPr>
            <a:spLocks noGrp="1"/>
          </p:cNvSpPr>
          <p:nvPr>
            <p:ph idx="1"/>
          </p:nvPr>
        </p:nvSpPr>
        <p:spPr>
          <a:xfrm>
            <a:off x="677334" y="1338943"/>
            <a:ext cx="8596668" cy="4702419"/>
          </a:xfrm>
        </p:spPr>
        <p:txBody>
          <a:bodyPr/>
          <a:lstStyle/>
          <a:p>
            <a:pPr marL="0" indent="0">
              <a:buNone/>
            </a:pPr>
            <a:r>
              <a:rPr lang="en-US" dirty="0" smtClean="0"/>
              <a:t>In this </a:t>
            </a:r>
            <a:r>
              <a:rPr lang="en-US" dirty="0" err="1" smtClean="0"/>
              <a:t>api</a:t>
            </a:r>
            <a:r>
              <a:rPr lang="en-US" dirty="0" smtClean="0"/>
              <a:t> there are mainly two package we used to create web application</a:t>
            </a:r>
          </a:p>
          <a:p>
            <a:pPr marL="0" indent="0">
              <a:buNone/>
            </a:pPr>
            <a:r>
              <a:rPr lang="en-US" dirty="0" err="1" smtClean="0"/>
              <a:t>i</a:t>
            </a:r>
            <a:r>
              <a:rPr lang="en-US" dirty="0" smtClean="0"/>
              <a:t>) </a:t>
            </a:r>
            <a:r>
              <a:rPr lang="en-US" dirty="0" err="1" smtClean="0"/>
              <a:t>javax.servlet</a:t>
            </a:r>
            <a:r>
              <a:rPr lang="en-US" dirty="0" smtClean="0"/>
              <a:t> ii) </a:t>
            </a:r>
            <a:r>
              <a:rPr lang="en-US" dirty="0" err="1" smtClean="0"/>
              <a:t>javax.servlet.http</a:t>
            </a:r>
            <a:endParaRPr lang="en-US" dirty="0" smtClean="0"/>
          </a:p>
          <a:p>
            <a:pPr marL="0" indent="0">
              <a:buNone/>
            </a:pPr>
            <a:endParaRPr lang="en-US" b="1" u="sng" dirty="0" smtClean="0"/>
          </a:p>
          <a:p>
            <a:pPr marL="0" indent="0">
              <a:buNone/>
            </a:pPr>
            <a:r>
              <a:rPr lang="en-US" b="1" u="sng" dirty="0" err="1" smtClean="0"/>
              <a:t>javax.servlet</a:t>
            </a:r>
            <a:r>
              <a:rPr lang="en-US" b="1" u="sng" dirty="0" smtClean="0"/>
              <a:t>:</a:t>
            </a:r>
          </a:p>
          <a:p>
            <a:pPr marL="0" indent="0">
              <a:buNone/>
            </a:pPr>
            <a:r>
              <a:rPr lang="en-US" dirty="0"/>
              <a:t>The </a:t>
            </a:r>
            <a:r>
              <a:rPr lang="en-US" b="1" dirty="0" err="1"/>
              <a:t>javax.servlet</a:t>
            </a:r>
            <a:r>
              <a:rPr lang="en-US" dirty="0"/>
              <a:t> package contains many interfaces and classes that are used by the servlet or web container. These are </a:t>
            </a:r>
            <a:r>
              <a:rPr lang="en-US" dirty="0" smtClean="0"/>
              <a:t>not </a:t>
            </a:r>
            <a:r>
              <a:rPr lang="en-US" dirty="0"/>
              <a:t>specific to any protocol</a:t>
            </a:r>
            <a:r>
              <a:rPr lang="en-US" dirty="0" smtClean="0"/>
              <a:t>.</a:t>
            </a:r>
          </a:p>
          <a:p>
            <a:pPr marL="0" indent="0">
              <a:buNone/>
            </a:pPr>
            <a:endParaRPr lang="en-US" dirty="0"/>
          </a:p>
          <a:p>
            <a:pPr marL="0" indent="0">
              <a:buNone/>
            </a:pPr>
            <a:r>
              <a:rPr lang="en-US" b="1" u="sng" dirty="0" err="1" smtClean="0"/>
              <a:t>javax.servlet.http</a:t>
            </a:r>
            <a:r>
              <a:rPr lang="en-US" b="1" u="sng" dirty="0" smtClean="0"/>
              <a:t>:</a:t>
            </a:r>
          </a:p>
          <a:p>
            <a:pPr marL="0" indent="0">
              <a:buNone/>
            </a:pPr>
            <a:r>
              <a:rPr lang="en-US" dirty="0"/>
              <a:t>The </a:t>
            </a:r>
            <a:r>
              <a:rPr lang="en-US" b="1" dirty="0" err="1"/>
              <a:t>javax.servlet.http</a:t>
            </a:r>
            <a:r>
              <a:rPr lang="en-US" dirty="0"/>
              <a:t> package contains interfaces and classes that are responsible for http requests only</a:t>
            </a:r>
            <a:r>
              <a:rPr lang="en-US" dirty="0" smtClean="0"/>
              <a:t>.</a:t>
            </a:r>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4125865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751114"/>
          </a:xfrm>
        </p:spPr>
        <p:txBody>
          <a:bodyPr>
            <a:normAutofit fontScale="90000"/>
          </a:bodyPr>
          <a:lstStyle/>
          <a:p>
            <a:r>
              <a:rPr lang="en-US" b="1" u="sng" dirty="0" err="1"/>
              <a:t>javax.servlet</a:t>
            </a:r>
            <a:r>
              <a:rPr lang="en-US" b="1" u="sng" dirty="0"/>
              <a:t> package</a:t>
            </a:r>
            <a:r>
              <a:rPr lang="en-US" dirty="0"/>
              <a:t/>
            </a:r>
            <a:br>
              <a:rPr lang="en-US" dirty="0"/>
            </a:br>
            <a:endParaRPr lang="en-US" dirty="0"/>
          </a:p>
        </p:txBody>
      </p:sp>
      <p:sp>
        <p:nvSpPr>
          <p:cNvPr id="3" name="Content Placeholder 2"/>
          <p:cNvSpPr>
            <a:spLocks noGrp="1"/>
          </p:cNvSpPr>
          <p:nvPr>
            <p:ph idx="1"/>
          </p:nvPr>
        </p:nvSpPr>
        <p:spPr>
          <a:xfrm>
            <a:off x="677334" y="903514"/>
            <a:ext cx="8596668" cy="5758542"/>
          </a:xfrm>
        </p:spPr>
        <p:txBody>
          <a:bodyPr/>
          <a:lstStyle/>
          <a:p>
            <a:pPr marL="0" indent="0">
              <a:buNone/>
            </a:pPr>
            <a:r>
              <a:rPr lang="en-US" b="1" u="sng" dirty="0" smtClean="0"/>
              <a:t>Interfaces:</a:t>
            </a:r>
            <a:endParaRPr lang="en-US" b="1" u="sng" dirty="0"/>
          </a:p>
          <a:p>
            <a:r>
              <a:rPr lang="en-US" dirty="0"/>
              <a:t>Servlet</a:t>
            </a:r>
          </a:p>
          <a:p>
            <a:r>
              <a:rPr lang="en-US" dirty="0" err="1"/>
              <a:t>ServletRequest</a:t>
            </a:r>
            <a:endParaRPr lang="en-US" dirty="0"/>
          </a:p>
          <a:p>
            <a:r>
              <a:rPr lang="en-US" dirty="0" err="1"/>
              <a:t>ServletResponse</a:t>
            </a:r>
            <a:endParaRPr lang="en-US" dirty="0"/>
          </a:p>
          <a:p>
            <a:r>
              <a:rPr lang="en-US" dirty="0" err="1"/>
              <a:t>RequestDispatcher</a:t>
            </a:r>
            <a:endParaRPr lang="en-US" dirty="0"/>
          </a:p>
          <a:p>
            <a:r>
              <a:rPr lang="en-US" dirty="0" err="1"/>
              <a:t>ServletConfig</a:t>
            </a:r>
            <a:endParaRPr lang="en-US" dirty="0"/>
          </a:p>
          <a:p>
            <a:r>
              <a:rPr lang="en-US" dirty="0" err="1"/>
              <a:t>ServletContext</a:t>
            </a:r>
            <a:endParaRPr lang="en-US" dirty="0"/>
          </a:p>
          <a:p>
            <a:r>
              <a:rPr lang="en-US" dirty="0" err="1"/>
              <a:t>SingleThreadModel</a:t>
            </a:r>
            <a:endParaRPr lang="en-US" dirty="0"/>
          </a:p>
          <a:p>
            <a:r>
              <a:rPr lang="en-US" dirty="0" smtClean="0"/>
              <a:t>--------------</a:t>
            </a:r>
            <a:r>
              <a:rPr lang="en-US" dirty="0" err="1" smtClean="0"/>
              <a:t>etc</a:t>
            </a:r>
            <a:endParaRPr lang="en-US" dirty="0" smtClean="0"/>
          </a:p>
          <a:p>
            <a:pPr marL="0" indent="0">
              <a:buNone/>
            </a:pPr>
            <a:r>
              <a:rPr lang="en-US" b="1" u="sng" dirty="0" smtClean="0"/>
              <a:t>Classes:</a:t>
            </a:r>
            <a:endParaRPr lang="en-US" b="1" u="sng" dirty="0"/>
          </a:p>
          <a:p>
            <a:r>
              <a:rPr lang="en-US" dirty="0" err="1"/>
              <a:t>GenericServlet</a:t>
            </a:r>
            <a:endParaRPr lang="en-US" dirty="0"/>
          </a:p>
          <a:p>
            <a:r>
              <a:rPr lang="en-US" dirty="0" err="1"/>
              <a:t>ServletInputStream</a:t>
            </a:r>
            <a:endParaRPr lang="en-US" dirty="0"/>
          </a:p>
          <a:p>
            <a:r>
              <a:rPr lang="en-US" dirty="0" err="1" smtClean="0"/>
              <a:t>ServletOutputStream</a:t>
            </a:r>
            <a:endParaRPr lang="en-US" dirty="0" smtClean="0"/>
          </a:p>
          <a:p>
            <a:r>
              <a:rPr lang="en-US" dirty="0" smtClean="0"/>
              <a:t>-------------</a:t>
            </a:r>
            <a:r>
              <a:rPr lang="en-US" dirty="0" err="1" smtClean="0"/>
              <a:t>etc</a:t>
            </a:r>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381963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772885"/>
          </a:xfrm>
        </p:spPr>
        <p:txBody>
          <a:bodyPr>
            <a:normAutofit fontScale="90000"/>
          </a:bodyPr>
          <a:lstStyle/>
          <a:p>
            <a:r>
              <a:rPr lang="en-US" b="1" u="sng" dirty="0" err="1"/>
              <a:t>javax.servlet.http</a:t>
            </a:r>
            <a:r>
              <a:rPr lang="en-US" b="1" u="sng" dirty="0"/>
              <a:t> package</a:t>
            </a:r>
            <a:r>
              <a:rPr lang="en-US" dirty="0"/>
              <a:t/>
            </a:r>
            <a:br>
              <a:rPr lang="en-US" dirty="0"/>
            </a:br>
            <a:endParaRPr lang="en-US" dirty="0"/>
          </a:p>
        </p:txBody>
      </p:sp>
      <p:sp>
        <p:nvSpPr>
          <p:cNvPr id="3" name="Content Placeholder 2"/>
          <p:cNvSpPr>
            <a:spLocks noGrp="1"/>
          </p:cNvSpPr>
          <p:nvPr>
            <p:ph idx="1"/>
          </p:nvPr>
        </p:nvSpPr>
        <p:spPr>
          <a:xfrm>
            <a:off x="677334" y="1153886"/>
            <a:ext cx="8596668" cy="5105400"/>
          </a:xfrm>
        </p:spPr>
        <p:txBody>
          <a:bodyPr/>
          <a:lstStyle/>
          <a:p>
            <a:pPr marL="0" indent="0">
              <a:buNone/>
            </a:pPr>
            <a:r>
              <a:rPr lang="en-US" b="1" u="sng" dirty="0" smtClean="0"/>
              <a:t>Interfaces:</a:t>
            </a:r>
            <a:endParaRPr lang="en-US" b="1" u="sng" dirty="0"/>
          </a:p>
          <a:p>
            <a:r>
              <a:rPr lang="en-US" dirty="0" err="1"/>
              <a:t>HttpServletRequest</a:t>
            </a:r>
            <a:endParaRPr lang="en-US" dirty="0"/>
          </a:p>
          <a:p>
            <a:r>
              <a:rPr lang="en-US" dirty="0" err="1"/>
              <a:t>HttpServletResponse</a:t>
            </a:r>
            <a:endParaRPr lang="en-US" dirty="0"/>
          </a:p>
          <a:p>
            <a:r>
              <a:rPr lang="en-US" dirty="0" err="1" smtClean="0"/>
              <a:t>HttpSession</a:t>
            </a:r>
            <a:endParaRPr lang="en-US" dirty="0"/>
          </a:p>
          <a:p>
            <a:r>
              <a:rPr lang="en-US" dirty="0" smtClean="0"/>
              <a:t>--------</a:t>
            </a:r>
            <a:r>
              <a:rPr lang="en-US" dirty="0" err="1" smtClean="0"/>
              <a:t>etc</a:t>
            </a:r>
            <a:endParaRPr lang="en-US" dirty="0" smtClean="0"/>
          </a:p>
          <a:p>
            <a:pPr marL="0" indent="0">
              <a:buNone/>
            </a:pPr>
            <a:endParaRPr lang="en-US" b="1" u="sng" dirty="0" smtClean="0"/>
          </a:p>
          <a:p>
            <a:pPr marL="0" indent="0">
              <a:buNone/>
            </a:pPr>
            <a:r>
              <a:rPr lang="en-US" b="1" u="sng" dirty="0" smtClean="0"/>
              <a:t>Classes:</a:t>
            </a:r>
            <a:endParaRPr lang="en-US" b="1" u="sng" dirty="0"/>
          </a:p>
          <a:p>
            <a:r>
              <a:rPr lang="en-US" dirty="0" err="1"/>
              <a:t>HttpServlet</a:t>
            </a:r>
            <a:endParaRPr lang="en-US" dirty="0"/>
          </a:p>
          <a:p>
            <a:r>
              <a:rPr lang="en-US" dirty="0" smtClean="0"/>
              <a:t>Cookie</a:t>
            </a:r>
          </a:p>
          <a:p>
            <a:r>
              <a:rPr lang="en-US" dirty="0" smtClean="0"/>
              <a:t>-------</a:t>
            </a:r>
            <a:r>
              <a:rPr lang="en-US" dirty="0" err="1" smtClean="0"/>
              <a:t>etc</a:t>
            </a:r>
            <a:endParaRPr lang="en-US" dirty="0"/>
          </a:p>
          <a:p>
            <a:pPr marL="0" indent="0">
              <a:buNone/>
            </a:pPr>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9071014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8596668" cy="892628"/>
          </a:xfrm>
        </p:spPr>
        <p:txBody>
          <a:bodyPr/>
          <a:lstStyle/>
          <a:p>
            <a:r>
              <a:rPr lang="en-US" b="1" u="sng" dirty="0"/>
              <a:t>Servlet </a:t>
            </a:r>
            <a:r>
              <a:rPr lang="en-US" b="1" u="sng" dirty="0" smtClean="0"/>
              <a:t>Interface</a:t>
            </a:r>
            <a:endParaRPr lang="en-US" b="1" u="sng" dirty="0"/>
          </a:p>
        </p:txBody>
      </p:sp>
      <p:sp>
        <p:nvSpPr>
          <p:cNvPr id="3" name="Content Placeholder 2"/>
          <p:cNvSpPr>
            <a:spLocks noGrp="1"/>
          </p:cNvSpPr>
          <p:nvPr>
            <p:ph idx="1"/>
          </p:nvPr>
        </p:nvSpPr>
        <p:spPr>
          <a:xfrm>
            <a:off x="677334" y="903515"/>
            <a:ext cx="8596668" cy="5682342"/>
          </a:xfrm>
        </p:spPr>
        <p:txBody>
          <a:bodyPr/>
          <a:lstStyle/>
          <a:p>
            <a:pPr marL="0" indent="0">
              <a:buNone/>
            </a:pPr>
            <a:r>
              <a:rPr lang="en-US" b="1" dirty="0">
                <a:solidFill>
                  <a:schemeClr val="accent5"/>
                </a:solidFill>
              </a:rPr>
              <a:t>Servlet </a:t>
            </a:r>
            <a:r>
              <a:rPr lang="en-US" b="1" dirty="0" smtClean="0">
                <a:solidFill>
                  <a:schemeClr val="accent5"/>
                </a:solidFill>
              </a:rPr>
              <a:t>interface</a:t>
            </a:r>
            <a:r>
              <a:rPr lang="en-US" dirty="0">
                <a:solidFill>
                  <a:schemeClr val="accent5"/>
                </a:solidFill>
              </a:rPr>
              <a:t> provides common </a:t>
            </a:r>
            <a:r>
              <a:rPr lang="en-US" dirty="0" smtClean="0">
                <a:solidFill>
                  <a:schemeClr val="accent5"/>
                </a:solidFill>
              </a:rPr>
              <a:t>behavior </a:t>
            </a:r>
            <a:r>
              <a:rPr lang="en-US" dirty="0">
                <a:solidFill>
                  <a:schemeClr val="accent5"/>
                </a:solidFill>
              </a:rPr>
              <a:t>to all the servlets</a:t>
            </a:r>
            <a:r>
              <a:rPr lang="en-US" dirty="0" smtClean="0">
                <a:solidFill>
                  <a:schemeClr val="accent5"/>
                </a:solidFill>
              </a:rPr>
              <a:t>.</a:t>
            </a:r>
          </a:p>
          <a:p>
            <a:pPr marL="0" indent="0">
              <a:buNone/>
            </a:pPr>
            <a:r>
              <a:rPr lang="en-US" dirty="0"/>
              <a:t>There are 5 methods in Servlet interface</a:t>
            </a:r>
            <a:r>
              <a:rPr lang="en-US" dirty="0" smtClean="0"/>
              <a:t>.</a:t>
            </a:r>
          </a:p>
          <a:p>
            <a:pPr marL="0" indent="0">
              <a:buNone/>
            </a:pPr>
            <a:r>
              <a:rPr lang="en-US" u="sng" dirty="0" smtClean="0"/>
              <a:t>1. </a:t>
            </a:r>
            <a:r>
              <a:rPr lang="en-US" b="1" u="sng" dirty="0"/>
              <a:t>public void </a:t>
            </a:r>
            <a:r>
              <a:rPr lang="en-US" b="1" u="sng" dirty="0" err="1"/>
              <a:t>init</a:t>
            </a:r>
            <a:r>
              <a:rPr lang="en-US" b="1" u="sng" dirty="0"/>
              <a:t>(</a:t>
            </a:r>
            <a:r>
              <a:rPr lang="en-US" b="1" u="sng" dirty="0" err="1"/>
              <a:t>ServletConfig</a:t>
            </a:r>
            <a:r>
              <a:rPr lang="en-US" b="1" u="sng" dirty="0"/>
              <a:t> </a:t>
            </a:r>
            <a:r>
              <a:rPr lang="en-US" b="1" u="sng" dirty="0" err="1"/>
              <a:t>config</a:t>
            </a:r>
            <a:r>
              <a:rPr lang="en-US" b="1" u="sng" dirty="0" smtClean="0"/>
              <a:t>):</a:t>
            </a:r>
          </a:p>
          <a:p>
            <a:pPr marL="0" indent="0">
              <a:buNone/>
            </a:pPr>
            <a:r>
              <a:rPr lang="en-US" dirty="0" smtClean="0"/>
              <a:t>initializes the servlet. It is the life cycle method of servlet and invoked by the web container only once.</a:t>
            </a:r>
          </a:p>
          <a:p>
            <a:pPr marL="0" indent="0">
              <a:buNone/>
            </a:pPr>
            <a:r>
              <a:rPr lang="en-US" u="sng" dirty="0" smtClean="0"/>
              <a:t>2. </a:t>
            </a:r>
            <a:r>
              <a:rPr lang="fr-FR" b="1" u="sng" dirty="0"/>
              <a:t>public </a:t>
            </a:r>
            <a:r>
              <a:rPr lang="fr-FR" b="1" u="sng" dirty="0" err="1"/>
              <a:t>void</a:t>
            </a:r>
            <a:r>
              <a:rPr lang="fr-FR" b="1" u="sng" dirty="0"/>
              <a:t> service(</a:t>
            </a:r>
            <a:r>
              <a:rPr lang="fr-FR" b="1" u="sng" dirty="0" err="1"/>
              <a:t>ServletRequest</a:t>
            </a:r>
            <a:r>
              <a:rPr lang="fr-FR" b="1" u="sng" dirty="0"/>
              <a:t> </a:t>
            </a:r>
            <a:r>
              <a:rPr lang="fr-FR" b="1" u="sng" dirty="0" err="1"/>
              <a:t>request,ServletResponse</a:t>
            </a:r>
            <a:r>
              <a:rPr lang="fr-FR" b="1" u="sng" dirty="0"/>
              <a:t> </a:t>
            </a:r>
            <a:r>
              <a:rPr lang="fr-FR" b="1" u="sng" dirty="0" err="1"/>
              <a:t>response</a:t>
            </a:r>
            <a:r>
              <a:rPr lang="fr-FR" b="1" u="sng" dirty="0" smtClean="0"/>
              <a:t>):</a:t>
            </a:r>
          </a:p>
          <a:p>
            <a:pPr marL="0" indent="0">
              <a:buNone/>
            </a:pPr>
            <a:r>
              <a:rPr lang="en-US" dirty="0"/>
              <a:t>provides response for the incoming request. It is invoked at each request by the web container</a:t>
            </a:r>
            <a:r>
              <a:rPr lang="en-US" dirty="0" smtClean="0"/>
              <a:t>.</a:t>
            </a:r>
          </a:p>
          <a:p>
            <a:pPr marL="0" indent="0">
              <a:buNone/>
            </a:pPr>
            <a:r>
              <a:rPr lang="en-US" u="sng" dirty="0" smtClean="0"/>
              <a:t>3. </a:t>
            </a:r>
            <a:r>
              <a:rPr lang="en-US" b="1" u="sng" dirty="0"/>
              <a:t>public void destroy</a:t>
            </a:r>
            <a:r>
              <a:rPr lang="en-US" b="1" u="sng" dirty="0" smtClean="0"/>
              <a:t>():</a:t>
            </a:r>
          </a:p>
          <a:p>
            <a:pPr marL="0" indent="0">
              <a:buNone/>
            </a:pPr>
            <a:r>
              <a:rPr lang="en-US" dirty="0"/>
              <a:t>is invoked only once and indicates that servlet is being destroyed</a:t>
            </a:r>
            <a:r>
              <a:rPr lang="en-US" dirty="0" smtClean="0"/>
              <a:t>.</a:t>
            </a:r>
          </a:p>
          <a:p>
            <a:pPr marL="0" indent="0">
              <a:buNone/>
            </a:pPr>
            <a:r>
              <a:rPr lang="en-US" u="sng" dirty="0" smtClean="0"/>
              <a:t>4. </a:t>
            </a:r>
            <a:r>
              <a:rPr lang="en-US" b="1" u="sng" dirty="0"/>
              <a:t>public </a:t>
            </a:r>
            <a:r>
              <a:rPr lang="en-US" b="1" u="sng" dirty="0" err="1"/>
              <a:t>ServletConfig</a:t>
            </a:r>
            <a:r>
              <a:rPr lang="en-US" b="1" u="sng" dirty="0"/>
              <a:t> </a:t>
            </a:r>
            <a:r>
              <a:rPr lang="en-US" b="1" u="sng" dirty="0" err="1"/>
              <a:t>getServletConfig</a:t>
            </a:r>
            <a:r>
              <a:rPr lang="en-US" b="1" u="sng" dirty="0" smtClean="0"/>
              <a:t>():</a:t>
            </a:r>
          </a:p>
          <a:p>
            <a:pPr marL="0" indent="0">
              <a:buNone/>
            </a:pPr>
            <a:r>
              <a:rPr lang="en-US" dirty="0" smtClean="0">
                <a:solidFill>
                  <a:srgbClr val="000000"/>
                </a:solidFill>
                <a:latin typeface="verdana" panose="020B0604030504040204" pitchFamily="34" charset="0"/>
              </a:rPr>
              <a:t>returns </a:t>
            </a:r>
            <a:r>
              <a:rPr lang="en-US" dirty="0">
                <a:solidFill>
                  <a:srgbClr val="000000"/>
                </a:solidFill>
                <a:latin typeface="verdana" panose="020B0604030504040204" pitchFamily="34" charset="0"/>
              </a:rPr>
              <a:t>the object of </a:t>
            </a:r>
            <a:r>
              <a:rPr lang="en-US" dirty="0" err="1">
                <a:solidFill>
                  <a:srgbClr val="000000"/>
                </a:solidFill>
                <a:latin typeface="verdana" panose="020B0604030504040204" pitchFamily="34" charset="0"/>
              </a:rPr>
              <a:t>ServletConfig</a:t>
            </a:r>
            <a:r>
              <a:rPr lang="en-US" dirty="0" smtClean="0">
                <a:solidFill>
                  <a:srgbClr val="000000"/>
                </a:solidFill>
                <a:latin typeface="verdana" panose="020B0604030504040204" pitchFamily="34" charset="0"/>
              </a:rPr>
              <a:t>.</a:t>
            </a:r>
          </a:p>
          <a:p>
            <a:pPr marL="0" indent="0">
              <a:buNone/>
            </a:pPr>
            <a:r>
              <a:rPr lang="en-US" dirty="0" smtClean="0">
                <a:solidFill>
                  <a:srgbClr val="000000"/>
                </a:solidFill>
                <a:latin typeface="verdana" panose="020B0604030504040204" pitchFamily="34" charset="0"/>
              </a:rPr>
              <a:t>5. </a:t>
            </a:r>
            <a:r>
              <a:rPr lang="en-US" b="1" dirty="0"/>
              <a:t>public String </a:t>
            </a:r>
            <a:r>
              <a:rPr lang="en-US" b="1" dirty="0" err="1"/>
              <a:t>getServletInfo</a:t>
            </a:r>
            <a:r>
              <a:rPr lang="en-US" b="1" dirty="0" smtClean="0"/>
              <a:t>():</a:t>
            </a:r>
          </a:p>
          <a:p>
            <a:pPr marL="0" indent="0">
              <a:buNone/>
            </a:pPr>
            <a:r>
              <a:rPr lang="en-US" dirty="0"/>
              <a:t>returns information about servlet such as writer, copyright, version etc.</a:t>
            </a:r>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748539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6829"/>
            <a:ext cx="8596668" cy="827314"/>
          </a:xfrm>
        </p:spPr>
        <p:txBody>
          <a:bodyPr>
            <a:normAutofit fontScale="90000"/>
          </a:bodyPr>
          <a:lstStyle/>
          <a:p>
            <a:r>
              <a:rPr lang="en-US" b="1" u="sng" dirty="0" err="1"/>
              <a:t>GenericServlet</a:t>
            </a:r>
            <a:r>
              <a:rPr lang="en-US" b="1" u="sng" dirty="0"/>
              <a:t> class</a:t>
            </a:r>
            <a:r>
              <a:rPr lang="en-US" dirty="0"/>
              <a:t/>
            </a:r>
            <a:br>
              <a:rPr lang="en-US" dirty="0"/>
            </a:br>
            <a:endParaRPr lang="en-US" dirty="0"/>
          </a:p>
        </p:txBody>
      </p:sp>
      <p:sp>
        <p:nvSpPr>
          <p:cNvPr id="3" name="Content Placeholder 2"/>
          <p:cNvSpPr>
            <a:spLocks noGrp="1"/>
          </p:cNvSpPr>
          <p:nvPr>
            <p:ph idx="1"/>
          </p:nvPr>
        </p:nvSpPr>
        <p:spPr>
          <a:xfrm>
            <a:off x="480564" y="847708"/>
            <a:ext cx="9174238" cy="5736772"/>
          </a:xfrm>
        </p:spPr>
        <p:txBody>
          <a:bodyPr>
            <a:normAutofit/>
          </a:bodyPr>
          <a:lstStyle/>
          <a:p>
            <a:r>
              <a:rPr lang="en-US" dirty="0" err="1"/>
              <a:t>GenericServlet</a:t>
            </a:r>
            <a:r>
              <a:rPr lang="en-US" dirty="0"/>
              <a:t> </a:t>
            </a:r>
            <a:r>
              <a:rPr lang="en-US" dirty="0" smtClean="0"/>
              <a:t>abstract class </a:t>
            </a:r>
            <a:r>
              <a:rPr lang="en-US" dirty="0"/>
              <a:t>implements Servlet, </a:t>
            </a:r>
            <a:r>
              <a:rPr lang="en-US" dirty="0" err="1"/>
              <a:t>ServletConfig</a:t>
            </a:r>
            <a:r>
              <a:rPr lang="en-US" dirty="0"/>
              <a:t> </a:t>
            </a:r>
            <a:r>
              <a:rPr lang="en-US" dirty="0" smtClean="0"/>
              <a:t>and </a:t>
            </a:r>
            <a:r>
              <a:rPr lang="en-US" dirty="0" err="1" smtClean="0"/>
              <a:t>Serializable</a:t>
            </a:r>
            <a:r>
              <a:rPr lang="en-US" dirty="0"/>
              <a:t> interfaces. It provides the </a:t>
            </a:r>
            <a:r>
              <a:rPr lang="en-US" dirty="0" smtClean="0"/>
              <a:t>implementation </a:t>
            </a:r>
            <a:r>
              <a:rPr lang="en-US" dirty="0"/>
              <a:t>of all the methods of these interfaces except the service method</a:t>
            </a:r>
            <a:r>
              <a:rPr lang="en-US" dirty="0" smtClean="0"/>
              <a:t>.</a:t>
            </a:r>
          </a:p>
          <a:p>
            <a:r>
              <a:rPr lang="en-US" dirty="0" err="1"/>
              <a:t>GenericServlet</a:t>
            </a:r>
            <a:r>
              <a:rPr lang="en-US" dirty="0"/>
              <a:t> class can handle any type of request so it is protocol-independent</a:t>
            </a:r>
            <a:r>
              <a:rPr lang="en-US" dirty="0" smtClean="0"/>
              <a:t>.</a:t>
            </a:r>
          </a:p>
          <a:p>
            <a:r>
              <a:rPr lang="en-US" dirty="0"/>
              <a:t>You may create a generic servlet by inheriting the </a:t>
            </a:r>
            <a:r>
              <a:rPr lang="en-US" dirty="0" err="1"/>
              <a:t>GenericServlet</a:t>
            </a:r>
            <a:r>
              <a:rPr lang="en-US" dirty="0"/>
              <a:t> class and </a:t>
            </a:r>
            <a:r>
              <a:rPr lang="en-US" dirty="0" smtClean="0"/>
              <a:t>providing </a:t>
            </a:r>
            <a:r>
              <a:rPr lang="en-US" dirty="0"/>
              <a:t>the implementation of the service method</a:t>
            </a:r>
            <a:r>
              <a:rPr lang="en-US" dirty="0" smtClean="0"/>
              <a:t>.</a:t>
            </a:r>
            <a:endParaRPr lang="en-US" u="sng" dirty="0" smtClean="0"/>
          </a:p>
          <a:p>
            <a:pPr marL="0" indent="0">
              <a:buNone/>
            </a:pPr>
            <a:r>
              <a:rPr lang="en-US" sz="2000" b="1" u="sng" dirty="0" smtClean="0"/>
              <a:t>Methods:</a:t>
            </a:r>
          </a:p>
          <a:p>
            <a:pPr marL="0" indent="0">
              <a:buNone/>
            </a:pPr>
            <a:r>
              <a:rPr lang="en-US" dirty="0" smtClean="0"/>
              <a:t>As we know Generic Servlet is implement Servlet interface, so this class override 4 abstract method except service() method.so 5 method is same as Servlet(I)</a:t>
            </a:r>
          </a:p>
          <a:p>
            <a:pPr marL="0" indent="0">
              <a:buNone/>
            </a:pPr>
            <a:r>
              <a:rPr lang="en-US" dirty="0" smtClean="0"/>
              <a:t>And other methods are</a:t>
            </a:r>
          </a:p>
          <a:p>
            <a:pPr lvl="0"/>
            <a:r>
              <a:rPr lang="en-US" b="1" dirty="0"/>
              <a:t>public </a:t>
            </a:r>
            <a:r>
              <a:rPr lang="en-US" b="1" dirty="0" err="1"/>
              <a:t>ServletContext</a:t>
            </a:r>
            <a:r>
              <a:rPr lang="en-US" b="1" dirty="0"/>
              <a:t> </a:t>
            </a:r>
            <a:r>
              <a:rPr lang="en-US" b="1" dirty="0" err="1"/>
              <a:t>getServletContext</a:t>
            </a:r>
            <a:r>
              <a:rPr lang="en-US" b="1" dirty="0"/>
              <a:t>():</a:t>
            </a:r>
            <a:r>
              <a:rPr lang="en-US" dirty="0"/>
              <a:t> returns the object of </a:t>
            </a:r>
            <a:r>
              <a:rPr lang="en-US" dirty="0" err="1"/>
              <a:t>ServletContext</a:t>
            </a:r>
            <a:r>
              <a:rPr lang="en-US" dirty="0"/>
              <a:t>.</a:t>
            </a:r>
          </a:p>
          <a:p>
            <a:pPr lvl="0"/>
            <a:r>
              <a:rPr lang="en-US" b="1" dirty="0"/>
              <a:t>public String </a:t>
            </a:r>
            <a:r>
              <a:rPr lang="en-US" b="1" dirty="0" err="1"/>
              <a:t>getInitParameter</a:t>
            </a:r>
            <a:r>
              <a:rPr lang="en-US" b="1" dirty="0"/>
              <a:t>(String name):</a:t>
            </a:r>
            <a:r>
              <a:rPr lang="en-US" dirty="0"/>
              <a:t> returns the parameter value for the given parameter name</a:t>
            </a:r>
            <a:r>
              <a:rPr lang="en-US" dirty="0" smtClean="0"/>
              <a:t>.</a:t>
            </a:r>
          </a:p>
          <a:p>
            <a:r>
              <a:rPr lang="en-US" b="1" dirty="0" smtClean="0"/>
              <a:t>public </a:t>
            </a:r>
            <a:r>
              <a:rPr lang="en-US" b="1" dirty="0"/>
              <a:t>String </a:t>
            </a:r>
            <a:r>
              <a:rPr lang="en-US" b="1" dirty="0" err="1"/>
              <a:t>getServletName</a:t>
            </a:r>
            <a:r>
              <a:rPr lang="en-US" b="1" dirty="0" smtClean="0"/>
              <a:t>():</a:t>
            </a:r>
            <a:r>
              <a:rPr lang="en-US" dirty="0"/>
              <a:t> returns the name of the servlet object</a:t>
            </a:r>
            <a:r>
              <a:rPr lang="en-US" dirty="0" smtClean="0"/>
              <a:t>.</a:t>
            </a:r>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763448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3430" y="450771"/>
            <a:ext cx="6096000" cy="4524315"/>
          </a:xfrm>
          <a:prstGeom prst="rect">
            <a:avLst/>
          </a:prstGeom>
        </p:spPr>
        <p:txBody>
          <a:bodyPr>
            <a:spAutoFit/>
          </a:bodyPr>
          <a:lstStyle/>
          <a:p>
            <a:r>
              <a:rPr lang="en-US" sz="2400" b="1" u="sng" dirty="0" smtClean="0">
                <a:solidFill>
                  <a:srgbClr val="222222"/>
                </a:solidFill>
                <a:latin typeface="Arial" panose="020B0604020202020204" pitchFamily="34" charset="0"/>
              </a:rPr>
              <a:t>Contents:</a:t>
            </a:r>
            <a:r>
              <a:rPr lang="en-US" sz="2400" dirty="0" smtClean="0">
                <a:solidFill>
                  <a:srgbClr val="222222"/>
                </a:solidFill>
                <a:latin typeface="Arial" panose="020B0604020202020204" pitchFamily="34" charset="0"/>
              </a:rPr>
              <a:t> </a:t>
            </a:r>
          </a:p>
          <a:p>
            <a:r>
              <a:rPr lang="en-US" sz="2400" dirty="0" smtClean="0">
                <a:solidFill>
                  <a:srgbClr val="222222"/>
                </a:solidFill>
                <a:latin typeface="Arial" panose="020B0604020202020204" pitchFamily="34" charset="0"/>
              </a:rPr>
              <a:t>1</a:t>
            </a:r>
            <a:r>
              <a:rPr lang="en-US" sz="2400" dirty="0">
                <a:solidFill>
                  <a:srgbClr val="222222"/>
                </a:solidFill>
                <a:latin typeface="Arial" panose="020B0604020202020204" pitchFamily="34" charset="0"/>
              </a:rPr>
              <a:t>. </a:t>
            </a:r>
            <a:r>
              <a:rPr lang="en-US" sz="2400" dirty="0" smtClean="0">
                <a:solidFill>
                  <a:srgbClr val="222222"/>
                </a:solidFill>
                <a:latin typeface="Arial" panose="020B0604020202020204" pitchFamily="34" charset="0"/>
              </a:rPr>
              <a:t>Basic </a:t>
            </a:r>
            <a:r>
              <a:rPr lang="en-US" sz="2400" dirty="0">
                <a:solidFill>
                  <a:srgbClr val="222222"/>
                </a:solidFill>
                <a:latin typeface="Arial" panose="020B0604020202020204" pitchFamily="34" charset="0"/>
              </a:rPr>
              <a:t>on </a:t>
            </a:r>
            <a:r>
              <a:rPr lang="en-US" sz="2400" dirty="0" smtClean="0">
                <a:solidFill>
                  <a:srgbClr val="222222"/>
                </a:solidFill>
                <a:latin typeface="Arial" panose="020B0604020202020204" pitchFamily="34" charset="0"/>
              </a:rPr>
              <a:t>Servlet</a:t>
            </a:r>
            <a:endParaRPr lang="en-US" sz="2400" dirty="0"/>
          </a:p>
          <a:p>
            <a:r>
              <a:rPr lang="en-US" sz="2400" dirty="0">
                <a:solidFill>
                  <a:srgbClr val="222222"/>
                </a:solidFill>
                <a:latin typeface="Arial" panose="020B0604020202020204" pitchFamily="34" charset="0"/>
              </a:rPr>
              <a:t>2. Architecture </a:t>
            </a:r>
            <a:endParaRPr lang="en-US" sz="2400" dirty="0"/>
          </a:p>
          <a:p>
            <a:r>
              <a:rPr lang="en-US" sz="2400" dirty="0">
                <a:solidFill>
                  <a:srgbClr val="222222"/>
                </a:solidFill>
                <a:latin typeface="Arial" panose="020B0604020202020204" pitchFamily="34" charset="0"/>
              </a:rPr>
              <a:t>3.  Servlet </a:t>
            </a:r>
            <a:r>
              <a:rPr lang="en-US" sz="2400" dirty="0" smtClean="0">
                <a:solidFill>
                  <a:srgbClr val="222222"/>
                </a:solidFill>
                <a:latin typeface="Arial" panose="020B0604020202020204" pitchFamily="34" charset="0"/>
              </a:rPr>
              <a:t>Terminology</a:t>
            </a:r>
            <a:endParaRPr lang="en-US" sz="2400" dirty="0"/>
          </a:p>
          <a:p>
            <a:r>
              <a:rPr lang="en-US" sz="2400" dirty="0">
                <a:solidFill>
                  <a:srgbClr val="222222"/>
                </a:solidFill>
                <a:latin typeface="Arial" panose="020B0604020202020204" pitchFamily="34" charset="0"/>
              </a:rPr>
              <a:t>4. Servlet API </a:t>
            </a:r>
            <a:endParaRPr lang="en-US" sz="2400" dirty="0"/>
          </a:p>
          <a:p>
            <a:r>
              <a:rPr lang="en-US" sz="2400" dirty="0">
                <a:solidFill>
                  <a:srgbClr val="222222"/>
                </a:solidFill>
                <a:latin typeface="Arial" panose="020B0604020202020204" pitchFamily="34" charset="0"/>
              </a:rPr>
              <a:t>5. Servlet </a:t>
            </a:r>
            <a:r>
              <a:rPr lang="en-US" sz="2400" dirty="0" smtClean="0">
                <a:solidFill>
                  <a:srgbClr val="222222"/>
                </a:solidFill>
                <a:latin typeface="Arial" panose="020B0604020202020204" pitchFamily="34" charset="0"/>
              </a:rPr>
              <a:t>Interface </a:t>
            </a:r>
            <a:endParaRPr lang="en-US" sz="2400" dirty="0"/>
          </a:p>
          <a:p>
            <a:r>
              <a:rPr lang="en-US" sz="2400" dirty="0">
                <a:solidFill>
                  <a:srgbClr val="222222"/>
                </a:solidFill>
                <a:latin typeface="Arial" panose="020B0604020202020204" pitchFamily="34" charset="0"/>
              </a:rPr>
              <a:t>6. </a:t>
            </a:r>
            <a:r>
              <a:rPr lang="en-US" sz="2400" dirty="0" err="1" smtClean="0">
                <a:solidFill>
                  <a:srgbClr val="222222"/>
                </a:solidFill>
                <a:latin typeface="Arial" panose="020B0604020202020204" pitchFamily="34" charset="0"/>
              </a:rPr>
              <a:t>GenericServlet</a:t>
            </a:r>
            <a:endParaRPr lang="en-US" sz="2400" dirty="0"/>
          </a:p>
          <a:p>
            <a:r>
              <a:rPr lang="en-US" sz="2400" dirty="0">
                <a:solidFill>
                  <a:srgbClr val="222222"/>
                </a:solidFill>
                <a:latin typeface="Arial" panose="020B0604020202020204" pitchFamily="34" charset="0"/>
              </a:rPr>
              <a:t>7. </a:t>
            </a:r>
            <a:r>
              <a:rPr lang="en-US" sz="2400" dirty="0" err="1">
                <a:solidFill>
                  <a:srgbClr val="222222"/>
                </a:solidFill>
                <a:latin typeface="Arial" panose="020B0604020202020204" pitchFamily="34" charset="0"/>
              </a:rPr>
              <a:t>HttpServlet</a:t>
            </a:r>
            <a:r>
              <a:rPr lang="en-US" sz="2400" dirty="0">
                <a:solidFill>
                  <a:srgbClr val="222222"/>
                </a:solidFill>
                <a:latin typeface="Arial" panose="020B0604020202020204" pitchFamily="34" charset="0"/>
              </a:rPr>
              <a:t> </a:t>
            </a:r>
            <a:endParaRPr lang="en-US" sz="2400" dirty="0"/>
          </a:p>
          <a:p>
            <a:r>
              <a:rPr lang="en-US" sz="2400" dirty="0">
                <a:solidFill>
                  <a:srgbClr val="222222"/>
                </a:solidFill>
                <a:latin typeface="Arial" panose="020B0604020202020204" pitchFamily="34" charset="0"/>
              </a:rPr>
              <a:t>8. Context </a:t>
            </a:r>
            <a:r>
              <a:rPr lang="en-US" sz="2400" dirty="0" err="1" smtClean="0">
                <a:solidFill>
                  <a:srgbClr val="222222"/>
                </a:solidFill>
                <a:latin typeface="Arial" panose="020B0604020202020204" pitchFamily="34" charset="0"/>
              </a:rPr>
              <a:t>Config</a:t>
            </a:r>
            <a:endParaRPr lang="en-US" sz="2400" dirty="0"/>
          </a:p>
          <a:p>
            <a:r>
              <a:rPr lang="en-US" sz="2400" dirty="0">
                <a:solidFill>
                  <a:srgbClr val="222222"/>
                </a:solidFill>
                <a:latin typeface="Arial" panose="020B0604020202020204" pitchFamily="34" charset="0"/>
              </a:rPr>
              <a:t>9. life Cycle of </a:t>
            </a:r>
            <a:r>
              <a:rPr lang="en-US" sz="2400" dirty="0" smtClean="0">
                <a:solidFill>
                  <a:srgbClr val="222222"/>
                </a:solidFill>
                <a:latin typeface="Arial" panose="020B0604020202020204" pitchFamily="34" charset="0"/>
              </a:rPr>
              <a:t>Servlet</a:t>
            </a:r>
            <a:endParaRPr lang="en-US" sz="2400" dirty="0"/>
          </a:p>
          <a:p>
            <a:r>
              <a:rPr lang="en-US" sz="2400" dirty="0">
                <a:solidFill>
                  <a:srgbClr val="222222"/>
                </a:solidFill>
                <a:latin typeface="Arial" panose="020B0604020202020204" pitchFamily="34" charset="0"/>
              </a:rPr>
              <a:t>10. Servlet Chaining </a:t>
            </a:r>
            <a:endParaRPr lang="en-US" sz="2400" dirty="0"/>
          </a:p>
          <a:p>
            <a:r>
              <a:rPr lang="en-US" sz="2400" dirty="0">
                <a:solidFill>
                  <a:srgbClr val="222222"/>
                </a:solidFill>
                <a:latin typeface="Arial" panose="020B0604020202020204" pitchFamily="34" charset="0"/>
              </a:rPr>
              <a:t>11. Session Management </a:t>
            </a:r>
            <a:endParaRPr lang="en-US" sz="2400" dirty="0"/>
          </a:p>
        </p:txBody>
      </p:sp>
    </p:spTree>
    <p:extLst>
      <p:ext uri="{BB962C8B-B14F-4D97-AF65-F5344CB8AC3E}">
        <p14:creationId xmlns:p14="http://schemas.microsoft.com/office/powerpoint/2010/main" val="361134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6829"/>
            <a:ext cx="8596668" cy="674914"/>
          </a:xfrm>
        </p:spPr>
        <p:txBody>
          <a:bodyPr>
            <a:normAutofit fontScale="90000"/>
          </a:bodyPr>
          <a:lstStyle/>
          <a:p>
            <a:r>
              <a:rPr lang="en-US" b="1" u="sng" dirty="0" err="1"/>
              <a:t>ServletConfig</a:t>
            </a:r>
            <a:r>
              <a:rPr lang="en-US" b="1" u="sng" dirty="0"/>
              <a:t> Interface</a:t>
            </a:r>
            <a:r>
              <a:rPr lang="en-US" dirty="0"/>
              <a:t/>
            </a:r>
            <a:br>
              <a:rPr lang="en-US" dirty="0"/>
            </a:br>
            <a:endParaRPr lang="en-US" dirty="0"/>
          </a:p>
        </p:txBody>
      </p:sp>
      <p:sp>
        <p:nvSpPr>
          <p:cNvPr id="3" name="Content Placeholder 2"/>
          <p:cNvSpPr>
            <a:spLocks noGrp="1"/>
          </p:cNvSpPr>
          <p:nvPr>
            <p:ph idx="1"/>
          </p:nvPr>
        </p:nvSpPr>
        <p:spPr>
          <a:xfrm>
            <a:off x="478971" y="990600"/>
            <a:ext cx="9503229" cy="5497285"/>
          </a:xfrm>
        </p:spPr>
        <p:txBody>
          <a:bodyPr>
            <a:normAutofit lnSpcReduction="10000"/>
          </a:bodyPr>
          <a:lstStyle/>
          <a:p>
            <a:pPr marL="0" indent="0">
              <a:buNone/>
            </a:pPr>
            <a:r>
              <a:rPr lang="en-US" dirty="0"/>
              <a:t>An object of </a:t>
            </a:r>
            <a:r>
              <a:rPr lang="en-US" dirty="0" err="1"/>
              <a:t>ServletConfig</a:t>
            </a:r>
            <a:r>
              <a:rPr lang="en-US" dirty="0"/>
              <a:t> is created by the web container for each servlet. This object can be used to get configuration information from web.xml file</a:t>
            </a:r>
            <a:r>
              <a:rPr lang="en-US" dirty="0" smtClean="0"/>
              <a:t>.</a:t>
            </a:r>
          </a:p>
          <a:p>
            <a:pPr lvl="0"/>
            <a:r>
              <a:rPr lang="en-US" dirty="0"/>
              <a:t>An implementation object (</a:t>
            </a:r>
            <a:r>
              <a:rPr lang="en-US" dirty="0" err="1"/>
              <a:t>config</a:t>
            </a:r>
            <a:r>
              <a:rPr lang="en-US" dirty="0"/>
              <a:t>) object is created by container immediately after servlet object creation.</a:t>
            </a:r>
          </a:p>
          <a:p>
            <a:pPr lvl="0"/>
            <a:r>
              <a:rPr lang="en-US" dirty="0"/>
              <a:t>For every servlet object, a </a:t>
            </a:r>
            <a:r>
              <a:rPr lang="en-US" dirty="0" err="1"/>
              <a:t>config</a:t>
            </a:r>
            <a:r>
              <a:rPr lang="en-US" dirty="0"/>
              <a:t> object is created that is </a:t>
            </a:r>
            <a:r>
              <a:rPr lang="en-US" dirty="0" err="1"/>
              <a:t>config</a:t>
            </a:r>
            <a:r>
              <a:rPr lang="en-US" dirty="0"/>
              <a:t> object is associated with servlet object</a:t>
            </a:r>
            <a:r>
              <a:rPr lang="en-US" dirty="0" smtClean="0"/>
              <a:t>.</a:t>
            </a:r>
            <a:endParaRPr lang="en-US" dirty="0" smtClean="0">
              <a:solidFill>
                <a:schemeClr val="accent2"/>
              </a:solidFill>
            </a:endParaRPr>
          </a:p>
          <a:p>
            <a:pPr marL="0" indent="0">
              <a:buNone/>
            </a:pPr>
            <a:r>
              <a:rPr lang="en-US" dirty="0" smtClean="0">
                <a:solidFill>
                  <a:schemeClr val="accent2"/>
                </a:solidFill>
              </a:rPr>
              <a:t>Advantage </a:t>
            </a:r>
            <a:r>
              <a:rPr lang="en-US" dirty="0">
                <a:solidFill>
                  <a:schemeClr val="accent2"/>
                </a:solidFill>
              </a:rPr>
              <a:t>of </a:t>
            </a:r>
            <a:r>
              <a:rPr lang="en-US" dirty="0" err="1" smtClean="0">
                <a:solidFill>
                  <a:schemeClr val="accent2"/>
                </a:solidFill>
              </a:rPr>
              <a:t>ServletConfig</a:t>
            </a:r>
            <a:r>
              <a:rPr lang="en-US" dirty="0" smtClean="0">
                <a:solidFill>
                  <a:schemeClr val="accent2"/>
                </a:solidFill>
              </a:rPr>
              <a:t>:</a:t>
            </a:r>
          </a:p>
          <a:p>
            <a:r>
              <a:rPr lang="en-US" dirty="0"/>
              <a:t>The core advantage of </a:t>
            </a:r>
            <a:r>
              <a:rPr lang="en-US" dirty="0" err="1"/>
              <a:t>ServletConfig</a:t>
            </a:r>
            <a:r>
              <a:rPr lang="en-US" dirty="0"/>
              <a:t> is that you don't need to edit the servlet file if information is modified from the web.xml file.</a:t>
            </a:r>
          </a:p>
          <a:p>
            <a:pPr marL="0" indent="0">
              <a:buNone/>
            </a:pPr>
            <a:r>
              <a:rPr lang="en-US" dirty="0" smtClean="0">
                <a:solidFill>
                  <a:schemeClr val="accent2"/>
                </a:solidFill>
              </a:rPr>
              <a:t>Methods </a:t>
            </a:r>
            <a:r>
              <a:rPr lang="en-US" dirty="0">
                <a:solidFill>
                  <a:schemeClr val="accent2"/>
                </a:solidFill>
              </a:rPr>
              <a:t>of </a:t>
            </a:r>
            <a:r>
              <a:rPr lang="en-US" dirty="0" err="1">
                <a:solidFill>
                  <a:schemeClr val="accent2"/>
                </a:solidFill>
              </a:rPr>
              <a:t>ServletConfig</a:t>
            </a:r>
            <a:r>
              <a:rPr lang="en-US" dirty="0">
                <a:solidFill>
                  <a:schemeClr val="accent2"/>
                </a:solidFill>
              </a:rPr>
              <a:t> </a:t>
            </a:r>
            <a:r>
              <a:rPr lang="en-US" dirty="0" smtClean="0">
                <a:solidFill>
                  <a:schemeClr val="accent2"/>
                </a:solidFill>
              </a:rPr>
              <a:t>interface:</a:t>
            </a:r>
            <a:endParaRPr lang="en-US" dirty="0">
              <a:solidFill>
                <a:schemeClr val="accent2"/>
              </a:solidFill>
            </a:endParaRPr>
          </a:p>
          <a:p>
            <a:r>
              <a:rPr lang="en-US" b="1" dirty="0"/>
              <a:t>public String </a:t>
            </a:r>
            <a:r>
              <a:rPr lang="en-US" b="1" dirty="0" err="1"/>
              <a:t>getInitParameter</a:t>
            </a:r>
            <a:r>
              <a:rPr lang="en-US" b="1" dirty="0"/>
              <a:t>(String name):</a:t>
            </a:r>
            <a:r>
              <a:rPr lang="en-US" dirty="0"/>
              <a:t>Returns the parameter value for the specified parameter name.</a:t>
            </a:r>
          </a:p>
          <a:p>
            <a:r>
              <a:rPr lang="en-US" b="1" dirty="0"/>
              <a:t>public Enumeration </a:t>
            </a:r>
            <a:r>
              <a:rPr lang="en-US" b="1" dirty="0" err="1"/>
              <a:t>getInitParameterNames</a:t>
            </a:r>
            <a:r>
              <a:rPr lang="en-US" b="1" dirty="0"/>
              <a:t>():</a:t>
            </a:r>
            <a:r>
              <a:rPr lang="en-US" dirty="0"/>
              <a:t>Returns an enumeration of all the initialization parameter names.</a:t>
            </a:r>
          </a:p>
          <a:p>
            <a:r>
              <a:rPr lang="en-US" b="1" dirty="0"/>
              <a:t>public String </a:t>
            </a:r>
            <a:r>
              <a:rPr lang="en-US" b="1" dirty="0" err="1"/>
              <a:t>getServletName</a:t>
            </a:r>
            <a:r>
              <a:rPr lang="en-US" b="1" dirty="0"/>
              <a:t>():</a:t>
            </a:r>
            <a:r>
              <a:rPr lang="en-US" dirty="0"/>
              <a:t>Returns the name of the servlet.</a:t>
            </a:r>
          </a:p>
          <a:p>
            <a:r>
              <a:rPr lang="en-US" b="1" dirty="0"/>
              <a:t>public </a:t>
            </a:r>
            <a:r>
              <a:rPr lang="en-US" b="1" dirty="0" err="1"/>
              <a:t>ServletContext</a:t>
            </a:r>
            <a:r>
              <a:rPr lang="en-US" b="1" dirty="0"/>
              <a:t> </a:t>
            </a:r>
            <a:r>
              <a:rPr lang="en-US" b="1" dirty="0" err="1"/>
              <a:t>getServletContext</a:t>
            </a:r>
            <a:r>
              <a:rPr lang="en-US" b="1" dirty="0"/>
              <a:t>():</a:t>
            </a:r>
            <a:r>
              <a:rPr lang="en-US" dirty="0"/>
              <a:t>Returns an object of </a:t>
            </a:r>
            <a:r>
              <a:rPr lang="en-US" dirty="0" err="1"/>
              <a:t>ServletContext</a:t>
            </a:r>
            <a:r>
              <a:rPr lang="en-US" dirty="0"/>
              <a:t>.</a:t>
            </a:r>
          </a:p>
          <a:p>
            <a:endParaRPr lang="en-US" dirty="0" smtClean="0"/>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942057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5943"/>
            <a:ext cx="8596668" cy="674914"/>
          </a:xfrm>
        </p:spPr>
        <p:txBody>
          <a:bodyPr>
            <a:normAutofit fontScale="90000"/>
          </a:bodyPr>
          <a:lstStyle/>
          <a:p>
            <a:r>
              <a:rPr lang="en-US" b="1" u="sng" dirty="0" err="1"/>
              <a:t>ServletContext</a:t>
            </a:r>
            <a:r>
              <a:rPr lang="en-US" b="1" u="sng" dirty="0"/>
              <a:t> Interface</a:t>
            </a:r>
            <a:r>
              <a:rPr lang="en-US" dirty="0"/>
              <a:t/>
            </a:r>
            <a:br>
              <a:rPr lang="en-US" dirty="0"/>
            </a:br>
            <a:endParaRPr lang="en-US" dirty="0"/>
          </a:p>
        </p:txBody>
      </p:sp>
      <p:sp>
        <p:nvSpPr>
          <p:cNvPr id="3" name="Content Placeholder 2"/>
          <p:cNvSpPr>
            <a:spLocks noGrp="1"/>
          </p:cNvSpPr>
          <p:nvPr>
            <p:ph idx="1"/>
          </p:nvPr>
        </p:nvSpPr>
        <p:spPr>
          <a:xfrm>
            <a:off x="533400" y="870857"/>
            <a:ext cx="9318171" cy="5584372"/>
          </a:xfrm>
        </p:spPr>
        <p:txBody>
          <a:bodyPr>
            <a:normAutofit fontScale="92500" lnSpcReduction="20000"/>
          </a:bodyPr>
          <a:lstStyle/>
          <a:p>
            <a:r>
              <a:rPr lang="en-US" dirty="0"/>
              <a:t>An object of </a:t>
            </a:r>
            <a:r>
              <a:rPr lang="en-US" dirty="0" err="1"/>
              <a:t>ServletContext</a:t>
            </a:r>
            <a:r>
              <a:rPr lang="en-US" dirty="0"/>
              <a:t> is created by the web container at time of deploying the project. </a:t>
            </a:r>
            <a:r>
              <a:rPr lang="en-US" dirty="0" smtClean="0"/>
              <a:t>There </a:t>
            </a:r>
            <a:r>
              <a:rPr lang="en-US" dirty="0"/>
              <a:t>is only one </a:t>
            </a:r>
            <a:r>
              <a:rPr lang="en-US" dirty="0" err="1"/>
              <a:t>ServletContext</a:t>
            </a:r>
            <a:r>
              <a:rPr lang="en-US" dirty="0"/>
              <a:t> object per web application</a:t>
            </a:r>
            <a:r>
              <a:rPr lang="en-US" dirty="0" smtClean="0"/>
              <a:t>.</a:t>
            </a:r>
          </a:p>
          <a:p>
            <a:pPr marL="0" indent="0">
              <a:buNone/>
            </a:pPr>
            <a:r>
              <a:rPr lang="en-US" dirty="0">
                <a:solidFill>
                  <a:schemeClr val="accent2"/>
                </a:solidFill>
              </a:rPr>
              <a:t>Advantage of </a:t>
            </a:r>
            <a:r>
              <a:rPr lang="en-US" dirty="0" err="1" smtClean="0">
                <a:solidFill>
                  <a:schemeClr val="accent2"/>
                </a:solidFill>
              </a:rPr>
              <a:t>ServletContext</a:t>
            </a:r>
            <a:r>
              <a:rPr lang="en-US" dirty="0" smtClean="0">
                <a:solidFill>
                  <a:schemeClr val="accent2"/>
                </a:solidFill>
              </a:rPr>
              <a:t> and its Usage:</a:t>
            </a:r>
          </a:p>
          <a:p>
            <a:r>
              <a:rPr lang="en-US" b="1" dirty="0"/>
              <a:t>Easy to maintain</a:t>
            </a:r>
            <a:r>
              <a:rPr lang="en-US" dirty="0"/>
              <a:t> if any information is shared to all the </a:t>
            </a:r>
            <a:r>
              <a:rPr lang="en-US" dirty="0" smtClean="0"/>
              <a:t>servlet</a:t>
            </a:r>
          </a:p>
          <a:p>
            <a:r>
              <a:rPr lang="en-US" dirty="0"/>
              <a:t>This object can be used to get configuration information from web.xml file.</a:t>
            </a:r>
            <a:endParaRPr lang="en-US" dirty="0" smtClean="0"/>
          </a:p>
          <a:p>
            <a:r>
              <a:rPr lang="en-US" dirty="0" smtClean="0"/>
              <a:t>The </a:t>
            </a:r>
            <a:r>
              <a:rPr lang="en-US" dirty="0" err="1"/>
              <a:t>ServletContext</a:t>
            </a:r>
            <a:r>
              <a:rPr lang="en-US" dirty="0"/>
              <a:t> object can be used to set, get or remove attribute from the web.xml file.</a:t>
            </a:r>
          </a:p>
          <a:p>
            <a:r>
              <a:rPr lang="en-US" dirty="0"/>
              <a:t>The </a:t>
            </a:r>
            <a:r>
              <a:rPr lang="en-US" dirty="0" err="1"/>
              <a:t>ServletContext</a:t>
            </a:r>
            <a:r>
              <a:rPr lang="en-US" dirty="0"/>
              <a:t> object can be used to provide inter-application communication</a:t>
            </a:r>
            <a:r>
              <a:rPr lang="en-US" dirty="0" smtClean="0"/>
              <a:t>.</a:t>
            </a:r>
          </a:p>
          <a:p>
            <a:pPr marL="0" indent="0">
              <a:buNone/>
            </a:pPr>
            <a:r>
              <a:rPr lang="en-US" dirty="0">
                <a:solidFill>
                  <a:schemeClr val="accent2"/>
                </a:solidFill>
              </a:rPr>
              <a:t>Methods </a:t>
            </a:r>
            <a:r>
              <a:rPr lang="en-US" dirty="0" smtClean="0">
                <a:solidFill>
                  <a:schemeClr val="accent2"/>
                </a:solidFill>
              </a:rPr>
              <a:t>of </a:t>
            </a:r>
            <a:r>
              <a:rPr lang="en-US" dirty="0" err="1">
                <a:solidFill>
                  <a:schemeClr val="accent2"/>
                </a:solidFill>
              </a:rPr>
              <a:t>ServletContext</a:t>
            </a:r>
            <a:r>
              <a:rPr lang="en-US" dirty="0">
                <a:solidFill>
                  <a:schemeClr val="accent2"/>
                </a:solidFill>
              </a:rPr>
              <a:t> </a:t>
            </a:r>
            <a:r>
              <a:rPr lang="en-US" dirty="0" smtClean="0">
                <a:solidFill>
                  <a:schemeClr val="accent2"/>
                </a:solidFill>
              </a:rPr>
              <a:t>interface: </a:t>
            </a:r>
            <a:endParaRPr lang="en-US" dirty="0">
              <a:solidFill>
                <a:schemeClr val="accent2"/>
              </a:solidFill>
            </a:endParaRPr>
          </a:p>
          <a:p>
            <a:r>
              <a:rPr lang="en-US" b="1" dirty="0"/>
              <a:t>public String </a:t>
            </a:r>
            <a:r>
              <a:rPr lang="en-US" b="1" dirty="0" err="1"/>
              <a:t>getInitParameter</a:t>
            </a:r>
            <a:r>
              <a:rPr lang="en-US" b="1" dirty="0"/>
              <a:t>(String name):</a:t>
            </a:r>
            <a:r>
              <a:rPr lang="en-US" dirty="0"/>
              <a:t>Returns the parameter value for the specified parameter name.</a:t>
            </a:r>
          </a:p>
          <a:p>
            <a:r>
              <a:rPr lang="en-US" b="1" dirty="0"/>
              <a:t>public Enumeration </a:t>
            </a:r>
            <a:r>
              <a:rPr lang="en-US" b="1" dirty="0" err="1"/>
              <a:t>getInitParameterNames</a:t>
            </a:r>
            <a:r>
              <a:rPr lang="en-US" b="1" dirty="0"/>
              <a:t>():</a:t>
            </a:r>
            <a:r>
              <a:rPr lang="en-US" dirty="0"/>
              <a:t>Returns the names of the context's initialization parameters.</a:t>
            </a:r>
          </a:p>
          <a:p>
            <a:r>
              <a:rPr lang="en-US" b="1" dirty="0"/>
              <a:t>public void </a:t>
            </a:r>
            <a:r>
              <a:rPr lang="en-US" b="1" dirty="0" err="1"/>
              <a:t>setAttribute</a:t>
            </a:r>
            <a:r>
              <a:rPr lang="en-US" b="1" dirty="0"/>
              <a:t>(String </a:t>
            </a:r>
            <a:r>
              <a:rPr lang="en-US" b="1" dirty="0" err="1"/>
              <a:t>name,Object</a:t>
            </a:r>
            <a:r>
              <a:rPr lang="en-US" b="1" dirty="0"/>
              <a:t> object):</a:t>
            </a:r>
            <a:r>
              <a:rPr lang="en-US" dirty="0"/>
              <a:t>sets the given object in the application scope.</a:t>
            </a:r>
          </a:p>
          <a:p>
            <a:r>
              <a:rPr lang="en-US" b="1" dirty="0"/>
              <a:t>public Object </a:t>
            </a:r>
            <a:r>
              <a:rPr lang="en-US" b="1" dirty="0" err="1"/>
              <a:t>getAttribute</a:t>
            </a:r>
            <a:r>
              <a:rPr lang="en-US" b="1" dirty="0"/>
              <a:t>(String name):</a:t>
            </a:r>
            <a:r>
              <a:rPr lang="en-US" dirty="0"/>
              <a:t>Returns the attribute for the specified name.</a:t>
            </a:r>
          </a:p>
          <a:p>
            <a:r>
              <a:rPr lang="en-US" b="1" dirty="0" smtClean="0"/>
              <a:t>public </a:t>
            </a:r>
            <a:r>
              <a:rPr lang="en-US" b="1" dirty="0"/>
              <a:t>void </a:t>
            </a:r>
            <a:r>
              <a:rPr lang="en-US" b="1" dirty="0" err="1"/>
              <a:t>removeAttribute</a:t>
            </a:r>
            <a:r>
              <a:rPr lang="en-US" b="1" dirty="0"/>
              <a:t>(String name):</a:t>
            </a:r>
            <a:r>
              <a:rPr lang="en-US" dirty="0"/>
              <a:t>Removes the attribute with the given name from the servlet context.</a:t>
            </a:r>
          </a:p>
          <a:p>
            <a:endParaRPr lang="en-US" dirty="0"/>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214055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t>
            </a:r>
            <a:r>
              <a:rPr lang="en-US" dirty="0" err="1" smtClean="0"/>
              <a:t>Config</a:t>
            </a:r>
            <a:r>
              <a:rPr lang="en-US" dirty="0" smtClean="0"/>
              <a:t> and Context:</a:t>
            </a:r>
            <a:endParaRPr lang="en-US" dirty="0"/>
          </a:p>
        </p:txBody>
      </p:sp>
      <p:sp>
        <p:nvSpPr>
          <p:cNvPr id="3" name="Content Placeholder 2"/>
          <p:cNvSpPr>
            <a:spLocks noGrp="1"/>
          </p:cNvSpPr>
          <p:nvPr>
            <p:ph idx="1"/>
          </p:nvPr>
        </p:nvSpPr>
        <p:spPr>
          <a:xfrm>
            <a:off x="677334" y="1600200"/>
            <a:ext cx="8771466" cy="4582886"/>
          </a:xfrm>
        </p:spPr>
        <p:txBody>
          <a:bodyPr/>
          <a:lstStyle/>
          <a:p>
            <a:pPr lvl="0"/>
            <a:r>
              <a:rPr lang="en-US" dirty="0" err="1"/>
              <a:t>Config</a:t>
            </a:r>
            <a:r>
              <a:rPr lang="en-US" dirty="0"/>
              <a:t> object is associated with servlet and  context objet is associated with application</a:t>
            </a:r>
          </a:p>
          <a:p>
            <a:pPr lvl="0"/>
            <a:r>
              <a:rPr lang="en-US" dirty="0" err="1"/>
              <a:t>Config</a:t>
            </a:r>
            <a:r>
              <a:rPr lang="en-US" dirty="0"/>
              <a:t> object is only one for one servlet and context </a:t>
            </a:r>
            <a:r>
              <a:rPr lang="en-US" dirty="0" smtClean="0"/>
              <a:t>is </a:t>
            </a:r>
            <a:r>
              <a:rPr lang="en-US" dirty="0"/>
              <a:t>for </a:t>
            </a:r>
            <a:r>
              <a:rPr lang="en-US" dirty="0" smtClean="0"/>
              <a:t>an entire </a:t>
            </a:r>
            <a:r>
              <a:rPr lang="en-US" dirty="0"/>
              <a:t>application</a:t>
            </a:r>
          </a:p>
          <a:p>
            <a:pPr lvl="0"/>
            <a:r>
              <a:rPr lang="en-US" dirty="0" err="1"/>
              <a:t>Config</a:t>
            </a:r>
            <a:r>
              <a:rPr lang="en-US" dirty="0"/>
              <a:t> object is created after servlet object creation but context object is created at the time of loading an application (before servlet object creation)</a:t>
            </a:r>
          </a:p>
          <a:p>
            <a:pPr lvl="0"/>
            <a:r>
              <a:rPr lang="en-US" dirty="0" err="1"/>
              <a:t>Config</a:t>
            </a:r>
            <a:r>
              <a:rPr lang="en-US" dirty="0"/>
              <a:t> can store only </a:t>
            </a:r>
            <a:r>
              <a:rPr lang="en-US" dirty="0" err="1"/>
              <a:t>initParameter</a:t>
            </a:r>
            <a:r>
              <a:rPr lang="en-US" dirty="0"/>
              <a:t>(can’t store attributes)  but context can store </a:t>
            </a:r>
            <a:r>
              <a:rPr lang="en-US" dirty="0" err="1"/>
              <a:t>contextParameter</a:t>
            </a:r>
            <a:r>
              <a:rPr lang="en-US" dirty="0"/>
              <a:t> and attributes.</a:t>
            </a:r>
          </a:p>
          <a:p>
            <a:pPr lvl="0"/>
            <a:r>
              <a:rPr lang="en-US" dirty="0"/>
              <a:t>Scope of </a:t>
            </a:r>
            <a:r>
              <a:rPr lang="en-US" dirty="0" err="1"/>
              <a:t>config</a:t>
            </a:r>
            <a:r>
              <a:rPr lang="en-US" dirty="0"/>
              <a:t> is servlet scope and context is for application(the highest Scope)</a:t>
            </a:r>
          </a:p>
          <a:p>
            <a:pPr lvl="0"/>
            <a:r>
              <a:rPr lang="en-US" dirty="0"/>
              <a:t>Modification made  to the data of </a:t>
            </a:r>
            <a:r>
              <a:rPr lang="en-US" dirty="0" err="1"/>
              <a:t>config</a:t>
            </a:r>
            <a:r>
              <a:rPr lang="en-US" dirty="0"/>
              <a:t> as a impact only on the servlet but modification made to the data of  context has an impact on the entire application</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61692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566057"/>
          </a:xfrm>
        </p:spPr>
        <p:txBody>
          <a:bodyPr>
            <a:normAutofit fontScale="90000"/>
          </a:bodyPr>
          <a:lstStyle/>
          <a:p>
            <a:r>
              <a:rPr lang="en-US" dirty="0"/>
              <a:t>Attribute in Servlet</a:t>
            </a:r>
            <a:br>
              <a:rPr lang="en-US" dirty="0"/>
            </a:br>
            <a:endParaRPr lang="en-US" dirty="0"/>
          </a:p>
        </p:txBody>
      </p:sp>
      <p:sp>
        <p:nvSpPr>
          <p:cNvPr id="3" name="Content Placeholder 2"/>
          <p:cNvSpPr>
            <a:spLocks noGrp="1"/>
          </p:cNvSpPr>
          <p:nvPr>
            <p:ph idx="1"/>
          </p:nvPr>
        </p:nvSpPr>
        <p:spPr>
          <a:xfrm>
            <a:off x="677333" y="718457"/>
            <a:ext cx="9206895" cy="5693229"/>
          </a:xfrm>
        </p:spPr>
        <p:txBody>
          <a:bodyPr>
            <a:normAutofit fontScale="92500" lnSpcReduction="10000"/>
          </a:bodyPr>
          <a:lstStyle/>
          <a:p>
            <a:pPr lvl="0"/>
            <a:r>
              <a:rPr lang="en-US" dirty="0"/>
              <a:t>Attribute is the data in the form of key and value pair. </a:t>
            </a:r>
            <a:r>
              <a:rPr lang="en-US" dirty="0" smtClean="0"/>
              <a:t>Key </a:t>
            </a:r>
            <a:r>
              <a:rPr lang="en-US" dirty="0"/>
              <a:t>must be a unique String and value can be any object</a:t>
            </a:r>
            <a:r>
              <a:rPr lang="en-US" dirty="0" smtClean="0"/>
              <a:t>.</a:t>
            </a:r>
          </a:p>
          <a:p>
            <a:r>
              <a:rPr lang="en-US" dirty="0"/>
              <a:t>An </a:t>
            </a:r>
            <a:r>
              <a:rPr lang="en-US" b="1" dirty="0"/>
              <a:t>attribute in servlet</a:t>
            </a:r>
            <a:r>
              <a:rPr lang="en-US" dirty="0"/>
              <a:t> is an object that can be set, get or removed from one of the following scopes:</a:t>
            </a:r>
          </a:p>
          <a:p>
            <a:pPr marL="0" indent="0">
              <a:buNone/>
            </a:pPr>
            <a:r>
              <a:rPr lang="en-US" dirty="0" smtClean="0"/>
              <a:t>1) request </a:t>
            </a:r>
            <a:r>
              <a:rPr lang="en-US" dirty="0"/>
              <a:t>scope</a:t>
            </a:r>
          </a:p>
          <a:p>
            <a:pPr marL="0" indent="0">
              <a:buNone/>
            </a:pPr>
            <a:r>
              <a:rPr lang="en-US" dirty="0" smtClean="0"/>
              <a:t>2) session </a:t>
            </a:r>
            <a:r>
              <a:rPr lang="en-US" dirty="0"/>
              <a:t>scope</a:t>
            </a:r>
          </a:p>
          <a:p>
            <a:pPr marL="0" indent="0">
              <a:buNone/>
            </a:pPr>
            <a:r>
              <a:rPr lang="en-US" dirty="0" smtClean="0"/>
              <a:t>3) application scope/context</a:t>
            </a:r>
            <a:endParaRPr lang="en-US" dirty="0"/>
          </a:p>
          <a:p>
            <a:r>
              <a:rPr lang="en-US" dirty="0"/>
              <a:t>The servlet programmer can pass </a:t>
            </a:r>
            <a:r>
              <a:rPr lang="en-US" dirty="0" err="1"/>
              <a:t>informations</a:t>
            </a:r>
            <a:r>
              <a:rPr lang="en-US" dirty="0"/>
              <a:t> from one servlet to another </a:t>
            </a:r>
            <a:r>
              <a:rPr lang="en-US" dirty="0" smtClean="0"/>
              <a:t>using attributes</a:t>
            </a:r>
          </a:p>
          <a:p>
            <a:pPr marL="0" indent="0">
              <a:buNone/>
            </a:pPr>
            <a:r>
              <a:rPr lang="en-US" u="sng" dirty="0">
                <a:solidFill>
                  <a:schemeClr val="accent2"/>
                </a:solidFill>
              </a:rPr>
              <a:t>Attribute specific methods of </a:t>
            </a:r>
            <a:r>
              <a:rPr lang="en-US" u="sng" dirty="0" err="1">
                <a:solidFill>
                  <a:schemeClr val="accent2"/>
                </a:solidFill>
              </a:rPr>
              <a:t>ServletRequest</a:t>
            </a:r>
            <a:r>
              <a:rPr lang="en-US" u="sng" dirty="0">
                <a:solidFill>
                  <a:schemeClr val="accent2"/>
                </a:solidFill>
              </a:rPr>
              <a:t>, </a:t>
            </a:r>
            <a:r>
              <a:rPr lang="en-US" u="sng" dirty="0" err="1">
                <a:solidFill>
                  <a:schemeClr val="accent2"/>
                </a:solidFill>
              </a:rPr>
              <a:t>HttpSession</a:t>
            </a:r>
            <a:r>
              <a:rPr lang="en-US" u="sng" dirty="0">
                <a:solidFill>
                  <a:schemeClr val="accent2"/>
                </a:solidFill>
              </a:rPr>
              <a:t> and </a:t>
            </a:r>
            <a:r>
              <a:rPr lang="en-US" u="sng" dirty="0" err="1" smtClean="0">
                <a:solidFill>
                  <a:schemeClr val="accent2"/>
                </a:solidFill>
              </a:rPr>
              <a:t>ServletContext</a:t>
            </a:r>
            <a:r>
              <a:rPr lang="en-US" u="sng" dirty="0" smtClean="0">
                <a:solidFill>
                  <a:schemeClr val="accent2"/>
                </a:solidFill>
              </a:rPr>
              <a:t> interface</a:t>
            </a:r>
            <a:endParaRPr lang="en-US" u="sng" dirty="0">
              <a:solidFill>
                <a:schemeClr val="accent2"/>
              </a:solidFill>
            </a:endParaRPr>
          </a:p>
          <a:p>
            <a:pPr lvl="0"/>
            <a:r>
              <a:rPr lang="en-US" b="1" dirty="0"/>
              <a:t>public void </a:t>
            </a:r>
            <a:r>
              <a:rPr lang="en-US" b="1" dirty="0" err="1"/>
              <a:t>setAttribute</a:t>
            </a:r>
            <a:r>
              <a:rPr lang="en-US" b="1" dirty="0"/>
              <a:t>(String </a:t>
            </a:r>
            <a:r>
              <a:rPr lang="en-US" b="1" dirty="0" err="1"/>
              <a:t>name,Object</a:t>
            </a:r>
            <a:r>
              <a:rPr lang="en-US" b="1" dirty="0"/>
              <a:t> object):</a:t>
            </a:r>
            <a:r>
              <a:rPr lang="en-US" dirty="0"/>
              <a:t>sets the given object in the application scope.</a:t>
            </a:r>
          </a:p>
          <a:p>
            <a:pPr lvl="0"/>
            <a:r>
              <a:rPr lang="en-US" b="1" dirty="0"/>
              <a:t>public Object </a:t>
            </a:r>
            <a:r>
              <a:rPr lang="en-US" b="1" dirty="0" err="1"/>
              <a:t>getAttribute</a:t>
            </a:r>
            <a:r>
              <a:rPr lang="en-US" b="1" dirty="0"/>
              <a:t>(String name):</a:t>
            </a:r>
            <a:r>
              <a:rPr lang="en-US" dirty="0"/>
              <a:t>Returns the attribute for the specified name.</a:t>
            </a:r>
          </a:p>
          <a:p>
            <a:pPr lvl="0"/>
            <a:r>
              <a:rPr lang="en-US" b="1" dirty="0"/>
              <a:t>public Enumeration </a:t>
            </a:r>
            <a:r>
              <a:rPr lang="en-US" b="1" dirty="0" err="1"/>
              <a:t>getInitParameterNames</a:t>
            </a:r>
            <a:r>
              <a:rPr lang="en-US" b="1" dirty="0"/>
              <a:t>():</a:t>
            </a:r>
            <a:r>
              <a:rPr lang="en-US" dirty="0"/>
              <a:t>Returns the names of the context's initialization parameters as an Enumeration of String objects.</a:t>
            </a:r>
          </a:p>
          <a:p>
            <a:pPr lvl="0"/>
            <a:r>
              <a:rPr lang="en-US" b="1" dirty="0"/>
              <a:t>public void </a:t>
            </a:r>
            <a:r>
              <a:rPr lang="en-US" b="1" dirty="0" err="1"/>
              <a:t>removeAttribute</a:t>
            </a:r>
            <a:r>
              <a:rPr lang="en-US" b="1" dirty="0"/>
              <a:t>(String name):</a:t>
            </a:r>
            <a:r>
              <a:rPr lang="en-US" dirty="0"/>
              <a:t>Removes the attribute with the given name from the servlet context.</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5523967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5171"/>
          </a:xfrm>
        </p:spPr>
        <p:txBody>
          <a:bodyPr>
            <a:normAutofit fontScale="90000"/>
          </a:bodyPr>
          <a:lstStyle/>
          <a:p>
            <a:r>
              <a:rPr lang="en-US" dirty="0" err="1"/>
              <a:t>HttpServlet</a:t>
            </a:r>
            <a:r>
              <a:rPr lang="en-US" dirty="0"/>
              <a:t> class</a:t>
            </a:r>
            <a:br>
              <a:rPr lang="en-US" dirty="0"/>
            </a:br>
            <a:endParaRPr lang="en-US" dirty="0"/>
          </a:p>
        </p:txBody>
      </p:sp>
      <p:sp>
        <p:nvSpPr>
          <p:cNvPr id="3" name="Content Placeholder 2"/>
          <p:cNvSpPr>
            <a:spLocks noGrp="1"/>
          </p:cNvSpPr>
          <p:nvPr>
            <p:ph idx="1"/>
          </p:nvPr>
        </p:nvSpPr>
        <p:spPr>
          <a:xfrm>
            <a:off x="677334" y="707571"/>
            <a:ext cx="8934752" cy="5998029"/>
          </a:xfrm>
        </p:spPr>
        <p:txBody>
          <a:bodyPr>
            <a:normAutofit/>
          </a:bodyPr>
          <a:lstStyle/>
          <a:p>
            <a:pPr lvl="0"/>
            <a:r>
              <a:rPr lang="en-US" dirty="0"/>
              <a:t>The </a:t>
            </a:r>
            <a:r>
              <a:rPr lang="en-US" dirty="0" err="1" smtClean="0"/>
              <a:t>HttpServlet</a:t>
            </a:r>
            <a:r>
              <a:rPr lang="en-US" dirty="0" smtClean="0"/>
              <a:t> </a:t>
            </a:r>
            <a:r>
              <a:rPr lang="en-US" dirty="0"/>
              <a:t>is an </a:t>
            </a:r>
            <a:r>
              <a:rPr lang="en-US" dirty="0" smtClean="0"/>
              <a:t>abstract </a:t>
            </a:r>
            <a:r>
              <a:rPr lang="en-US" dirty="0"/>
              <a:t>class extends the </a:t>
            </a:r>
            <a:r>
              <a:rPr lang="en-US" dirty="0" err="1"/>
              <a:t>GenericServlet</a:t>
            </a:r>
            <a:r>
              <a:rPr lang="en-US" dirty="0"/>
              <a:t> </a:t>
            </a:r>
            <a:r>
              <a:rPr lang="en-US" dirty="0" smtClean="0"/>
              <a:t>abstract class </a:t>
            </a:r>
            <a:r>
              <a:rPr lang="en-US" dirty="0"/>
              <a:t>and implements </a:t>
            </a:r>
            <a:r>
              <a:rPr lang="en-US" dirty="0" err="1"/>
              <a:t>Serializable</a:t>
            </a:r>
            <a:r>
              <a:rPr lang="en-US" dirty="0"/>
              <a:t> </a:t>
            </a:r>
            <a:r>
              <a:rPr lang="en-US" dirty="0" smtClean="0"/>
              <a:t>interface. </a:t>
            </a:r>
          </a:p>
          <a:p>
            <a:r>
              <a:rPr lang="en-US" b="1" dirty="0" err="1" smtClean="0"/>
              <a:t>HttpServlet</a:t>
            </a:r>
            <a:r>
              <a:rPr lang="en-US" b="1" dirty="0" smtClean="0"/>
              <a:t> is very specific to http protocol</a:t>
            </a:r>
            <a:r>
              <a:rPr lang="en-US" dirty="0" smtClean="0"/>
              <a:t>. </a:t>
            </a:r>
            <a:r>
              <a:rPr lang="en-US" dirty="0"/>
              <a:t>It 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r>
              <a:rPr lang="en-US" dirty="0" smtClean="0"/>
              <a:t>.</a:t>
            </a:r>
          </a:p>
          <a:p>
            <a:pPr lvl="0"/>
            <a:r>
              <a:rPr lang="en-US" dirty="0" smtClean="0"/>
              <a:t>All </a:t>
            </a:r>
            <a:r>
              <a:rPr lang="en-US" dirty="0"/>
              <a:t>the methods are concrete. But still the class is abstract</a:t>
            </a:r>
            <a:r>
              <a:rPr lang="en-US" dirty="0" smtClean="0"/>
              <a:t>.</a:t>
            </a:r>
          </a:p>
          <a:p>
            <a:pPr marL="0" indent="0">
              <a:buNone/>
            </a:pPr>
            <a:r>
              <a:rPr lang="en-US" sz="2400" b="1" u="sng" dirty="0" smtClean="0"/>
              <a:t>Methods:</a:t>
            </a:r>
            <a:endParaRPr lang="en-US" sz="2400" b="1" u="sng" dirty="0"/>
          </a:p>
          <a:p>
            <a:r>
              <a:rPr lang="en-US" b="1" dirty="0"/>
              <a:t>public void service(</a:t>
            </a:r>
            <a:r>
              <a:rPr lang="en-US" b="1" dirty="0" err="1"/>
              <a:t>ServletRequest</a:t>
            </a:r>
            <a:r>
              <a:rPr lang="en-US" b="1" dirty="0"/>
              <a:t> </a:t>
            </a:r>
            <a:r>
              <a:rPr lang="en-US" b="1" dirty="0" err="1"/>
              <a:t>req,ServletResponse</a:t>
            </a:r>
            <a:r>
              <a:rPr lang="en-US" b="1" dirty="0"/>
              <a:t> res)</a:t>
            </a:r>
            <a:r>
              <a:rPr lang="en-US" dirty="0"/>
              <a:t> dispatches the request to the protected service method by converting the request and response object into http type.</a:t>
            </a:r>
          </a:p>
          <a:p>
            <a:r>
              <a:rPr lang="en-US" b="1" dirty="0"/>
              <a:t>protected void service(</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receives the request from the service method, and dispatches the request to the </a:t>
            </a:r>
            <a:r>
              <a:rPr lang="en-US" dirty="0" err="1"/>
              <a:t>doXXX</a:t>
            </a:r>
            <a:r>
              <a:rPr lang="en-US" dirty="0"/>
              <a:t>() method depending on the incoming http request type.</a:t>
            </a:r>
          </a:p>
          <a:p>
            <a:r>
              <a:rPr lang="en-US" b="1" dirty="0"/>
              <a:t>protected void </a:t>
            </a:r>
            <a:r>
              <a:rPr lang="en-US" b="1" dirty="0" err="1">
                <a:solidFill>
                  <a:schemeClr val="accent2"/>
                </a:solidFill>
              </a:rPr>
              <a:t>doGet</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GET request. It is invoked by the web container.</a:t>
            </a:r>
          </a:p>
          <a:p>
            <a:r>
              <a:rPr lang="en-US" b="1" dirty="0"/>
              <a:t>protected void </a:t>
            </a:r>
            <a:r>
              <a:rPr lang="en-US" b="1" dirty="0" err="1">
                <a:solidFill>
                  <a:schemeClr val="accent2"/>
                </a:solidFill>
              </a:rPr>
              <a:t>doPost</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POST request. It is invoked by the web </a:t>
            </a:r>
            <a:r>
              <a:rPr lang="en-US" dirty="0" smtClean="0"/>
              <a:t>container.</a:t>
            </a:r>
          </a:p>
          <a:p>
            <a:r>
              <a:rPr lang="en-US" dirty="0" smtClean="0"/>
              <a:t>-------</a:t>
            </a:r>
            <a:r>
              <a:rPr lang="en-US" dirty="0" err="1" smtClean="0"/>
              <a:t>etc</a:t>
            </a:r>
            <a:endParaRPr lang="en-US" dirty="0"/>
          </a:p>
          <a:p>
            <a:pPr marL="0" indent="0">
              <a:buNone/>
            </a:pPr>
            <a:endParaRPr lang="en-US" dirty="0" smtClean="0"/>
          </a:p>
          <a:p>
            <a:pPr marL="0" indent="0">
              <a:buNone/>
            </a:pPr>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230945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85800"/>
          </a:xfrm>
        </p:spPr>
        <p:txBody>
          <a:bodyPr>
            <a:normAutofit fontScale="90000"/>
          </a:bodyPr>
          <a:lstStyle/>
          <a:p>
            <a:r>
              <a:rPr lang="en-US" b="1" u="sng" dirty="0"/>
              <a:t>Life Cycle of a Servlet (Servlet Life Cycle)</a:t>
            </a:r>
            <a:r>
              <a:rPr lang="en-US" dirty="0"/>
              <a:t/>
            </a:r>
            <a:br>
              <a:rPr lang="en-US" dirty="0"/>
            </a:br>
            <a:endParaRPr lang="en-US" dirty="0"/>
          </a:p>
        </p:txBody>
      </p:sp>
      <p:sp>
        <p:nvSpPr>
          <p:cNvPr id="3" name="Content Placeholder 2"/>
          <p:cNvSpPr>
            <a:spLocks noGrp="1"/>
          </p:cNvSpPr>
          <p:nvPr>
            <p:ph idx="1"/>
          </p:nvPr>
        </p:nvSpPr>
        <p:spPr>
          <a:xfrm>
            <a:off x="677333" y="685800"/>
            <a:ext cx="9108923" cy="6019799"/>
          </a:xfrm>
        </p:spPr>
        <p:txBody>
          <a:bodyPr/>
          <a:lstStyle/>
          <a:p>
            <a:pPr marL="0" indent="0">
              <a:buNone/>
            </a:pPr>
            <a:r>
              <a:rPr lang="en-US" dirty="0"/>
              <a:t>The </a:t>
            </a:r>
            <a:r>
              <a:rPr lang="en-US" dirty="0" smtClean="0"/>
              <a:t>web </a:t>
            </a:r>
            <a:r>
              <a:rPr lang="en-US" dirty="0"/>
              <a:t>container maintains the life cycle of a servlet instance</a:t>
            </a:r>
            <a:r>
              <a:rPr lang="en-US" dirty="0" smtClean="0"/>
              <a:t>.</a:t>
            </a:r>
          </a:p>
          <a:p>
            <a:pPr>
              <a:buAutoNum type="arabicPeriod"/>
            </a:pPr>
            <a:r>
              <a:rPr lang="en-US" dirty="0" smtClean="0"/>
              <a:t>Servlet </a:t>
            </a:r>
            <a:r>
              <a:rPr lang="en-US" dirty="0"/>
              <a:t>class is </a:t>
            </a:r>
            <a:r>
              <a:rPr lang="en-US" dirty="0" smtClean="0"/>
              <a:t>loaded.</a:t>
            </a:r>
          </a:p>
          <a:p>
            <a:pPr>
              <a:buAutoNum type="arabicPeriod"/>
            </a:pPr>
            <a:r>
              <a:rPr lang="en-US" dirty="0" smtClean="0"/>
              <a:t>Servlet </a:t>
            </a:r>
            <a:r>
              <a:rPr lang="en-US" dirty="0"/>
              <a:t>instance is </a:t>
            </a:r>
            <a:r>
              <a:rPr lang="en-US" dirty="0" smtClean="0"/>
              <a:t>created.</a:t>
            </a:r>
          </a:p>
          <a:p>
            <a:pPr>
              <a:buAutoNum type="arabicPeriod"/>
            </a:pPr>
            <a:r>
              <a:rPr lang="en-US" dirty="0" err="1"/>
              <a:t>i</a:t>
            </a:r>
            <a:r>
              <a:rPr lang="en-US" dirty="0" err="1" smtClean="0"/>
              <a:t>nit</a:t>
            </a:r>
            <a:r>
              <a:rPr lang="en-US" dirty="0" smtClean="0"/>
              <a:t>() </a:t>
            </a:r>
            <a:r>
              <a:rPr lang="en-US" dirty="0"/>
              <a:t>method is </a:t>
            </a:r>
            <a:r>
              <a:rPr lang="en-US" dirty="0" smtClean="0"/>
              <a:t>invoked.</a:t>
            </a:r>
          </a:p>
          <a:p>
            <a:pPr>
              <a:buAutoNum type="arabicPeriod"/>
            </a:pPr>
            <a:r>
              <a:rPr lang="en-US" dirty="0" smtClean="0"/>
              <a:t>service </a:t>
            </a:r>
            <a:r>
              <a:rPr lang="en-US" dirty="0"/>
              <a:t>method is </a:t>
            </a:r>
            <a:r>
              <a:rPr lang="en-US" dirty="0" smtClean="0"/>
              <a:t>invoked.</a:t>
            </a:r>
          </a:p>
          <a:p>
            <a:pPr>
              <a:buAutoNum type="arabicPeriod"/>
            </a:pPr>
            <a:r>
              <a:rPr lang="en-US" dirty="0" smtClean="0"/>
              <a:t>destroy </a:t>
            </a:r>
            <a:r>
              <a:rPr lang="en-US" dirty="0"/>
              <a:t>method is invoked.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619" y="1172580"/>
            <a:ext cx="3390476" cy="5209524"/>
          </a:xfrm>
          <a:prstGeom prst="rect">
            <a:avLst/>
          </a:prstGeom>
        </p:spPr>
      </p:pic>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600828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52401"/>
            <a:ext cx="8902095" cy="6520542"/>
          </a:xfrm>
        </p:spPr>
        <p:txBody>
          <a:bodyPr>
            <a:normAutofit fontScale="92500" lnSpcReduction="10000"/>
          </a:bodyPr>
          <a:lstStyle/>
          <a:p>
            <a:pPr marL="0" indent="0">
              <a:buNone/>
            </a:pPr>
            <a:r>
              <a:rPr lang="en-US" b="1" dirty="0">
                <a:solidFill>
                  <a:schemeClr val="accent2"/>
                </a:solidFill>
              </a:rPr>
              <a:t>1) Servlet class is </a:t>
            </a:r>
            <a:r>
              <a:rPr lang="en-US" b="1" dirty="0" smtClean="0">
                <a:solidFill>
                  <a:schemeClr val="accent2"/>
                </a:solidFill>
              </a:rPr>
              <a:t>loaded:</a:t>
            </a:r>
            <a:endParaRPr lang="en-US" b="1" dirty="0">
              <a:solidFill>
                <a:schemeClr val="accent2"/>
              </a:solidFill>
            </a:endParaRPr>
          </a:p>
          <a:p>
            <a:pPr marL="0" indent="0">
              <a:buNone/>
            </a:pPr>
            <a:r>
              <a:rPr lang="en-US" dirty="0"/>
              <a:t>The </a:t>
            </a:r>
            <a:r>
              <a:rPr lang="en-US" dirty="0" err="1"/>
              <a:t>classloader</a:t>
            </a:r>
            <a:r>
              <a:rPr lang="en-US" dirty="0"/>
              <a:t> is responsible to load the servlet class. The servlet class is loaded when the first request for the servlet is received by the web container.</a:t>
            </a:r>
          </a:p>
          <a:p>
            <a:pPr marL="0" indent="0">
              <a:buNone/>
            </a:pPr>
            <a:r>
              <a:rPr lang="en-US" b="1" dirty="0">
                <a:solidFill>
                  <a:schemeClr val="accent2"/>
                </a:solidFill>
              </a:rPr>
              <a:t>2) Servlet instance is </a:t>
            </a:r>
            <a:r>
              <a:rPr lang="en-US" b="1" dirty="0" smtClean="0">
                <a:solidFill>
                  <a:schemeClr val="accent2"/>
                </a:solidFill>
              </a:rPr>
              <a:t>created:</a:t>
            </a:r>
            <a:endParaRPr lang="en-US" b="1" dirty="0">
              <a:solidFill>
                <a:schemeClr val="accent2"/>
              </a:solidFill>
            </a:endParaRPr>
          </a:p>
          <a:p>
            <a:pPr marL="0" indent="0">
              <a:buNone/>
            </a:pPr>
            <a:r>
              <a:rPr lang="en-US" dirty="0"/>
              <a:t>The web container creates the instance of a servlet after loading the servlet class. The servlet instance is created only once in the servlet life cycle.</a:t>
            </a:r>
          </a:p>
          <a:p>
            <a:pPr marL="0" indent="0">
              <a:buNone/>
            </a:pPr>
            <a:r>
              <a:rPr lang="en-US" b="1" dirty="0">
                <a:solidFill>
                  <a:schemeClr val="accent2"/>
                </a:solidFill>
              </a:rPr>
              <a:t>3) </a:t>
            </a:r>
            <a:r>
              <a:rPr lang="en-US" b="1" dirty="0" err="1">
                <a:solidFill>
                  <a:schemeClr val="accent2"/>
                </a:solidFill>
              </a:rPr>
              <a:t>init</a:t>
            </a:r>
            <a:r>
              <a:rPr lang="en-US" b="1" dirty="0">
                <a:solidFill>
                  <a:schemeClr val="accent2"/>
                </a:solidFill>
              </a:rPr>
              <a:t> method is </a:t>
            </a:r>
            <a:r>
              <a:rPr lang="en-US" b="1" dirty="0" smtClean="0">
                <a:solidFill>
                  <a:schemeClr val="accent2"/>
                </a:solidFill>
              </a:rPr>
              <a:t>invoked:</a:t>
            </a:r>
          </a:p>
          <a:p>
            <a:pPr marL="0" indent="0">
              <a:buNone/>
            </a:pPr>
            <a:r>
              <a:rPr lang="en-US" dirty="0"/>
              <a:t>The web container calls the </a:t>
            </a:r>
            <a:r>
              <a:rPr lang="en-US" dirty="0" err="1"/>
              <a:t>init</a:t>
            </a:r>
            <a:r>
              <a:rPr lang="en-US" dirty="0"/>
              <a:t> method only once after creating the servlet instance. The </a:t>
            </a:r>
            <a:r>
              <a:rPr lang="en-US" dirty="0" err="1"/>
              <a:t>init</a:t>
            </a:r>
            <a:r>
              <a:rPr lang="en-US" dirty="0"/>
              <a:t> method is used to initialize the servlet</a:t>
            </a:r>
            <a:r>
              <a:rPr lang="en-US" dirty="0" smtClean="0"/>
              <a:t>.</a:t>
            </a:r>
            <a:endParaRPr lang="en-US" b="1" dirty="0" smtClean="0">
              <a:solidFill>
                <a:schemeClr val="accent2"/>
              </a:solidFill>
            </a:endParaRPr>
          </a:p>
          <a:p>
            <a:pPr marL="0" indent="0">
              <a:buNone/>
            </a:pPr>
            <a:r>
              <a:rPr lang="en-US" b="1" dirty="0" smtClean="0"/>
              <a:t>Syntax: public</a:t>
            </a:r>
            <a:r>
              <a:rPr lang="en-US" dirty="0" smtClean="0"/>
              <a:t> </a:t>
            </a:r>
            <a:r>
              <a:rPr lang="en-US" b="1" dirty="0" smtClean="0"/>
              <a:t>void</a:t>
            </a:r>
            <a:r>
              <a:rPr lang="en-US" dirty="0" smtClean="0"/>
              <a:t> </a:t>
            </a:r>
            <a:r>
              <a:rPr lang="en-US" dirty="0" err="1" smtClean="0"/>
              <a:t>init</a:t>
            </a:r>
            <a:r>
              <a:rPr lang="en-US" dirty="0" smtClean="0"/>
              <a:t>(</a:t>
            </a:r>
            <a:r>
              <a:rPr lang="en-US" dirty="0" err="1" smtClean="0"/>
              <a:t>ServletConfig</a:t>
            </a:r>
            <a:r>
              <a:rPr lang="en-US" dirty="0" smtClean="0"/>
              <a:t> </a:t>
            </a:r>
            <a:r>
              <a:rPr lang="en-US" dirty="0" err="1" smtClean="0"/>
              <a:t>config</a:t>
            </a:r>
            <a:r>
              <a:rPr lang="en-US" dirty="0" smtClean="0"/>
              <a:t>) </a:t>
            </a:r>
            <a:r>
              <a:rPr lang="en-US" b="1" dirty="0" smtClean="0"/>
              <a:t>throws</a:t>
            </a:r>
            <a:r>
              <a:rPr lang="en-US" dirty="0" smtClean="0"/>
              <a:t> </a:t>
            </a:r>
            <a:r>
              <a:rPr lang="en-US" dirty="0" err="1" smtClean="0"/>
              <a:t>ServletException</a:t>
            </a:r>
            <a:r>
              <a:rPr lang="en-US" dirty="0" smtClean="0"/>
              <a:t> </a:t>
            </a:r>
          </a:p>
          <a:p>
            <a:pPr marL="0" indent="0">
              <a:buNone/>
            </a:pPr>
            <a:r>
              <a:rPr lang="en-US" b="1" dirty="0">
                <a:solidFill>
                  <a:schemeClr val="accent2"/>
                </a:solidFill>
              </a:rPr>
              <a:t>4) service method is </a:t>
            </a:r>
            <a:r>
              <a:rPr lang="en-US" b="1" dirty="0" smtClean="0">
                <a:solidFill>
                  <a:schemeClr val="accent2"/>
                </a:solidFill>
              </a:rPr>
              <a:t>invoked:</a:t>
            </a:r>
            <a:endParaRPr lang="en-US" b="1" dirty="0">
              <a:solidFill>
                <a:schemeClr val="accent2"/>
              </a:solidFill>
            </a:endParaRPr>
          </a:p>
          <a:p>
            <a:pPr marL="0" indent="0">
              <a:buNone/>
            </a:pPr>
            <a:r>
              <a:rPr lang="en-US" dirty="0"/>
              <a:t>The web container calls the service method each time when request for the servlet is received.</a:t>
            </a:r>
          </a:p>
          <a:p>
            <a:pPr marL="0" indent="0">
              <a:buNone/>
            </a:pPr>
            <a:r>
              <a:rPr lang="en-US" dirty="0" smtClean="0"/>
              <a:t>Syntax: </a:t>
            </a:r>
            <a:r>
              <a:rPr lang="en-US" b="1" dirty="0" smtClean="0"/>
              <a:t>public</a:t>
            </a:r>
            <a:r>
              <a:rPr lang="en-US" dirty="0"/>
              <a:t> </a:t>
            </a:r>
            <a:r>
              <a:rPr lang="en-US" b="1" dirty="0"/>
              <a:t>void</a:t>
            </a:r>
            <a:r>
              <a:rPr lang="en-US" dirty="0"/>
              <a:t> service(</a:t>
            </a:r>
            <a:r>
              <a:rPr lang="en-US" dirty="0" err="1"/>
              <a:t>ServletRequest</a:t>
            </a:r>
            <a:r>
              <a:rPr lang="en-US" dirty="0"/>
              <a:t> request, </a:t>
            </a:r>
            <a:r>
              <a:rPr lang="en-US" dirty="0" err="1"/>
              <a:t>ServletResponse</a:t>
            </a:r>
            <a:r>
              <a:rPr lang="en-US" dirty="0"/>
              <a:t> </a:t>
            </a:r>
            <a:r>
              <a:rPr lang="en-US" dirty="0" smtClean="0"/>
              <a:t>response)</a:t>
            </a:r>
            <a:r>
              <a:rPr lang="en-US" b="1" dirty="0" smtClean="0"/>
              <a:t>throws</a:t>
            </a:r>
            <a:r>
              <a:rPr lang="en-US" dirty="0"/>
              <a:t> </a:t>
            </a:r>
            <a:r>
              <a:rPr lang="en-US" dirty="0" err="1"/>
              <a:t>ServletException</a:t>
            </a:r>
            <a:r>
              <a:rPr lang="en-US" dirty="0"/>
              <a:t>, </a:t>
            </a:r>
            <a:r>
              <a:rPr lang="en-US" dirty="0" err="1"/>
              <a:t>IOException</a:t>
            </a:r>
            <a:r>
              <a:rPr lang="en-US" dirty="0"/>
              <a:t> </a:t>
            </a:r>
          </a:p>
          <a:p>
            <a:pPr marL="0" indent="0">
              <a:buNone/>
            </a:pPr>
            <a:r>
              <a:rPr lang="en-US" b="1" dirty="0" smtClean="0">
                <a:solidFill>
                  <a:schemeClr val="accent2"/>
                </a:solidFill>
              </a:rPr>
              <a:t>5) destroy </a:t>
            </a:r>
            <a:r>
              <a:rPr lang="en-US" b="1" dirty="0">
                <a:solidFill>
                  <a:schemeClr val="accent2"/>
                </a:solidFill>
              </a:rPr>
              <a:t>method is </a:t>
            </a:r>
            <a:r>
              <a:rPr lang="en-US" b="1" dirty="0" smtClean="0">
                <a:solidFill>
                  <a:schemeClr val="accent2"/>
                </a:solidFill>
              </a:rPr>
              <a:t>invoked:</a:t>
            </a:r>
            <a:endParaRPr lang="en-US" b="1" dirty="0">
              <a:solidFill>
                <a:schemeClr val="accent2"/>
              </a:solidFill>
            </a:endParaRPr>
          </a:p>
          <a:p>
            <a:pPr marL="0" indent="0">
              <a:buNone/>
            </a:pPr>
            <a:r>
              <a:rPr lang="en-US" dirty="0"/>
              <a:t>The web container calls the destroy method before removing the servlet instance from </a:t>
            </a:r>
            <a:r>
              <a:rPr lang="en-US"/>
              <a:t>the </a:t>
            </a:r>
            <a:r>
              <a:rPr lang="en-US" smtClean="0"/>
              <a:t>server. </a:t>
            </a:r>
            <a:r>
              <a:rPr lang="en-US" dirty="0"/>
              <a:t>It gives the servlet an opportunity to clean up any resource for example memory, thread etc</a:t>
            </a:r>
            <a:r>
              <a:rPr lang="en-US" dirty="0" smtClean="0"/>
              <a:t>.</a:t>
            </a:r>
          </a:p>
          <a:p>
            <a:pPr marL="0" indent="0">
              <a:buNone/>
            </a:pPr>
            <a:r>
              <a:rPr lang="en-US" dirty="0" smtClean="0"/>
              <a:t>Syntax: </a:t>
            </a:r>
            <a:r>
              <a:rPr lang="en-US" b="1" dirty="0"/>
              <a:t>public</a:t>
            </a:r>
            <a:r>
              <a:rPr lang="en-US" dirty="0"/>
              <a:t> </a:t>
            </a:r>
            <a:r>
              <a:rPr lang="en-US" b="1" dirty="0"/>
              <a:t>void</a:t>
            </a:r>
            <a:r>
              <a:rPr lang="en-US" dirty="0"/>
              <a:t> destroy() </a:t>
            </a:r>
            <a:endParaRPr lang="en-US" dirty="0" smtClean="0"/>
          </a:p>
          <a:p>
            <a:pPr marL="0" indent="0">
              <a:buNone/>
            </a:pPr>
            <a:endParaRPr lang="en-US" dirty="0"/>
          </a:p>
          <a:p>
            <a:pPr marL="0" indent="0">
              <a:buNone/>
            </a:pPr>
            <a:endParaRPr lang="en-US" dirty="0"/>
          </a:p>
        </p:txBody>
      </p:sp>
      <p:sp>
        <p:nvSpPr>
          <p:cNvPr id="4"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0881851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771"/>
          </a:xfrm>
        </p:spPr>
        <p:txBody>
          <a:bodyPr>
            <a:normAutofit fontScale="90000"/>
          </a:bodyPr>
          <a:lstStyle/>
          <a:p>
            <a:r>
              <a:rPr lang="en-US" b="1" u="sng" dirty="0"/>
              <a:t>Servlet Chaining:</a:t>
            </a:r>
            <a:r>
              <a:rPr lang="en-US" dirty="0"/>
              <a:t/>
            </a:r>
            <a:br>
              <a:rPr lang="en-US" dirty="0"/>
            </a:br>
            <a:endParaRPr lang="en-US" dirty="0"/>
          </a:p>
        </p:txBody>
      </p:sp>
      <p:sp>
        <p:nvSpPr>
          <p:cNvPr id="3" name="Content Placeholder 2"/>
          <p:cNvSpPr>
            <a:spLocks noGrp="1"/>
          </p:cNvSpPr>
          <p:nvPr>
            <p:ph idx="1"/>
          </p:nvPr>
        </p:nvSpPr>
        <p:spPr>
          <a:xfrm>
            <a:off x="677334" y="1393371"/>
            <a:ext cx="8596668" cy="4647991"/>
          </a:xfrm>
        </p:spPr>
        <p:txBody>
          <a:bodyPr/>
          <a:lstStyle/>
          <a:p>
            <a:pPr marL="0" lvl="0" indent="0">
              <a:buNone/>
            </a:pPr>
            <a:r>
              <a:rPr lang="en-US" dirty="0"/>
              <a:t>Generally on the request comes from servlet, the servlet is executed and give the response to the client. But instead of responding the servlet can communicate with other resources like html, </a:t>
            </a:r>
            <a:r>
              <a:rPr lang="en-US" dirty="0" err="1"/>
              <a:t>jsp</a:t>
            </a:r>
            <a:r>
              <a:rPr lang="en-US" dirty="0"/>
              <a:t>, or servlet. This way of servlet to resource communication is called servlet chaining.</a:t>
            </a:r>
          </a:p>
          <a:p>
            <a:endParaRPr lang="en-US" dirty="0" smtClean="0"/>
          </a:p>
          <a:p>
            <a:endParaRPr lang="en-US" dirty="0"/>
          </a:p>
          <a:p>
            <a:endParaRPr lang="en-US" dirty="0" smtClean="0"/>
          </a:p>
          <a:p>
            <a:endParaRPr lang="en-US" b="1" dirty="0" smtClean="0"/>
          </a:p>
          <a:p>
            <a:pPr marL="0" indent="0">
              <a:buNone/>
            </a:pPr>
            <a:endParaRPr lang="en-US" b="1" dirty="0" smtClean="0"/>
          </a:p>
          <a:p>
            <a:pPr marL="0" indent="0">
              <a:buNone/>
            </a:pPr>
            <a:r>
              <a:rPr lang="en-US" b="1" dirty="0" smtClean="0"/>
              <a:t>Servlet </a:t>
            </a:r>
            <a:r>
              <a:rPr lang="en-US" b="1" dirty="0"/>
              <a:t>chaining can be done by using </a:t>
            </a:r>
            <a:endParaRPr lang="en-US" dirty="0"/>
          </a:p>
          <a:p>
            <a:pPr lvl="0"/>
            <a:r>
              <a:rPr lang="en-US" dirty="0" err="1"/>
              <a:t>RequestDispaatcher</a:t>
            </a:r>
            <a:endParaRPr lang="en-US" dirty="0"/>
          </a:p>
          <a:p>
            <a:pPr lvl="0"/>
            <a:r>
              <a:rPr lang="en-US" dirty="0" err="1"/>
              <a:t>sendRedirect</a:t>
            </a: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981200" y="2529569"/>
            <a:ext cx="5878286" cy="1998888"/>
          </a:xfrm>
          <a:prstGeom prst="rect">
            <a:avLst/>
          </a:prstGeom>
        </p:spPr>
      </p:pic>
      <p:sp>
        <p:nvSpPr>
          <p:cNvPr id="5" name="TextBox 4"/>
          <p:cNvSpPr txBox="1"/>
          <p:nvPr/>
        </p:nvSpPr>
        <p:spPr>
          <a:xfrm>
            <a:off x="6781800" y="6172200"/>
            <a:ext cx="2362200" cy="646331"/>
          </a:xfrm>
          <a:prstGeom prst="rect">
            <a:avLst/>
          </a:prstGeom>
          <a:noFill/>
        </p:spPr>
        <p:txBody>
          <a:bodyPr wrap="square" rtlCol="0">
            <a:spAutoFit/>
          </a:bodyPr>
          <a:lstStyle/>
          <a:p>
            <a:r>
              <a:rPr lang="en-US" sz="3600" dirty="0" smtClean="0"/>
              <a:t>Cont……</a:t>
            </a:r>
            <a:endParaRPr lang="en-US" sz="3600" dirty="0"/>
          </a:p>
        </p:txBody>
      </p:sp>
      <p:sp>
        <p:nvSpPr>
          <p:cNvPr id="7"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533900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772886"/>
          </a:xfrm>
        </p:spPr>
        <p:txBody>
          <a:bodyPr>
            <a:normAutofit fontScale="90000"/>
          </a:bodyPr>
          <a:lstStyle/>
          <a:p>
            <a:r>
              <a:rPr lang="en-US" b="1" u="sng" dirty="0" err="1"/>
              <a:t>RequestDispatcher</a:t>
            </a:r>
            <a:r>
              <a:rPr lang="en-US" b="1" u="sng" dirty="0"/>
              <a:t> </a:t>
            </a:r>
            <a:r>
              <a:rPr lang="en-US" b="1" u="sng" dirty="0" smtClean="0"/>
              <a:t>interface:</a:t>
            </a:r>
            <a:r>
              <a:rPr lang="en-US" dirty="0"/>
              <a:t/>
            </a:r>
            <a:br>
              <a:rPr lang="en-US" dirty="0"/>
            </a:br>
            <a:endParaRPr lang="en-US" dirty="0"/>
          </a:p>
        </p:txBody>
      </p:sp>
      <p:sp>
        <p:nvSpPr>
          <p:cNvPr id="3" name="Content Placeholder 2"/>
          <p:cNvSpPr>
            <a:spLocks noGrp="1"/>
          </p:cNvSpPr>
          <p:nvPr>
            <p:ph idx="1"/>
          </p:nvPr>
        </p:nvSpPr>
        <p:spPr>
          <a:xfrm>
            <a:off x="677334" y="1001487"/>
            <a:ext cx="8596668" cy="5039876"/>
          </a:xfrm>
        </p:spPr>
        <p:txBody>
          <a:bodyPr>
            <a:normAutofit lnSpcReduction="10000"/>
          </a:bodyPr>
          <a:lstStyle/>
          <a:p>
            <a:pPr lvl="0"/>
            <a:r>
              <a:rPr lang="en-US" dirty="0" err="1"/>
              <a:t>RequestDispather</a:t>
            </a:r>
            <a:r>
              <a:rPr lang="en-US" dirty="0"/>
              <a:t> is an Interface present in </a:t>
            </a:r>
            <a:r>
              <a:rPr lang="en-US" dirty="0" err="1"/>
              <a:t>javax.servlet</a:t>
            </a:r>
            <a:r>
              <a:rPr lang="en-US" dirty="0"/>
              <a:t> Package</a:t>
            </a:r>
          </a:p>
          <a:p>
            <a:pPr lvl="0"/>
            <a:r>
              <a:rPr lang="en-US" dirty="0" err="1"/>
              <a:t>RequestDispatcher</a:t>
            </a:r>
            <a:r>
              <a:rPr lang="en-US" dirty="0"/>
              <a:t> is used for servlet chaining by dispatching the request from one servlet to other resource.</a:t>
            </a:r>
          </a:p>
          <a:p>
            <a:pPr marL="0" lvl="0" indent="0">
              <a:buNone/>
            </a:pPr>
            <a:r>
              <a:rPr lang="en-US" sz="1900" b="1" dirty="0">
                <a:solidFill>
                  <a:schemeClr val="accent2"/>
                </a:solidFill>
              </a:rPr>
              <a:t>We can get an implementation object of type </a:t>
            </a:r>
            <a:r>
              <a:rPr lang="en-US" sz="1900" b="1" dirty="0" err="1">
                <a:solidFill>
                  <a:schemeClr val="accent2"/>
                </a:solidFill>
              </a:rPr>
              <a:t>RequestDispather</a:t>
            </a:r>
            <a:r>
              <a:rPr lang="en-US" sz="1900" b="1" dirty="0">
                <a:solidFill>
                  <a:schemeClr val="accent2"/>
                </a:solidFill>
              </a:rPr>
              <a:t> by using below </a:t>
            </a:r>
            <a:r>
              <a:rPr lang="en-US" sz="1900" b="1" dirty="0" smtClean="0">
                <a:solidFill>
                  <a:schemeClr val="accent2"/>
                </a:solidFill>
              </a:rPr>
              <a:t>method:</a:t>
            </a:r>
            <a:endParaRPr lang="en-US" sz="1900" b="1" dirty="0">
              <a:solidFill>
                <a:schemeClr val="accent2"/>
              </a:solidFill>
            </a:endParaRPr>
          </a:p>
          <a:p>
            <a:pPr marL="0" indent="0">
              <a:buNone/>
            </a:pPr>
            <a:r>
              <a:rPr lang="en-US" dirty="0" smtClean="0"/>
              <a:t>		</a:t>
            </a:r>
            <a:r>
              <a:rPr lang="en-US" dirty="0" smtClean="0">
                <a:solidFill>
                  <a:schemeClr val="accent5"/>
                </a:solidFill>
              </a:rPr>
              <a:t>public </a:t>
            </a:r>
            <a:r>
              <a:rPr lang="en-US" dirty="0" err="1" smtClean="0">
                <a:solidFill>
                  <a:schemeClr val="accent5"/>
                </a:solidFill>
              </a:rPr>
              <a:t>RequestDispatcher</a:t>
            </a:r>
            <a:r>
              <a:rPr lang="en-US" dirty="0" smtClean="0">
                <a:solidFill>
                  <a:schemeClr val="accent5"/>
                </a:solidFill>
              </a:rPr>
              <a:t> </a:t>
            </a:r>
            <a:r>
              <a:rPr lang="en-US" dirty="0" err="1">
                <a:solidFill>
                  <a:schemeClr val="accent5"/>
                </a:solidFill>
              </a:rPr>
              <a:t>getRequestDispatcher</a:t>
            </a:r>
            <a:r>
              <a:rPr lang="en-US" dirty="0">
                <a:solidFill>
                  <a:schemeClr val="accent5"/>
                </a:solidFill>
              </a:rPr>
              <a:t>(String resource)</a:t>
            </a:r>
          </a:p>
          <a:p>
            <a:pPr marL="0" indent="0">
              <a:buNone/>
            </a:pPr>
            <a:r>
              <a:rPr lang="en-US" dirty="0"/>
              <a:t>Example, </a:t>
            </a:r>
          </a:p>
          <a:p>
            <a:pPr marL="0" indent="0">
              <a:buNone/>
            </a:pPr>
            <a:r>
              <a:rPr lang="en-US" dirty="0" smtClean="0"/>
              <a:t>	public </a:t>
            </a:r>
            <a:r>
              <a:rPr lang="en-US" dirty="0" err="1"/>
              <a:t>RequestDispatcher</a:t>
            </a:r>
            <a:r>
              <a:rPr lang="en-US" dirty="0"/>
              <a:t> </a:t>
            </a:r>
            <a:r>
              <a:rPr lang="en-US" dirty="0" err="1" smtClean="0"/>
              <a:t>rd</a:t>
            </a:r>
            <a:r>
              <a:rPr lang="en-US" dirty="0" smtClean="0"/>
              <a:t>=</a:t>
            </a:r>
            <a:r>
              <a:rPr lang="en-US" dirty="0" err="1" smtClean="0"/>
              <a:t>req.getRequestDispatcher</a:t>
            </a:r>
            <a:r>
              <a:rPr lang="en-US" dirty="0"/>
              <a:t>(“resource</a:t>
            </a:r>
            <a:r>
              <a:rPr lang="en-US" dirty="0" smtClean="0"/>
              <a:t>”);         					//resources are </a:t>
            </a:r>
            <a:r>
              <a:rPr lang="en-US" dirty="0"/>
              <a:t>like name of </a:t>
            </a:r>
            <a:r>
              <a:rPr lang="en-US" dirty="0" err="1"/>
              <a:t>html,jsp</a:t>
            </a:r>
            <a:r>
              <a:rPr lang="en-US" dirty="0"/>
              <a:t> or </a:t>
            </a:r>
            <a:r>
              <a:rPr lang="en-US" dirty="0" smtClean="0"/>
              <a:t>servlet</a:t>
            </a:r>
          </a:p>
          <a:p>
            <a:pPr marL="0" lvl="0" indent="0">
              <a:buNone/>
            </a:pPr>
            <a:r>
              <a:rPr lang="en-US" dirty="0" err="1"/>
              <a:t>Request.getRequestDispatcher</a:t>
            </a:r>
            <a:r>
              <a:rPr lang="en-US" dirty="0"/>
              <a:t> helps to communicate with resource of the same application </a:t>
            </a:r>
          </a:p>
          <a:p>
            <a:pPr marL="0" indent="0">
              <a:buNone/>
            </a:pPr>
            <a:r>
              <a:rPr lang="en-US" dirty="0" smtClean="0"/>
              <a:t>		</a:t>
            </a:r>
            <a:r>
              <a:rPr lang="en-US" b="1" dirty="0" smtClean="0">
                <a:solidFill>
                  <a:schemeClr val="accent2"/>
                </a:solidFill>
              </a:rPr>
              <a:t>There </a:t>
            </a:r>
            <a:r>
              <a:rPr lang="en-US" b="1" dirty="0">
                <a:solidFill>
                  <a:schemeClr val="accent2"/>
                </a:solidFill>
              </a:rPr>
              <a:t>are two important method of </a:t>
            </a:r>
            <a:r>
              <a:rPr lang="en-US" b="1" dirty="0" err="1" smtClean="0">
                <a:solidFill>
                  <a:schemeClr val="accent2"/>
                </a:solidFill>
              </a:rPr>
              <a:t>RequestDispatcher</a:t>
            </a:r>
            <a:r>
              <a:rPr lang="en-US" b="1" dirty="0" smtClean="0">
                <a:solidFill>
                  <a:schemeClr val="accent2"/>
                </a:solidFill>
              </a:rPr>
              <a:t>:</a:t>
            </a:r>
            <a:endParaRPr lang="en-US" dirty="0">
              <a:solidFill>
                <a:schemeClr val="accent2"/>
              </a:solidFill>
            </a:endParaRPr>
          </a:p>
          <a:p>
            <a:pPr lvl="0"/>
            <a:r>
              <a:rPr lang="en-US" dirty="0"/>
              <a:t>p</a:t>
            </a:r>
            <a:r>
              <a:rPr lang="en-US" dirty="0" smtClean="0"/>
              <a:t>ublic void </a:t>
            </a:r>
            <a:r>
              <a:rPr lang="en-US" dirty="0"/>
              <a:t>include(</a:t>
            </a:r>
            <a:r>
              <a:rPr lang="en-US" dirty="0" err="1"/>
              <a:t>ServletRequest</a:t>
            </a:r>
            <a:r>
              <a:rPr lang="en-US" dirty="0"/>
              <a:t>, </a:t>
            </a:r>
            <a:r>
              <a:rPr lang="en-US" dirty="0" err="1"/>
              <a:t>ServletResponse</a:t>
            </a:r>
            <a:r>
              <a:rPr lang="en-US" dirty="0"/>
              <a:t>)</a:t>
            </a:r>
          </a:p>
          <a:p>
            <a:pPr lvl="0"/>
            <a:r>
              <a:rPr lang="en-US" dirty="0"/>
              <a:t>public </a:t>
            </a:r>
            <a:r>
              <a:rPr lang="en-US" dirty="0" smtClean="0"/>
              <a:t>void </a:t>
            </a:r>
            <a:r>
              <a:rPr lang="en-US" dirty="0"/>
              <a:t>forward(</a:t>
            </a:r>
            <a:r>
              <a:rPr lang="en-US" dirty="0" err="1"/>
              <a:t>ServletRequest</a:t>
            </a:r>
            <a:r>
              <a:rPr lang="en-US" dirty="0"/>
              <a:t>, </a:t>
            </a:r>
            <a:r>
              <a:rPr lang="en-US" dirty="0" err="1"/>
              <a:t>ServletResponse</a:t>
            </a:r>
            <a:r>
              <a:rPr lang="en-US" dirty="0"/>
              <a:t>)</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40140313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5058"/>
            <a:ext cx="8596668" cy="990599"/>
          </a:xfrm>
        </p:spPr>
        <p:txBody>
          <a:bodyPr>
            <a:normAutofit fontScale="90000"/>
          </a:bodyPr>
          <a:lstStyle/>
          <a:p>
            <a:r>
              <a:rPr lang="en-US" b="1" dirty="0"/>
              <a:t>i</a:t>
            </a:r>
            <a:r>
              <a:rPr lang="en-US" b="1" dirty="0" smtClean="0"/>
              <a:t>nclude() and forward() of </a:t>
            </a:r>
            <a:r>
              <a:rPr lang="en-US" b="1" dirty="0" err="1" smtClean="0"/>
              <a:t>RequestDispatcher</a:t>
            </a:r>
            <a:r>
              <a:rPr lang="en-US" b="1" dirty="0" smtClean="0"/>
              <a:t> Interface:</a:t>
            </a:r>
            <a:endParaRPr lang="en-US" b="1" dirty="0"/>
          </a:p>
        </p:txBody>
      </p:sp>
      <p:sp>
        <p:nvSpPr>
          <p:cNvPr id="3" name="Content Placeholder 2"/>
          <p:cNvSpPr>
            <a:spLocks noGrp="1"/>
          </p:cNvSpPr>
          <p:nvPr>
            <p:ph idx="1"/>
          </p:nvPr>
        </p:nvSpPr>
        <p:spPr>
          <a:xfrm>
            <a:off x="677333" y="1404258"/>
            <a:ext cx="9174237" cy="5159828"/>
          </a:xfrm>
        </p:spPr>
        <p:txBody>
          <a:bodyPr>
            <a:normAutofit lnSpcReduction="10000"/>
          </a:bodyPr>
          <a:lstStyle/>
          <a:p>
            <a:pPr marL="0" indent="0">
              <a:buNone/>
            </a:pPr>
            <a:r>
              <a:rPr lang="en-US" sz="1900" b="1" dirty="0">
                <a:solidFill>
                  <a:schemeClr val="accent5"/>
                </a:solidFill>
              </a:rPr>
              <a:t>i</a:t>
            </a:r>
            <a:r>
              <a:rPr lang="en-US" sz="1900" b="1" dirty="0" smtClean="0">
                <a:solidFill>
                  <a:schemeClr val="accent5"/>
                </a:solidFill>
              </a:rPr>
              <a:t>nclude </a:t>
            </a:r>
            <a:r>
              <a:rPr lang="en-US" sz="1900" b="1" dirty="0">
                <a:solidFill>
                  <a:schemeClr val="accent5"/>
                </a:solidFill>
              </a:rPr>
              <a:t>():</a:t>
            </a:r>
            <a:endParaRPr lang="en-US" sz="1900" dirty="0">
              <a:solidFill>
                <a:schemeClr val="accent5"/>
              </a:solidFill>
            </a:endParaRPr>
          </a:p>
          <a:p>
            <a:pPr lvl="0"/>
            <a:r>
              <a:rPr lang="en-US" dirty="0"/>
              <a:t>Include() method include the responses  of the other resources into a servlet</a:t>
            </a:r>
          </a:p>
          <a:p>
            <a:pPr lvl="0"/>
            <a:r>
              <a:rPr lang="en-US" dirty="0"/>
              <a:t>Include() method works like response merger</a:t>
            </a:r>
          </a:p>
          <a:p>
            <a:pPr lvl="0"/>
            <a:r>
              <a:rPr lang="en-US" dirty="0"/>
              <a:t>Any no of inclusion can be done that is multiple inclusions are possible.</a:t>
            </a:r>
          </a:p>
          <a:p>
            <a:pPr lvl="0"/>
            <a:r>
              <a:rPr lang="en-US" dirty="0"/>
              <a:t>We can include resource like html or servlet or JSP</a:t>
            </a:r>
            <a:r>
              <a:rPr lang="en-US" dirty="0" smtClean="0"/>
              <a:t>.</a:t>
            </a:r>
          </a:p>
          <a:p>
            <a:pPr marL="0" indent="0">
              <a:buNone/>
            </a:pPr>
            <a:r>
              <a:rPr lang="en-US" sz="1900" b="1" dirty="0" smtClean="0">
                <a:solidFill>
                  <a:schemeClr val="accent5"/>
                </a:solidFill>
              </a:rPr>
              <a:t>forward():</a:t>
            </a:r>
            <a:endParaRPr lang="en-US" sz="1900" b="1" dirty="0">
              <a:solidFill>
                <a:schemeClr val="accent5"/>
              </a:solidFill>
            </a:endParaRPr>
          </a:p>
          <a:p>
            <a:pPr lvl="0"/>
            <a:r>
              <a:rPr lang="en-US" dirty="0"/>
              <a:t>Forward () is used to forward the existing request from one servlet to other resource.</a:t>
            </a:r>
          </a:p>
          <a:p>
            <a:pPr lvl="0"/>
            <a:r>
              <a:rPr lang="en-US" dirty="0"/>
              <a:t>From one servlet logically only one forward is possible that is once. </a:t>
            </a:r>
          </a:p>
          <a:p>
            <a:pPr lvl="0"/>
            <a:r>
              <a:rPr lang="en-US" dirty="0"/>
              <a:t>In case of forward the </a:t>
            </a:r>
            <a:r>
              <a:rPr lang="en-US" b="1" dirty="0"/>
              <a:t>data </a:t>
            </a:r>
            <a:r>
              <a:rPr lang="en-US" dirty="0"/>
              <a:t>and the type of request which is available for the first servlet is also available for the 2</a:t>
            </a:r>
            <a:r>
              <a:rPr lang="en-US" baseline="30000" dirty="0"/>
              <a:t>nd</a:t>
            </a:r>
            <a:r>
              <a:rPr lang="en-US" dirty="0"/>
              <a:t> resource.</a:t>
            </a:r>
          </a:p>
          <a:p>
            <a:pPr lvl="0"/>
            <a:r>
              <a:rPr lang="en-US" dirty="0"/>
              <a:t>If the type of </a:t>
            </a:r>
            <a:r>
              <a:rPr lang="en-US" dirty="0" err="1"/>
              <a:t>req</a:t>
            </a:r>
            <a:r>
              <a:rPr lang="en-US" dirty="0"/>
              <a:t> is get for the first servlet then for the 2</a:t>
            </a:r>
            <a:r>
              <a:rPr lang="en-US" baseline="30000" dirty="0"/>
              <a:t>nd</a:t>
            </a:r>
            <a:r>
              <a:rPr lang="en-US" dirty="0"/>
              <a:t> servlet also type of </a:t>
            </a:r>
            <a:r>
              <a:rPr lang="en-US" dirty="0" err="1"/>
              <a:t>req</a:t>
            </a:r>
            <a:r>
              <a:rPr lang="en-US" dirty="0"/>
              <a:t> is get</a:t>
            </a:r>
          </a:p>
          <a:p>
            <a:pPr lvl="0"/>
            <a:r>
              <a:rPr lang="en-US" dirty="0">
                <a:solidFill>
                  <a:srgbClr val="FF0000"/>
                </a:solidFill>
              </a:rPr>
              <a:t>We can pass the data from one servlet to other servlet by using </a:t>
            </a:r>
            <a:r>
              <a:rPr lang="en-US" dirty="0" err="1">
                <a:solidFill>
                  <a:srgbClr val="FF0000"/>
                </a:solidFill>
              </a:rPr>
              <a:t>request.set</a:t>
            </a:r>
            <a:r>
              <a:rPr lang="en-US" dirty="0">
                <a:solidFill>
                  <a:srgbClr val="FF0000"/>
                </a:solidFill>
              </a:rPr>
              <a:t> attribute and </a:t>
            </a:r>
            <a:r>
              <a:rPr lang="en-US" dirty="0" err="1">
                <a:solidFill>
                  <a:srgbClr val="FF0000"/>
                </a:solidFill>
              </a:rPr>
              <a:t>request.get</a:t>
            </a:r>
            <a:r>
              <a:rPr lang="en-US" dirty="0">
                <a:solidFill>
                  <a:srgbClr val="FF0000"/>
                </a:solidFill>
              </a:rPr>
              <a:t> attribute.</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591484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343"/>
          </a:xfrm>
        </p:spPr>
        <p:txBody>
          <a:bodyPr/>
          <a:lstStyle/>
          <a:p>
            <a:r>
              <a:rPr lang="en-US" dirty="0"/>
              <a:t>What is a Servlet</a:t>
            </a:r>
            <a:r>
              <a:rPr lang="en-US" dirty="0" smtClean="0"/>
              <a:t>?</a:t>
            </a:r>
            <a:endParaRPr lang="en-US" dirty="0"/>
          </a:p>
        </p:txBody>
      </p:sp>
      <p:sp>
        <p:nvSpPr>
          <p:cNvPr id="3" name="Content Placeholder 2"/>
          <p:cNvSpPr>
            <a:spLocks noGrp="1"/>
          </p:cNvSpPr>
          <p:nvPr>
            <p:ph idx="1"/>
          </p:nvPr>
        </p:nvSpPr>
        <p:spPr>
          <a:xfrm>
            <a:off x="413657" y="1338943"/>
            <a:ext cx="9187543" cy="5366657"/>
          </a:xfrm>
        </p:spPr>
        <p:txBody>
          <a:bodyPr/>
          <a:lstStyle/>
          <a:p>
            <a:pPr lvl="0"/>
            <a:r>
              <a:rPr lang="en-US" dirty="0"/>
              <a:t>Servlet is a technology i.e. used to create web application.</a:t>
            </a:r>
          </a:p>
          <a:p>
            <a:pPr lvl="0"/>
            <a:r>
              <a:rPr lang="en-US" dirty="0"/>
              <a:t>Servlet is an API that provides many interfaces and classes including documentations.</a:t>
            </a:r>
          </a:p>
          <a:p>
            <a:pPr lvl="0"/>
            <a:r>
              <a:rPr lang="en-US" dirty="0"/>
              <a:t>Servlet is an interface that must be implemented for creating any servlet.</a:t>
            </a:r>
          </a:p>
          <a:p>
            <a:pPr lvl="0"/>
            <a:r>
              <a:rPr lang="en-US" dirty="0"/>
              <a:t>Servlet is a class that extend the capabilities of the servers and respond to the incoming request. It can respond to any type of requests.</a:t>
            </a:r>
          </a:p>
          <a:p>
            <a:pPr lvl="0"/>
            <a:r>
              <a:rPr lang="en-US" dirty="0"/>
              <a:t>Servlet is a web component that is deployed on the server to create dynamic web page.</a:t>
            </a:r>
          </a:p>
          <a:p>
            <a:pPr lvl="0"/>
            <a:r>
              <a:rPr lang="en-US" dirty="0"/>
              <a:t>A servlet is a server side java program which performs different types of logic, processes the client request and gives the response to clients.</a:t>
            </a:r>
          </a:p>
          <a:p>
            <a:pPr lvl="0"/>
            <a:r>
              <a:rPr lang="en-US" dirty="0"/>
              <a:t>Servlet are mange by container(servlet container)</a:t>
            </a:r>
          </a:p>
          <a:p>
            <a:pPr lvl="0"/>
            <a:r>
              <a:rPr lang="en-US" dirty="0"/>
              <a:t>An application have any no of servlets</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945458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62" y="119743"/>
            <a:ext cx="8596668" cy="674914"/>
          </a:xfrm>
        </p:spPr>
        <p:txBody>
          <a:bodyPr>
            <a:normAutofit fontScale="90000"/>
          </a:bodyPr>
          <a:lstStyle/>
          <a:p>
            <a:r>
              <a:rPr lang="en-US" dirty="0" err="1"/>
              <a:t>SendRedirect</a:t>
            </a:r>
            <a:r>
              <a:rPr lang="en-US" dirty="0"/>
              <a:t> in servlet</a:t>
            </a:r>
            <a:br>
              <a:rPr lang="en-US" dirty="0"/>
            </a:br>
            <a:endParaRPr lang="en-US" dirty="0"/>
          </a:p>
        </p:txBody>
      </p:sp>
      <p:sp>
        <p:nvSpPr>
          <p:cNvPr id="3" name="Content Placeholder 2"/>
          <p:cNvSpPr>
            <a:spLocks noGrp="1"/>
          </p:cNvSpPr>
          <p:nvPr>
            <p:ph idx="1"/>
          </p:nvPr>
        </p:nvSpPr>
        <p:spPr>
          <a:xfrm>
            <a:off x="122162" y="794657"/>
            <a:ext cx="8596668" cy="3885991"/>
          </a:xfrm>
        </p:spPr>
        <p:txBody>
          <a:bodyPr/>
          <a:lstStyle/>
          <a:p>
            <a:r>
              <a:rPr lang="en-US" dirty="0"/>
              <a:t>The </a:t>
            </a:r>
            <a:r>
              <a:rPr lang="en-US" b="1" dirty="0" err="1"/>
              <a:t>sendRedirect</a:t>
            </a:r>
            <a:r>
              <a:rPr lang="en-US" b="1" dirty="0"/>
              <a:t>()</a:t>
            </a:r>
            <a:r>
              <a:rPr lang="en-US" dirty="0"/>
              <a:t> method of </a:t>
            </a:r>
            <a:r>
              <a:rPr lang="en-US" b="1" dirty="0" err="1"/>
              <a:t>HttpServletResponse</a:t>
            </a:r>
            <a:r>
              <a:rPr lang="en-US" dirty="0"/>
              <a:t> interface can be used to </a:t>
            </a:r>
            <a:r>
              <a:rPr lang="en-US" dirty="0" smtClean="0"/>
              <a:t>redirect </a:t>
            </a:r>
            <a:r>
              <a:rPr lang="en-US" dirty="0"/>
              <a:t>response to another resource, it may be servlet, </a:t>
            </a:r>
            <a:r>
              <a:rPr lang="en-US" dirty="0" err="1"/>
              <a:t>jsp</a:t>
            </a:r>
            <a:r>
              <a:rPr lang="en-US" dirty="0"/>
              <a:t> or html file</a:t>
            </a:r>
            <a:r>
              <a:rPr lang="en-US" dirty="0" smtClean="0"/>
              <a:t>.</a:t>
            </a:r>
          </a:p>
          <a:p>
            <a:r>
              <a:rPr lang="en-US" dirty="0"/>
              <a:t>It works at client side because it uses the </a:t>
            </a:r>
            <a:r>
              <a:rPr lang="en-US" dirty="0" err="1"/>
              <a:t>url</a:t>
            </a:r>
            <a:r>
              <a:rPr lang="en-US" dirty="0"/>
              <a:t> bar of the browser to make another request. So, it can work inside and outside the server</a:t>
            </a:r>
            <a:r>
              <a:rPr lang="en-US" dirty="0" smtClean="0"/>
              <a:t>.</a:t>
            </a:r>
          </a:p>
          <a:p>
            <a:endParaRPr lang="en-US" dirty="0" smtClean="0"/>
          </a:p>
          <a:p>
            <a:pPr marL="0" indent="0">
              <a:buNone/>
            </a:pPr>
            <a:r>
              <a:rPr lang="en-US" dirty="0"/>
              <a:t> </a:t>
            </a:r>
            <a:r>
              <a:rPr lang="en-US" dirty="0" smtClean="0"/>
              <a:t>    Difference </a:t>
            </a:r>
            <a:r>
              <a:rPr lang="en-US" dirty="0"/>
              <a:t>between forward() and </a:t>
            </a:r>
            <a:r>
              <a:rPr lang="en-US" dirty="0" err="1"/>
              <a:t>sendRedirect</a:t>
            </a:r>
            <a:r>
              <a:rPr lang="en-US" dirty="0"/>
              <a:t>() </a:t>
            </a:r>
            <a:r>
              <a:rPr lang="en-US" dirty="0" smtClean="0"/>
              <a:t>method:</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5571577"/>
              </p:ext>
            </p:extLst>
          </p:nvPr>
        </p:nvGraphicFramePr>
        <p:xfrm>
          <a:off x="594004" y="2968375"/>
          <a:ext cx="8124826" cy="3219450"/>
        </p:xfrm>
        <a:graphic>
          <a:graphicData uri="http://schemas.openxmlformats.org/drawingml/2006/table">
            <a:tbl>
              <a:tblPr/>
              <a:tblGrid>
                <a:gridCol w="4062413"/>
                <a:gridCol w="4062413"/>
              </a:tblGrid>
              <a:tr h="0">
                <a:tc>
                  <a:txBody>
                    <a:bodyPr/>
                    <a:lstStyle/>
                    <a:p>
                      <a:pPr algn="l" fontAlgn="t"/>
                      <a:r>
                        <a:rPr lang="en-US" dirty="0">
                          <a:solidFill>
                            <a:srgbClr val="000000"/>
                          </a:solidFill>
                          <a:effectLst/>
                          <a:latin typeface="times new roman" panose="02020603050405020304" pitchFamily="18" charset="0"/>
                        </a:rPr>
                        <a:t>forward() method</a:t>
                      </a:r>
                    </a:p>
                  </a:txBody>
                  <a:tcPr marL="47625" marR="47625" marT="47625" marB="47625">
                    <a:lnL w="9525" cap="flat" cmpd="sng" algn="ctr">
                      <a:solidFill>
                        <a:srgbClr val="2894A2"/>
                      </a:solidFill>
                      <a:prstDash val="solid"/>
                      <a:round/>
                      <a:headEnd type="none" w="med" len="med"/>
                      <a:tailEnd type="none" w="med" len="med"/>
                    </a:lnL>
                    <a:lnR w="9525" cap="flat" cmpd="sng" algn="ctr">
                      <a:solidFill>
                        <a:srgbClr val="2894A2"/>
                      </a:solidFill>
                      <a:prstDash val="solid"/>
                      <a:round/>
                      <a:headEnd type="none" w="med" len="med"/>
                      <a:tailEnd type="none" w="med" len="med"/>
                    </a:lnR>
                    <a:lnT w="9525" cap="flat" cmpd="sng" algn="ctr">
                      <a:solidFill>
                        <a:srgbClr val="2894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err="1">
                          <a:solidFill>
                            <a:srgbClr val="000000"/>
                          </a:solidFill>
                          <a:effectLst/>
                          <a:latin typeface="times new roman" panose="02020603050405020304" pitchFamily="18" charset="0"/>
                        </a:rPr>
                        <a:t>sendRedirect</a:t>
                      </a:r>
                      <a:r>
                        <a:rPr lang="en-US" dirty="0">
                          <a:solidFill>
                            <a:srgbClr val="000000"/>
                          </a:solidFill>
                          <a:effectLst/>
                          <a:latin typeface="times new roman" panose="02020603050405020304" pitchFamily="18" charset="0"/>
                        </a:rPr>
                        <a:t>() method</a:t>
                      </a:r>
                    </a:p>
                  </a:txBody>
                  <a:tcPr marL="47625" marR="47625" marT="47625" marB="47625">
                    <a:lnL w="9525" cap="flat" cmpd="sng" algn="ctr">
                      <a:solidFill>
                        <a:srgbClr val="2894A2"/>
                      </a:solidFill>
                      <a:prstDash val="solid"/>
                      <a:round/>
                      <a:headEnd type="none" w="med" len="med"/>
                      <a:tailEnd type="none" w="med" len="med"/>
                    </a:lnL>
                    <a:lnR w="9525" cap="flat" cmpd="sng" algn="ctr">
                      <a:solidFill>
                        <a:srgbClr val="2894A2"/>
                      </a:solidFill>
                      <a:prstDash val="solid"/>
                      <a:round/>
                      <a:headEnd type="none" w="med" len="med"/>
                      <a:tailEnd type="none" w="med" len="med"/>
                    </a:lnR>
                    <a:lnT w="9525" cap="flat" cmpd="sng" algn="ctr">
                      <a:solidFill>
                        <a:srgbClr val="2894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dirty="0">
                          <a:solidFill>
                            <a:srgbClr val="000000"/>
                          </a:solidFill>
                          <a:effectLst/>
                          <a:latin typeface="verdana" panose="020B0604030504040204" pitchFamily="34" charset="0"/>
                        </a:rPr>
                        <a:t>The forward() method works at server side.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The sendRedirect() method works at client side.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panose="020B0604030504040204" pitchFamily="34" charset="0"/>
                        </a:rPr>
                        <a:t>It sends the same request and response objects to another servlet.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It always sends a new request.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a:solidFill>
                            <a:srgbClr val="000000"/>
                          </a:solidFill>
                          <a:effectLst/>
                          <a:latin typeface="verdana" panose="020B0604030504040204" pitchFamily="34" charset="0"/>
                        </a:rPr>
                        <a:t>It can work within the server only.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can be used within and outside the server.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panose="020B0604030504040204" pitchFamily="34" charset="0"/>
                        </a:rPr>
                        <a:t>Example: request.getRequestDispacher("servlet2").forward(request,response);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panose="020B0604030504040204" pitchFamily="34" charset="0"/>
                        </a:rPr>
                        <a:t>Example: </a:t>
                      </a:r>
                      <a:r>
                        <a:rPr lang="en-US" b="0" i="0" dirty="0" err="1">
                          <a:solidFill>
                            <a:srgbClr val="000000"/>
                          </a:solidFill>
                          <a:effectLst/>
                          <a:latin typeface="verdana" panose="020B0604030504040204" pitchFamily="34" charset="0"/>
                        </a:rPr>
                        <a:t>response.sendRedirect</a:t>
                      </a:r>
                      <a:r>
                        <a:rPr lang="en-US" b="0" i="0" dirty="0">
                          <a:solidFill>
                            <a:srgbClr val="000000"/>
                          </a:solidFill>
                          <a:effectLst/>
                          <a:latin typeface="verdana" panose="020B0604030504040204" pitchFamily="34" charset="0"/>
                        </a:rPr>
                        <a:t>("servlet2");</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662946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45" y="135038"/>
            <a:ext cx="8596668" cy="733063"/>
          </a:xfrm>
        </p:spPr>
        <p:txBody>
          <a:bodyPr/>
          <a:lstStyle/>
          <a:p>
            <a:r>
              <a:rPr lang="en-US" b="1" dirty="0" smtClean="0"/>
              <a:t>Session</a:t>
            </a:r>
            <a:r>
              <a:rPr lang="en-US" dirty="0" smtClean="0"/>
              <a:t> </a:t>
            </a:r>
            <a:r>
              <a:rPr lang="en-US" b="1" dirty="0" smtClean="0"/>
              <a:t>Management</a:t>
            </a:r>
            <a:endParaRPr lang="en-US" dirty="0"/>
          </a:p>
        </p:txBody>
      </p:sp>
      <p:sp>
        <p:nvSpPr>
          <p:cNvPr id="3" name="Content Placeholder 2"/>
          <p:cNvSpPr>
            <a:spLocks noGrp="1"/>
          </p:cNvSpPr>
          <p:nvPr>
            <p:ph idx="1"/>
          </p:nvPr>
        </p:nvSpPr>
        <p:spPr>
          <a:xfrm>
            <a:off x="454045" y="868101"/>
            <a:ext cx="9508387" cy="5810491"/>
          </a:xfrm>
        </p:spPr>
        <p:txBody>
          <a:bodyPr/>
          <a:lstStyle/>
          <a:p>
            <a:r>
              <a:rPr lang="en-US" b="1" dirty="0" smtClean="0"/>
              <a:t>Session management </a:t>
            </a:r>
            <a:r>
              <a:rPr lang="en-US" dirty="0" smtClean="0"/>
              <a:t>is </a:t>
            </a:r>
            <a:r>
              <a:rPr lang="en-US" dirty="0"/>
              <a:t>a way to maintain state (data) of an </a:t>
            </a:r>
            <a:r>
              <a:rPr lang="en-US" dirty="0" smtClean="0"/>
              <a:t>user.</a:t>
            </a:r>
          </a:p>
          <a:p>
            <a:r>
              <a:rPr lang="en-US" u="sng" dirty="0">
                <a:hlinkClick r:id="rId2"/>
              </a:rPr>
              <a:t>Http</a:t>
            </a:r>
            <a:r>
              <a:rPr lang="en-US" dirty="0"/>
              <a:t> protocol is a stateless so we need to maintain state using </a:t>
            </a:r>
            <a:r>
              <a:rPr lang="en-US" dirty="0">
                <a:hlinkClick r:id="rId2"/>
              </a:rPr>
              <a:t>session</a:t>
            </a:r>
            <a:r>
              <a:rPr lang="en-US" dirty="0"/>
              <a:t> </a:t>
            </a:r>
            <a:r>
              <a:rPr lang="en-US" dirty="0" err="1" smtClean="0"/>
              <a:t>managment</a:t>
            </a:r>
            <a:r>
              <a:rPr lang="en-US" dirty="0" smtClean="0"/>
              <a:t>. </a:t>
            </a:r>
            <a:r>
              <a:rPr lang="en-US" dirty="0"/>
              <a:t>Each time user requests to </a:t>
            </a:r>
            <a:r>
              <a:rPr lang="en-US" dirty="0" smtClean="0"/>
              <a:t>the </a:t>
            </a:r>
            <a:r>
              <a:rPr lang="en-US" dirty="0" smtClean="0">
                <a:hlinkClick r:id="rId2"/>
              </a:rPr>
              <a:t>server</a:t>
            </a:r>
            <a:r>
              <a:rPr lang="en-US" dirty="0"/>
              <a:t>, </a:t>
            </a:r>
            <a:r>
              <a:rPr lang="en-US" dirty="0">
                <a:hlinkClick r:id="rId2"/>
              </a:rPr>
              <a:t>server</a:t>
            </a:r>
            <a:r>
              <a:rPr lang="en-US" dirty="0"/>
              <a:t> treats the request as the new request. So we </a:t>
            </a:r>
            <a:r>
              <a:rPr lang="en-US" dirty="0" smtClean="0"/>
              <a:t>need </a:t>
            </a:r>
            <a:r>
              <a:rPr lang="en-US" dirty="0"/>
              <a:t>to maintain the state </a:t>
            </a:r>
            <a:r>
              <a:rPr lang="en-US" dirty="0" smtClean="0"/>
              <a:t>of </a:t>
            </a:r>
            <a:r>
              <a:rPr lang="en-US" dirty="0"/>
              <a:t>an user to recognize to particular user</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There are four techniques used in </a:t>
            </a:r>
            <a:r>
              <a:rPr lang="en-US" dirty="0">
                <a:hlinkClick r:id="rId2"/>
              </a:rPr>
              <a:t>Session</a:t>
            </a:r>
            <a:r>
              <a:rPr lang="en-US" dirty="0"/>
              <a:t> </a:t>
            </a:r>
            <a:r>
              <a:rPr lang="en-US" dirty="0" err="1" smtClean="0"/>
              <a:t>managment</a:t>
            </a:r>
            <a:r>
              <a:rPr lang="en-US" dirty="0" smtClean="0"/>
              <a:t>:</a:t>
            </a:r>
            <a:endParaRPr lang="en-US" dirty="0"/>
          </a:p>
          <a:p>
            <a:r>
              <a:rPr lang="en-US" b="1" dirty="0">
                <a:hlinkClick r:id="rId2"/>
              </a:rPr>
              <a:t>Cookies</a:t>
            </a:r>
            <a:endParaRPr lang="en-US" dirty="0"/>
          </a:p>
          <a:p>
            <a:r>
              <a:rPr lang="en-US" b="1" dirty="0"/>
              <a:t>Hidden Form Field</a:t>
            </a:r>
            <a:endParaRPr lang="en-US" dirty="0"/>
          </a:p>
          <a:p>
            <a:r>
              <a:rPr lang="en-US" b="1" dirty="0"/>
              <a:t>URL Rewriting</a:t>
            </a:r>
            <a:endParaRPr lang="en-US" dirty="0"/>
          </a:p>
          <a:p>
            <a:r>
              <a:rPr lang="en-US" b="1" u="sng" dirty="0" err="1">
                <a:solidFill>
                  <a:schemeClr val="accent1"/>
                </a:solidFill>
              </a:rPr>
              <a:t>HttpSession</a:t>
            </a:r>
            <a:endParaRPr lang="en-US" u="sng" dirty="0">
              <a:solidFill>
                <a:schemeClr val="accent1"/>
              </a:solidFill>
            </a:endParaRPr>
          </a:p>
          <a:p>
            <a:endParaRPr lang="en-US" dirty="0"/>
          </a:p>
        </p:txBody>
      </p:sp>
      <p:pic>
        <p:nvPicPr>
          <p:cNvPr id="1028" name="Picture 4" descr="session tr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470" y="2143948"/>
            <a:ext cx="3819525" cy="229552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5147954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48" y="123463"/>
            <a:ext cx="8596668" cy="744638"/>
          </a:xfrm>
        </p:spPr>
        <p:txBody>
          <a:bodyPr>
            <a:normAutofit fontScale="90000"/>
          </a:bodyPr>
          <a:lstStyle/>
          <a:p>
            <a:r>
              <a:rPr lang="en-US" dirty="0"/>
              <a:t>Cookies in Servlet</a:t>
            </a:r>
            <a:br>
              <a:rPr lang="en-US" dirty="0"/>
            </a:br>
            <a:r>
              <a:rPr lang="en-US" dirty="0" smtClean="0"/>
              <a:t> </a:t>
            </a:r>
            <a:endParaRPr lang="en-US" dirty="0"/>
          </a:p>
        </p:txBody>
      </p:sp>
      <p:sp>
        <p:nvSpPr>
          <p:cNvPr id="3" name="Content Placeholder 2"/>
          <p:cNvSpPr>
            <a:spLocks noGrp="1"/>
          </p:cNvSpPr>
          <p:nvPr>
            <p:ph idx="1"/>
          </p:nvPr>
        </p:nvSpPr>
        <p:spPr>
          <a:xfrm>
            <a:off x="168048" y="868101"/>
            <a:ext cx="9577836" cy="5833641"/>
          </a:xfrm>
        </p:spPr>
        <p:txBody>
          <a:bodyPr>
            <a:normAutofit fontScale="92500" lnSpcReduction="20000"/>
          </a:bodyPr>
          <a:lstStyle/>
          <a:p>
            <a:r>
              <a:rPr lang="en-US" dirty="0"/>
              <a:t>A </a:t>
            </a:r>
            <a:r>
              <a:rPr lang="en-US" b="1" dirty="0"/>
              <a:t>cookie</a:t>
            </a:r>
            <a:r>
              <a:rPr lang="en-US" dirty="0"/>
              <a:t> is a small piece of information that is persisted between the multiple client requests.</a:t>
            </a:r>
          </a:p>
          <a:p>
            <a:r>
              <a:rPr lang="en-US" dirty="0"/>
              <a:t>A cookie has a name, a single value, and optional attributes such as a comment, path and domain qualifiers, a maximum age, and a version number.</a:t>
            </a:r>
          </a:p>
          <a:p>
            <a:pPr marL="0" indent="0">
              <a:buNone/>
            </a:pPr>
            <a:r>
              <a:rPr lang="en-US" b="1" dirty="0">
                <a:solidFill>
                  <a:schemeClr val="accent1"/>
                </a:solidFill>
              </a:rPr>
              <a:t>Types of Cookie</a:t>
            </a:r>
          </a:p>
          <a:p>
            <a:pPr marL="0" indent="0">
              <a:buNone/>
            </a:pPr>
            <a:r>
              <a:rPr lang="en-US" dirty="0"/>
              <a:t>There are 2 types of cookies in servlets.</a:t>
            </a:r>
          </a:p>
          <a:p>
            <a:pPr lvl="0"/>
            <a:r>
              <a:rPr lang="en-US" dirty="0"/>
              <a:t>Non-persistent cookie</a:t>
            </a:r>
          </a:p>
          <a:p>
            <a:pPr lvl="0"/>
            <a:r>
              <a:rPr lang="en-US" dirty="0"/>
              <a:t>Persistent cookie</a:t>
            </a:r>
          </a:p>
          <a:p>
            <a:pPr marL="0" indent="0">
              <a:buNone/>
            </a:pPr>
            <a:r>
              <a:rPr lang="en-US" b="1" dirty="0">
                <a:solidFill>
                  <a:schemeClr val="accent1"/>
                </a:solidFill>
              </a:rPr>
              <a:t>Non-persistent </a:t>
            </a:r>
            <a:r>
              <a:rPr lang="en-US" b="1" dirty="0" smtClean="0">
                <a:solidFill>
                  <a:schemeClr val="accent1"/>
                </a:solidFill>
              </a:rPr>
              <a:t>cookie:</a:t>
            </a:r>
            <a:endParaRPr lang="en-US" b="1" dirty="0">
              <a:solidFill>
                <a:schemeClr val="accent1"/>
              </a:solidFill>
            </a:endParaRPr>
          </a:p>
          <a:p>
            <a:r>
              <a:rPr lang="en-US" dirty="0"/>
              <a:t>It is </a:t>
            </a:r>
            <a:r>
              <a:rPr lang="en-US" b="1" dirty="0"/>
              <a:t>valid for single session</a:t>
            </a:r>
            <a:r>
              <a:rPr lang="en-US" dirty="0"/>
              <a:t> only. It is removed each time when user closes the browser.</a:t>
            </a:r>
          </a:p>
          <a:p>
            <a:pPr marL="0" indent="0">
              <a:buNone/>
            </a:pPr>
            <a:r>
              <a:rPr lang="en-US" b="1" dirty="0">
                <a:solidFill>
                  <a:schemeClr val="accent1"/>
                </a:solidFill>
              </a:rPr>
              <a:t>Persistent </a:t>
            </a:r>
            <a:r>
              <a:rPr lang="en-US" b="1" dirty="0" smtClean="0">
                <a:solidFill>
                  <a:schemeClr val="accent1"/>
                </a:solidFill>
              </a:rPr>
              <a:t>cookie:</a:t>
            </a:r>
            <a:endParaRPr lang="en-US" b="1" dirty="0">
              <a:solidFill>
                <a:schemeClr val="accent1"/>
              </a:solidFill>
            </a:endParaRPr>
          </a:p>
          <a:p>
            <a:r>
              <a:rPr lang="en-US" dirty="0"/>
              <a:t>It is </a:t>
            </a:r>
            <a:r>
              <a:rPr lang="en-US" b="1" dirty="0"/>
              <a:t>valid for multiple session</a:t>
            </a:r>
            <a:r>
              <a:rPr lang="en-US" dirty="0"/>
              <a:t> . It is not removed each time when user closes the browser. It is removed only if user logout or </a:t>
            </a:r>
            <a:r>
              <a:rPr lang="en-US" dirty="0" smtClean="0"/>
              <a:t>sign-out.</a:t>
            </a:r>
            <a:endParaRPr lang="en-US" dirty="0"/>
          </a:p>
          <a:p>
            <a:pPr marL="0" indent="0">
              <a:buNone/>
            </a:pPr>
            <a:r>
              <a:rPr lang="en-US" dirty="0">
                <a:solidFill>
                  <a:schemeClr val="accent1"/>
                </a:solidFill>
              </a:rPr>
              <a:t>Advantage of Cookies</a:t>
            </a:r>
            <a:endParaRPr lang="en-US" b="1" dirty="0">
              <a:solidFill>
                <a:schemeClr val="accent1"/>
              </a:solidFill>
            </a:endParaRPr>
          </a:p>
          <a:p>
            <a:pPr lvl="0"/>
            <a:r>
              <a:rPr lang="en-US" dirty="0"/>
              <a:t>Simplest technique of maintaining the state.</a:t>
            </a:r>
          </a:p>
          <a:p>
            <a:pPr lvl="0"/>
            <a:r>
              <a:rPr lang="en-US" dirty="0"/>
              <a:t>Cookies are maintained at client side.</a:t>
            </a:r>
          </a:p>
          <a:p>
            <a:pPr marL="0" indent="0">
              <a:buNone/>
            </a:pPr>
            <a:r>
              <a:rPr lang="en-US" dirty="0">
                <a:solidFill>
                  <a:schemeClr val="accent1"/>
                </a:solidFill>
              </a:rPr>
              <a:t>Disadvantage of Cookies</a:t>
            </a:r>
            <a:endParaRPr lang="en-US" b="1" dirty="0">
              <a:solidFill>
                <a:schemeClr val="accent1"/>
              </a:solidFill>
            </a:endParaRPr>
          </a:p>
          <a:p>
            <a:pPr lvl="0"/>
            <a:r>
              <a:rPr lang="en-US" dirty="0"/>
              <a:t>It will not work if cookie is disabled from the browser.</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095480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99" y="88739"/>
            <a:ext cx="8596668" cy="929833"/>
          </a:xfrm>
        </p:spPr>
        <p:txBody>
          <a:bodyPr>
            <a:normAutofit fontScale="90000"/>
          </a:bodyPr>
          <a:lstStyle/>
          <a:p>
            <a:r>
              <a:rPr lang="en-US" dirty="0"/>
              <a:t>Cookie class</a:t>
            </a:r>
            <a:br>
              <a:rPr lang="en-US" dirty="0"/>
            </a:br>
            <a:r>
              <a:rPr lang="en-US" sz="2000" b="1" dirty="0" err="1">
                <a:solidFill>
                  <a:schemeClr val="tx2"/>
                </a:solidFill>
              </a:rPr>
              <a:t>javax.servlet.</a:t>
            </a:r>
            <a:r>
              <a:rPr lang="en-US" sz="2000" b="1" dirty="0" err="1">
                <a:solidFill>
                  <a:schemeClr val="tx2"/>
                </a:solidFill>
                <a:hlinkClick r:id="rId2"/>
              </a:rPr>
              <a:t>http</a:t>
            </a:r>
            <a:r>
              <a:rPr lang="en-US" sz="2000" b="1" dirty="0" err="1">
                <a:solidFill>
                  <a:schemeClr val="tx2"/>
                </a:solidFill>
              </a:rPr>
              <a:t>.Cookie</a:t>
            </a:r>
            <a:r>
              <a:rPr lang="en-US" sz="2000" dirty="0">
                <a:solidFill>
                  <a:schemeClr val="tx2"/>
                </a:solidFill>
              </a:rPr>
              <a:t> class provides the functionality of using </a:t>
            </a:r>
            <a:r>
              <a:rPr lang="en-US" sz="2000" dirty="0">
                <a:solidFill>
                  <a:schemeClr val="tx2"/>
                </a:solidFill>
                <a:hlinkClick r:id="rId2"/>
              </a:rPr>
              <a:t>cookies</a:t>
            </a:r>
            <a:r>
              <a:rPr lang="en-US" sz="2000" dirty="0">
                <a:solidFill>
                  <a:schemeClr val="tx2"/>
                </a:solidFill>
              </a:rPr>
              <a:t>.</a:t>
            </a:r>
          </a:p>
        </p:txBody>
      </p:sp>
      <p:sp>
        <p:nvSpPr>
          <p:cNvPr id="3" name="Content Placeholder 2"/>
          <p:cNvSpPr>
            <a:spLocks noGrp="1"/>
          </p:cNvSpPr>
          <p:nvPr>
            <p:ph idx="1"/>
          </p:nvPr>
        </p:nvSpPr>
        <p:spPr>
          <a:xfrm>
            <a:off x="330092" y="1018572"/>
            <a:ext cx="9427366" cy="5660020"/>
          </a:xfrm>
        </p:spPr>
        <p:txBody>
          <a:bodyPr/>
          <a:lstStyle/>
          <a:p>
            <a:pPr marL="0" indent="0">
              <a:buNone/>
            </a:pPr>
            <a:r>
              <a:rPr lang="en-US" b="1" dirty="0"/>
              <a:t>Constructor of Cookie </a:t>
            </a:r>
            <a:r>
              <a:rPr lang="en-US" b="1" dirty="0" smtClean="0"/>
              <a:t>class</a:t>
            </a:r>
          </a:p>
          <a:p>
            <a:pPr fontAlgn="t"/>
            <a:r>
              <a:rPr lang="en-US" dirty="0"/>
              <a:t>Cookie()</a:t>
            </a:r>
          </a:p>
          <a:p>
            <a:pPr fontAlgn="t"/>
            <a:r>
              <a:rPr lang="en-US" dirty="0"/>
              <a:t>Cookie(String name, String value</a:t>
            </a:r>
            <a:r>
              <a:rPr lang="en-US" dirty="0" smtClean="0"/>
              <a:t>)</a:t>
            </a:r>
            <a:endParaRPr lang="en-US" b="1" dirty="0" smtClean="0"/>
          </a:p>
          <a:p>
            <a:pPr marL="0" indent="0">
              <a:buNone/>
            </a:pPr>
            <a:r>
              <a:rPr lang="en-US" b="1" dirty="0"/>
              <a:t>Useful Methods of Cookie </a:t>
            </a:r>
            <a:r>
              <a:rPr lang="en-US" b="1" dirty="0" smtClean="0"/>
              <a:t>class</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dirty="0"/>
              <a:t>For adding cookie or getting the value from the cookie, we need some methods provided by other interfaces. They are:</a:t>
            </a:r>
            <a:endParaRPr lang="en-US" b="1" dirty="0"/>
          </a:p>
          <a:p>
            <a:r>
              <a:rPr lang="en-US" b="1" dirty="0"/>
              <a:t>public void </a:t>
            </a:r>
            <a:r>
              <a:rPr lang="en-US" b="1" dirty="0" err="1"/>
              <a:t>addCookie</a:t>
            </a:r>
            <a:r>
              <a:rPr lang="en-US" b="1" dirty="0"/>
              <a:t>(Cookie </a:t>
            </a:r>
            <a:r>
              <a:rPr lang="en-US" b="1" dirty="0" err="1"/>
              <a:t>ck</a:t>
            </a:r>
            <a:r>
              <a:rPr lang="en-US" b="1" dirty="0"/>
              <a:t>):</a:t>
            </a:r>
            <a:r>
              <a:rPr lang="en-US" dirty="0"/>
              <a:t>method of </a:t>
            </a:r>
            <a:r>
              <a:rPr lang="en-US" dirty="0" err="1"/>
              <a:t>HttpServletResponse</a:t>
            </a:r>
            <a:r>
              <a:rPr lang="en-US" dirty="0"/>
              <a:t> interface is used to add cookie in response object.</a:t>
            </a:r>
          </a:p>
          <a:p>
            <a:r>
              <a:rPr lang="en-US" b="1" dirty="0"/>
              <a:t>public Cookie[] </a:t>
            </a:r>
            <a:r>
              <a:rPr lang="en-US" b="1" dirty="0" err="1"/>
              <a:t>getCookies</a:t>
            </a:r>
            <a:r>
              <a:rPr lang="en-US" b="1" dirty="0"/>
              <a:t>():</a:t>
            </a:r>
            <a:r>
              <a:rPr lang="en-US" dirty="0"/>
              <a:t>method of </a:t>
            </a:r>
            <a:r>
              <a:rPr lang="en-US" dirty="0" err="1"/>
              <a:t>HttpServletRequest</a:t>
            </a:r>
            <a:r>
              <a:rPr lang="en-US" dirty="0"/>
              <a:t> interface is used to return all the </a:t>
            </a:r>
            <a:r>
              <a:rPr lang="en-US" dirty="0">
                <a:hlinkClick r:id="rId2"/>
              </a:rPr>
              <a:t>cookies</a:t>
            </a:r>
            <a:r>
              <a:rPr lang="en-US" dirty="0"/>
              <a:t> from the browser.</a:t>
            </a:r>
          </a:p>
          <a:p>
            <a:pPr marL="0" indent="0">
              <a:buNone/>
            </a:pPr>
            <a:endParaRPr lang="en-US" b="1"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2906795"/>
              </p:ext>
            </p:extLst>
          </p:nvPr>
        </p:nvGraphicFramePr>
        <p:xfrm>
          <a:off x="330092" y="2626185"/>
          <a:ext cx="8124826" cy="1245656"/>
        </p:xfrm>
        <a:graphic>
          <a:graphicData uri="http://schemas.openxmlformats.org/drawingml/2006/table">
            <a:tbl>
              <a:tblPr/>
              <a:tblGrid>
                <a:gridCol w="4062413"/>
                <a:gridCol w="4062413"/>
              </a:tblGrid>
              <a:tr h="386246">
                <a:tc>
                  <a:txBody>
                    <a:bodyPr/>
                    <a:lstStyle/>
                    <a:p>
                      <a:pPr algn="just" fontAlgn="t"/>
                      <a:r>
                        <a:rPr lang="en-US" sz="1400" b="0" i="0" dirty="0">
                          <a:solidFill>
                            <a:srgbClr val="000000"/>
                          </a:solidFill>
                          <a:effectLst/>
                          <a:latin typeface="verdana" panose="020B0604030504040204" pitchFamily="34" charset="0"/>
                        </a:rPr>
                        <a:t>public void </a:t>
                      </a:r>
                      <a:r>
                        <a:rPr lang="en-US" sz="1400" b="0" i="0" dirty="0" err="1">
                          <a:solidFill>
                            <a:srgbClr val="000000"/>
                          </a:solidFill>
                          <a:effectLst/>
                          <a:latin typeface="verdana" panose="020B0604030504040204" pitchFamily="34" charset="0"/>
                        </a:rPr>
                        <a:t>setMaxAge</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expiry)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Sets the maximum age of the cookie in seconds.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50800">
                <a:tc>
                  <a:txBody>
                    <a:bodyPr/>
                    <a:lstStyle/>
                    <a:p>
                      <a:pPr algn="just" fontAlgn="t"/>
                      <a:r>
                        <a:rPr lang="en-US" sz="1400" b="0" i="0">
                          <a:solidFill>
                            <a:srgbClr val="000000"/>
                          </a:solidFill>
                          <a:effectLst/>
                          <a:latin typeface="verdana" panose="020B0604030504040204" pitchFamily="34" charset="0"/>
                        </a:rPr>
                        <a:t>public String getName()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effectLst/>
                          <a:latin typeface="verdana" panose="020B0604030504040204" pitchFamily="34" charset="0"/>
                        </a:rPr>
                        <a:t>Returns the name of the </a:t>
                      </a:r>
                      <a:r>
                        <a:rPr lang="en-US" sz="1400" b="0" i="0" dirty="0" smtClean="0">
                          <a:solidFill>
                            <a:srgbClr val="000000"/>
                          </a:solidFill>
                          <a:effectLst/>
                          <a:latin typeface="verdana" panose="020B0604030504040204" pitchFamily="34" charset="0"/>
                        </a:rPr>
                        <a:t>cookie</a:t>
                      </a:r>
                      <a:endParaRPr lang="en-US" sz="1400"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221691">
                <a:tc>
                  <a:txBody>
                    <a:bodyPr/>
                    <a:lstStyle/>
                    <a:p>
                      <a:pPr algn="just" fontAlgn="t"/>
                      <a:r>
                        <a:rPr lang="en-US" sz="1400" b="0" i="0" dirty="0">
                          <a:solidFill>
                            <a:srgbClr val="000000"/>
                          </a:solidFill>
                          <a:effectLst/>
                          <a:latin typeface="verdana" panose="020B0604030504040204" pitchFamily="34" charset="0"/>
                        </a:rPr>
                        <a:t>public String </a:t>
                      </a:r>
                      <a:r>
                        <a:rPr lang="en-US" sz="1400" b="0" i="0" dirty="0" err="1">
                          <a:solidFill>
                            <a:srgbClr val="000000"/>
                          </a:solidFill>
                          <a:effectLst/>
                          <a:latin typeface="verdana" panose="020B0604030504040204" pitchFamily="34" charset="0"/>
                        </a:rPr>
                        <a:t>getValue</a:t>
                      </a:r>
                      <a:r>
                        <a:rPr lang="en-US" sz="1400" b="0" i="0" dirty="0">
                          <a:solidFill>
                            <a:srgbClr val="000000"/>
                          </a:solidFill>
                          <a:effectLst/>
                          <a:latin typeface="verdana" panose="020B0604030504040204" pitchFamily="34"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effectLst/>
                          <a:latin typeface="verdana" panose="020B0604030504040204" pitchFamily="34" charset="0"/>
                        </a:rPr>
                        <a:t>Returns the value of the cookie.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
        <p:nvSpPr>
          <p:cNvPr id="10" name="TextBox 9"/>
          <p:cNvSpPr txBox="1"/>
          <p:nvPr/>
        </p:nvSpPr>
        <p:spPr>
          <a:xfrm>
            <a:off x="6781800" y="6172200"/>
            <a:ext cx="2362200" cy="646331"/>
          </a:xfrm>
          <a:prstGeom prst="rect">
            <a:avLst/>
          </a:prstGeom>
          <a:noFill/>
        </p:spPr>
        <p:txBody>
          <a:bodyPr wrap="square" rtlCol="0">
            <a:spAutoFit/>
          </a:bodyPr>
          <a:lstStyle/>
          <a:p>
            <a:r>
              <a:rPr lang="en-US" sz="3600" dirty="0" smtClean="0"/>
              <a:t>Cont……</a:t>
            </a:r>
            <a:endParaRPr lang="en-US" sz="3600" dirty="0"/>
          </a:p>
        </p:txBody>
      </p:sp>
      <p:sp>
        <p:nvSpPr>
          <p:cNvPr id="7"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93838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389" y="312516"/>
            <a:ext cx="9097701" cy="6331351"/>
          </a:xfrm>
        </p:spPr>
        <p:txBody>
          <a:bodyPr/>
          <a:lstStyle/>
          <a:p>
            <a:pPr marL="0" indent="0">
              <a:buNone/>
            </a:pPr>
            <a:r>
              <a:rPr lang="en-US" sz="2000" b="1" u="sng" dirty="0">
                <a:solidFill>
                  <a:schemeClr val="accent1"/>
                </a:solidFill>
              </a:rPr>
              <a:t>C</a:t>
            </a:r>
            <a:r>
              <a:rPr lang="en-US" sz="2000" b="1" u="sng" dirty="0" smtClean="0">
                <a:solidFill>
                  <a:schemeClr val="accent1"/>
                </a:solidFill>
              </a:rPr>
              <a:t>reate Cookie:</a:t>
            </a:r>
            <a:endParaRPr lang="en-US" sz="2000" b="1" u="sng" dirty="0">
              <a:solidFill>
                <a:schemeClr val="accent1"/>
              </a:solidFill>
            </a:endParaRPr>
          </a:p>
          <a:p>
            <a:r>
              <a:rPr lang="en-US" sz="2000" dirty="0"/>
              <a:t>Cookie </a:t>
            </a:r>
            <a:r>
              <a:rPr lang="en-US" sz="2000" dirty="0" err="1"/>
              <a:t>ck</a:t>
            </a:r>
            <a:r>
              <a:rPr lang="en-US" sz="2000" dirty="0"/>
              <a:t>=</a:t>
            </a:r>
            <a:r>
              <a:rPr lang="en-US" sz="2000" b="1" dirty="0"/>
              <a:t>new</a:t>
            </a:r>
            <a:r>
              <a:rPr lang="en-US" sz="2000" dirty="0"/>
              <a:t> Cookie("user</a:t>
            </a:r>
            <a:r>
              <a:rPr lang="en-US" sz="2000" dirty="0" smtClean="0"/>
              <a:t>",“</a:t>
            </a:r>
            <a:r>
              <a:rPr lang="en-US" sz="2000" dirty="0" err="1" smtClean="0"/>
              <a:t>azam</a:t>
            </a:r>
            <a:r>
              <a:rPr lang="en-US" sz="2000" dirty="0" smtClean="0"/>
              <a:t>");//</a:t>
            </a:r>
            <a:r>
              <a:rPr lang="en-US" sz="2000" dirty="0"/>
              <a:t>creating cookie object  </a:t>
            </a:r>
          </a:p>
          <a:p>
            <a:r>
              <a:rPr lang="en-US" sz="2000" dirty="0" err="1"/>
              <a:t>response.addCookie</a:t>
            </a:r>
            <a:r>
              <a:rPr lang="en-US" sz="2000" dirty="0"/>
              <a:t>(</a:t>
            </a:r>
            <a:r>
              <a:rPr lang="en-US" sz="2000" dirty="0" err="1"/>
              <a:t>ck</a:t>
            </a:r>
            <a:r>
              <a:rPr lang="en-US" sz="2000" dirty="0"/>
              <a:t>);//adding cookie in the response </a:t>
            </a:r>
          </a:p>
          <a:p>
            <a:pPr marL="0" indent="0">
              <a:buNone/>
            </a:pPr>
            <a:r>
              <a:rPr lang="en-US" sz="2000" b="1" u="sng" dirty="0">
                <a:solidFill>
                  <a:schemeClr val="accent1"/>
                </a:solidFill>
              </a:rPr>
              <a:t>D</a:t>
            </a:r>
            <a:r>
              <a:rPr lang="en-US" sz="2000" b="1" u="sng" dirty="0" smtClean="0">
                <a:solidFill>
                  <a:schemeClr val="accent1"/>
                </a:solidFill>
              </a:rPr>
              <a:t>elete Cookie:</a:t>
            </a:r>
          </a:p>
          <a:p>
            <a:pPr marL="0" indent="0">
              <a:buNone/>
            </a:pPr>
            <a:r>
              <a:rPr lang="en-US" sz="2000" dirty="0" smtClean="0"/>
              <a:t>It </a:t>
            </a:r>
            <a:r>
              <a:rPr lang="en-US" sz="2000" dirty="0"/>
              <a:t>is mainly used to logout or </a:t>
            </a:r>
            <a:r>
              <a:rPr lang="en-US" sz="2000" dirty="0" err="1"/>
              <a:t>signout</a:t>
            </a:r>
            <a:r>
              <a:rPr lang="en-US" sz="2000" dirty="0"/>
              <a:t> the </a:t>
            </a:r>
            <a:r>
              <a:rPr lang="en-US" sz="2000" dirty="0" smtClean="0"/>
              <a:t>user</a:t>
            </a:r>
            <a:endParaRPr lang="en-US" sz="2000" dirty="0"/>
          </a:p>
          <a:p>
            <a:r>
              <a:rPr lang="en-US" sz="2000" dirty="0"/>
              <a:t>Cookie </a:t>
            </a:r>
            <a:r>
              <a:rPr lang="en-US" sz="2000" dirty="0" err="1"/>
              <a:t>ck</a:t>
            </a:r>
            <a:r>
              <a:rPr lang="en-US" sz="2000" dirty="0"/>
              <a:t>=</a:t>
            </a:r>
            <a:r>
              <a:rPr lang="en-US" sz="2000" b="1" dirty="0"/>
              <a:t>new</a:t>
            </a:r>
            <a:r>
              <a:rPr lang="en-US" sz="2000" dirty="0"/>
              <a:t> Cookie("user","");//deleting value of cookie  </a:t>
            </a:r>
          </a:p>
          <a:p>
            <a:r>
              <a:rPr lang="en-US" sz="2000" dirty="0" err="1"/>
              <a:t>ck.setMaxAge</a:t>
            </a:r>
            <a:r>
              <a:rPr lang="en-US" sz="2000" dirty="0"/>
              <a:t>(0);//changing the maximum age to 0 seconds  </a:t>
            </a:r>
          </a:p>
          <a:p>
            <a:r>
              <a:rPr lang="en-US" sz="2000" dirty="0" err="1"/>
              <a:t>response.addCookie</a:t>
            </a:r>
            <a:r>
              <a:rPr lang="en-US" sz="2000" dirty="0"/>
              <a:t>(</a:t>
            </a:r>
            <a:r>
              <a:rPr lang="en-US" sz="2000" dirty="0" err="1"/>
              <a:t>ck</a:t>
            </a:r>
            <a:r>
              <a:rPr lang="en-US" sz="2000" dirty="0"/>
              <a:t>);//adding cookie in the response </a:t>
            </a:r>
          </a:p>
          <a:p>
            <a:pPr marL="0" indent="0">
              <a:buNone/>
            </a:pPr>
            <a:r>
              <a:rPr lang="en-US" sz="2000" b="1" u="sng" dirty="0">
                <a:solidFill>
                  <a:schemeClr val="accent1"/>
                </a:solidFill>
              </a:rPr>
              <a:t>G</a:t>
            </a:r>
            <a:r>
              <a:rPr lang="en-US" sz="2000" b="1" u="sng" dirty="0" smtClean="0">
                <a:solidFill>
                  <a:schemeClr val="accent1"/>
                </a:solidFill>
              </a:rPr>
              <a:t>et</a:t>
            </a:r>
            <a:r>
              <a:rPr lang="en-US" sz="2000" b="1" u="sng" dirty="0">
                <a:solidFill>
                  <a:schemeClr val="accent1"/>
                </a:solidFill>
              </a:rPr>
              <a:t> </a:t>
            </a:r>
            <a:r>
              <a:rPr lang="en-US" sz="2000" b="1" u="sng" dirty="0" smtClean="0">
                <a:solidFill>
                  <a:schemeClr val="accent1"/>
                </a:solidFill>
                <a:hlinkClick r:id="rId2"/>
              </a:rPr>
              <a:t>Cookies</a:t>
            </a:r>
            <a:r>
              <a:rPr lang="en-US" sz="2000" b="1" u="sng" dirty="0" smtClean="0">
                <a:solidFill>
                  <a:schemeClr val="accent1"/>
                </a:solidFill>
              </a:rPr>
              <a:t>:</a:t>
            </a:r>
            <a:endParaRPr lang="en-US" sz="2000" b="1" u="sng" dirty="0">
              <a:solidFill>
                <a:schemeClr val="accent1"/>
              </a:solidFill>
            </a:endParaRPr>
          </a:p>
          <a:p>
            <a:r>
              <a:rPr lang="en-US" sz="2000" dirty="0"/>
              <a:t>Cookie </a:t>
            </a:r>
            <a:r>
              <a:rPr lang="en-US" sz="2000" dirty="0" err="1"/>
              <a:t>ck</a:t>
            </a:r>
            <a:r>
              <a:rPr lang="en-US" sz="2000" dirty="0"/>
              <a:t>[]=</a:t>
            </a:r>
            <a:r>
              <a:rPr lang="en-US" sz="2000" dirty="0" err="1"/>
              <a:t>request.getCookies</a:t>
            </a:r>
            <a:r>
              <a:rPr lang="en-US" sz="2000" dirty="0"/>
              <a:t>();  </a:t>
            </a:r>
          </a:p>
          <a:p>
            <a:pPr marL="0" indent="0">
              <a:buNone/>
            </a:pPr>
            <a:r>
              <a:rPr lang="en-US" sz="2000" b="1" dirty="0"/>
              <a:t>for</a:t>
            </a:r>
            <a:r>
              <a:rPr lang="en-US" sz="2000" dirty="0"/>
              <a:t>(</a:t>
            </a:r>
            <a:r>
              <a:rPr lang="en-US" sz="2000" b="1" dirty="0" err="1"/>
              <a:t>int</a:t>
            </a:r>
            <a:r>
              <a:rPr lang="en-US" sz="2000" dirty="0"/>
              <a:t> </a:t>
            </a:r>
            <a:r>
              <a:rPr lang="en-US" sz="2000" dirty="0" err="1"/>
              <a:t>i</a:t>
            </a:r>
            <a:r>
              <a:rPr lang="en-US" sz="2000" dirty="0"/>
              <a:t>=0;i&lt;</a:t>
            </a:r>
            <a:r>
              <a:rPr lang="en-US" sz="2000" dirty="0" err="1"/>
              <a:t>ck.length;i</a:t>
            </a:r>
            <a:r>
              <a:rPr lang="en-US" sz="2000" dirty="0"/>
              <a:t>++){  </a:t>
            </a:r>
            <a:r>
              <a:rPr lang="en-US" sz="2000" dirty="0" smtClean="0"/>
              <a:t>//if multiple cookies added or get all the cookies</a:t>
            </a:r>
            <a:endParaRPr lang="en-US" sz="2000" dirty="0"/>
          </a:p>
          <a:p>
            <a:pPr marL="0" indent="0">
              <a:buNone/>
            </a:pPr>
            <a:r>
              <a:rPr lang="en-US" sz="2000" dirty="0" err="1" smtClean="0"/>
              <a:t>out.print</a:t>
            </a:r>
            <a:r>
              <a:rPr lang="en-US" sz="2000" dirty="0"/>
              <a:t>("&lt;</a:t>
            </a:r>
            <a:r>
              <a:rPr lang="en-US" sz="2000" dirty="0" err="1"/>
              <a:t>br</a:t>
            </a:r>
            <a:r>
              <a:rPr lang="en-US" sz="2000" dirty="0"/>
              <a:t>&gt;"+</a:t>
            </a:r>
            <a:r>
              <a:rPr lang="en-US" sz="2000" dirty="0" err="1"/>
              <a:t>ck</a:t>
            </a:r>
            <a:r>
              <a:rPr lang="en-US" sz="2000" dirty="0"/>
              <a:t>[</a:t>
            </a:r>
            <a:r>
              <a:rPr lang="en-US" sz="2000" dirty="0" err="1"/>
              <a:t>i</a:t>
            </a:r>
            <a:r>
              <a:rPr lang="en-US" sz="2000" dirty="0"/>
              <a:t>].</a:t>
            </a:r>
            <a:r>
              <a:rPr lang="en-US" sz="2000" dirty="0" err="1"/>
              <a:t>getName</a:t>
            </a:r>
            <a:r>
              <a:rPr lang="en-US" sz="2000" dirty="0"/>
              <a:t>()+" "+</a:t>
            </a:r>
            <a:r>
              <a:rPr lang="en-US" sz="2000" dirty="0" err="1"/>
              <a:t>ck</a:t>
            </a:r>
            <a:r>
              <a:rPr lang="en-US" sz="2000" dirty="0"/>
              <a:t>[</a:t>
            </a:r>
            <a:r>
              <a:rPr lang="en-US" sz="2000" dirty="0" err="1"/>
              <a:t>i</a:t>
            </a:r>
            <a:r>
              <a:rPr lang="en-US" sz="2000" dirty="0"/>
              <a:t>].</a:t>
            </a:r>
            <a:r>
              <a:rPr lang="en-US" sz="2000" dirty="0" err="1"/>
              <a:t>getValue</a:t>
            </a:r>
            <a:r>
              <a:rPr lang="en-US" sz="2000" dirty="0" smtClean="0"/>
              <a:t>());</a:t>
            </a:r>
          </a:p>
          <a:p>
            <a:pPr marL="0" indent="0">
              <a:buNone/>
            </a:pPr>
            <a:r>
              <a:rPr lang="en-US" sz="2000" dirty="0" smtClean="0"/>
              <a:t>//</a:t>
            </a:r>
            <a:r>
              <a:rPr lang="en-US" sz="2000" dirty="0"/>
              <a:t>printing name and value of </a:t>
            </a:r>
            <a:r>
              <a:rPr lang="en-US" sz="2000" dirty="0" err="1" smtClean="0"/>
              <a:t>cokies</a:t>
            </a:r>
            <a:r>
              <a:rPr lang="en-US" sz="2000" dirty="0"/>
              <a:t>  </a:t>
            </a:r>
          </a:p>
          <a:p>
            <a:pPr marL="0" indent="0">
              <a:buNone/>
            </a:pPr>
            <a:r>
              <a:rPr lang="en-US" sz="2000" dirty="0"/>
              <a:t>}  </a:t>
            </a:r>
          </a:p>
          <a:p>
            <a:endParaRPr lang="en-US" dirty="0"/>
          </a:p>
        </p:txBody>
      </p:sp>
      <p:sp>
        <p:nvSpPr>
          <p:cNvPr id="4"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669226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48" y="158187"/>
            <a:ext cx="8596668" cy="790937"/>
          </a:xfrm>
        </p:spPr>
        <p:txBody>
          <a:bodyPr>
            <a:normAutofit fontScale="90000"/>
          </a:bodyPr>
          <a:lstStyle/>
          <a:p>
            <a:r>
              <a:rPr lang="en-US" dirty="0"/>
              <a:t>2) </a:t>
            </a:r>
            <a:r>
              <a:rPr lang="en-US" dirty="0">
                <a:hlinkClick r:id="rId2"/>
              </a:rPr>
              <a:t>Hidden</a:t>
            </a:r>
            <a:r>
              <a:rPr lang="en-US" dirty="0"/>
              <a:t> </a:t>
            </a:r>
            <a:r>
              <a:rPr lang="en-US" dirty="0">
                <a:hlinkClick r:id="rId2"/>
              </a:rPr>
              <a:t>Form</a:t>
            </a:r>
            <a:r>
              <a:rPr lang="en-US" dirty="0"/>
              <a:t> </a:t>
            </a:r>
            <a:r>
              <a:rPr lang="en-US" dirty="0">
                <a:hlinkClick r:id="rId2"/>
              </a:rPr>
              <a:t>Field</a:t>
            </a:r>
            <a:r>
              <a:rPr lang="en-US" dirty="0"/>
              <a:t/>
            </a:r>
            <a:br>
              <a:rPr lang="en-US" dirty="0"/>
            </a:br>
            <a:endParaRPr lang="en-US" dirty="0"/>
          </a:p>
        </p:txBody>
      </p:sp>
      <p:sp>
        <p:nvSpPr>
          <p:cNvPr id="3" name="Content Placeholder 2"/>
          <p:cNvSpPr>
            <a:spLocks noGrp="1"/>
          </p:cNvSpPr>
          <p:nvPr>
            <p:ph idx="1"/>
          </p:nvPr>
        </p:nvSpPr>
        <p:spPr>
          <a:xfrm>
            <a:off x="318519" y="949124"/>
            <a:ext cx="9485238" cy="5752618"/>
          </a:xfrm>
        </p:spPr>
        <p:txBody>
          <a:bodyPr/>
          <a:lstStyle/>
          <a:p>
            <a:r>
              <a:rPr lang="en-US" dirty="0"/>
              <a:t>In case of </a:t>
            </a:r>
            <a:r>
              <a:rPr lang="en-US" dirty="0">
                <a:hlinkClick r:id="rId2"/>
              </a:rPr>
              <a:t>Hidden</a:t>
            </a:r>
            <a:r>
              <a:rPr lang="en-US" dirty="0"/>
              <a:t> </a:t>
            </a:r>
            <a:r>
              <a:rPr lang="en-US" dirty="0">
                <a:hlinkClick r:id="rId2"/>
              </a:rPr>
              <a:t>Form</a:t>
            </a:r>
            <a:r>
              <a:rPr lang="en-US" dirty="0"/>
              <a:t> </a:t>
            </a:r>
            <a:r>
              <a:rPr lang="en-US" dirty="0">
                <a:hlinkClick r:id="rId2"/>
              </a:rPr>
              <a:t>Field</a:t>
            </a:r>
            <a:r>
              <a:rPr lang="en-US" dirty="0"/>
              <a:t> </a:t>
            </a:r>
            <a:r>
              <a:rPr lang="en-US" b="1" dirty="0"/>
              <a:t>a </a:t>
            </a:r>
            <a:r>
              <a:rPr lang="en-US" b="1" dirty="0">
                <a:hlinkClick r:id="rId2"/>
              </a:rPr>
              <a:t>hidden</a:t>
            </a:r>
            <a:r>
              <a:rPr lang="en-US" b="1" dirty="0"/>
              <a:t> (invisible) </a:t>
            </a:r>
            <a:r>
              <a:rPr lang="en-US" b="1" dirty="0" err="1"/>
              <a:t>textfield</a:t>
            </a:r>
            <a:r>
              <a:rPr lang="en-US" dirty="0"/>
              <a:t> is used for maintaining the state of an user.</a:t>
            </a:r>
          </a:p>
          <a:p>
            <a:r>
              <a:rPr lang="en-US" dirty="0"/>
              <a:t>In such case, we store the information in the </a:t>
            </a:r>
            <a:r>
              <a:rPr lang="en-US" dirty="0">
                <a:hlinkClick r:id="rId2"/>
              </a:rPr>
              <a:t>hidden</a:t>
            </a:r>
            <a:r>
              <a:rPr lang="en-US" dirty="0"/>
              <a:t> </a:t>
            </a:r>
            <a:r>
              <a:rPr lang="en-US" dirty="0">
                <a:hlinkClick r:id="rId2"/>
              </a:rPr>
              <a:t>field</a:t>
            </a:r>
            <a:r>
              <a:rPr lang="en-US" dirty="0"/>
              <a:t> and get it from another servlet. This approach is better if we have to submit </a:t>
            </a:r>
            <a:r>
              <a:rPr lang="en-US" dirty="0">
                <a:hlinkClick r:id="rId2"/>
              </a:rPr>
              <a:t>form</a:t>
            </a:r>
            <a:r>
              <a:rPr lang="en-US" dirty="0"/>
              <a:t> in all the pages and we don't want to depend on the browser.</a:t>
            </a:r>
          </a:p>
          <a:p>
            <a:pPr marL="0" indent="0">
              <a:buNone/>
            </a:pPr>
            <a:r>
              <a:rPr lang="en-US" dirty="0" smtClean="0"/>
              <a:t>Syntax,</a:t>
            </a:r>
          </a:p>
          <a:p>
            <a:pPr marL="0" indent="0">
              <a:buNone/>
            </a:pPr>
            <a:r>
              <a:rPr lang="en-US" dirty="0" smtClean="0"/>
              <a:t>		 &lt;</a:t>
            </a:r>
            <a:r>
              <a:rPr lang="en-US" dirty="0"/>
              <a:t>input type="</a:t>
            </a:r>
            <a:r>
              <a:rPr lang="en-US" dirty="0">
                <a:hlinkClick r:id="rId2"/>
              </a:rPr>
              <a:t>hidden</a:t>
            </a:r>
            <a:r>
              <a:rPr lang="en-US" dirty="0"/>
              <a:t>" name="</a:t>
            </a:r>
            <a:r>
              <a:rPr lang="en-US" dirty="0" err="1"/>
              <a:t>uname</a:t>
            </a:r>
            <a:r>
              <a:rPr lang="en-US" dirty="0"/>
              <a:t>" value</a:t>
            </a:r>
            <a:r>
              <a:rPr lang="en-US" dirty="0" smtClean="0"/>
              <a:t>=“Azam"&gt;</a:t>
            </a:r>
            <a:r>
              <a:rPr lang="en-US" dirty="0"/>
              <a:t> </a:t>
            </a:r>
            <a:endParaRPr lang="en-US" dirty="0" smtClean="0"/>
          </a:p>
          <a:p>
            <a:pPr marL="0" indent="0">
              <a:buNone/>
            </a:pPr>
            <a:r>
              <a:rPr lang="en-US" b="1" dirty="0">
                <a:solidFill>
                  <a:schemeClr val="accent1"/>
                </a:solidFill>
              </a:rPr>
              <a:t>Advantage of </a:t>
            </a:r>
            <a:r>
              <a:rPr lang="en-US" b="1" dirty="0">
                <a:solidFill>
                  <a:schemeClr val="accent1"/>
                </a:solidFill>
                <a:hlinkClick r:id="rId2"/>
              </a:rPr>
              <a:t>Hidden</a:t>
            </a:r>
            <a:r>
              <a:rPr lang="en-US" b="1" dirty="0">
                <a:solidFill>
                  <a:schemeClr val="accent1"/>
                </a:solidFill>
              </a:rPr>
              <a:t> </a:t>
            </a:r>
            <a:r>
              <a:rPr lang="en-US" b="1" dirty="0">
                <a:solidFill>
                  <a:schemeClr val="accent1"/>
                </a:solidFill>
                <a:hlinkClick r:id="rId2"/>
              </a:rPr>
              <a:t>Form</a:t>
            </a:r>
            <a:r>
              <a:rPr lang="en-US" b="1" dirty="0">
                <a:solidFill>
                  <a:schemeClr val="accent1"/>
                </a:solidFill>
              </a:rPr>
              <a:t> </a:t>
            </a:r>
            <a:r>
              <a:rPr lang="en-US" b="1" dirty="0" smtClean="0">
                <a:solidFill>
                  <a:schemeClr val="accent1"/>
                </a:solidFill>
                <a:hlinkClick r:id="rId2"/>
              </a:rPr>
              <a:t>Field</a:t>
            </a:r>
            <a:r>
              <a:rPr lang="en-US" b="1" dirty="0" smtClean="0">
                <a:solidFill>
                  <a:schemeClr val="accent1"/>
                </a:solidFill>
              </a:rPr>
              <a:t>:</a:t>
            </a:r>
            <a:endParaRPr lang="en-US" b="1" dirty="0">
              <a:solidFill>
                <a:schemeClr val="accent1"/>
              </a:solidFill>
            </a:endParaRPr>
          </a:p>
          <a:p>
            <a:r>
              <a:rPr lang="en-US" dirty="0"/>
              <a:t>It will always work whether cookie is disabled or not.</a:t>
            </a:r>
          </a:p>
          <a:p>
            <a:pPr marL="0" indent="0">
              <a:buNone/>
            </a:pPr>
            <a:r>
              <a:rPr lang="en-US" b="1" dirty="0">
                <a:solidFill>
                  <a:schemeClr val="accent1"/>
                </a:solidFill>
              </a:rPr>
              <a:t>Disadvantage of </a:t>
            </a:r>
            <a:r>
              <a:rPr lang="en-US" b="1" dirty="0">
                <a:solidFill>
                  <a:schemeClr val="accent1"/>
                </a:solidFill>
                <a:hlinkClick r:id="rId2"/>
              </a:rPr>
              <a:t>Hidden</a:t>
            </a:r>
            <a:r>
              <a:rPr lang="en-US" b="1" dirty="0">
                <a:solidFill>
                  <a:schemeClr val="accent1"/>
                </a:solidFill>
              </a:rPr>
              <a:t> </a:t>
            </a:r>
            <a:r>
              <a:rPr lang="en-US" b="1" dirty="0">
                <a:solidFill>
                  <a:schemeClr val="accent1"/>
                </a:solidFill>
                <a:hlinkClick r:id="rId2"/>
              </a:rPr>
              <a:t>Form</a:t>
            </a:r>
            <a:r>
              <a:rPr lang="en-US" b="1" dirty="0">
                <a:solidFill>
                  <a:schemeClr val="accent1"/>
                </a:solidFill>
              </a:rPr>
              <a:t> </a:t>
            </a:r>
            <a:r>
              <a:rPr lang="en-US" b="1" dirty="0">
                <a:solidFill>
                  <a:schemeClr val="accent1"/>
                </a:solidFill>
                <a:hlinkClick r:id="rId2"/>
              </a:rPr>
              <a:t>Field</a:t>
            </a:r>
            <a:r>
              <a:rPr lang="en-US" b="1" dirty="0">
                <a:solidFill>
                  <a:schemeClr val="accent1"/>
                </a:solidFill>
              </a:rPr>
              <a:t>:</a:t>
            </a:r>
          </a:p>
          <a:p>
            <a:r>
              <a:rPr lang="en-US" dirty="0"/>
              <a:t>It is maintained at </a:t>
            </a:r>
            <a:r>
              <a:rPr lang="en-US" dirty="0">
                <a:hlinkClick r:id="rId2"/>
              </a:rPr>
              <a:t>server</a:t>
            </a:r>
            <a:r>
              <a:rPr lang="en-US" dirty="0"/>
              <a:t> side.</a:t>
            </a:r>
          </a:p>
          <a:p>
            <a:r>
              <a:rPr lang="en-US" dirty="0"/>
              <a:t>Extra </a:t>
            </a:r>
            <a:r>
              <a:rPr lang="en-US" dirty="0">
                <a:hlinkClick r:id="rId2"/>
              </a:rPr>
              <a:t>form</a:t>
            </a:r>
            <a:r>
              <a:rPr lang="en-US" dirty="0"/>
              <a:t> submission is required on each pages.</a:t>
            </a:r>
          </a:p>
          <a:p>
            <a:r>
              <a:rPr lang="en-US" dirty="0"/>
              <a:t>Only textual information can be used.</a:t>
            </a:r>
          </a:p>
          <a:p>
            <a:endParaRPr lang="en-US" dirty="0"/>
          </a:p>
        </p:txBody>
      </p:sp>
      <p:sp>
        <p:nvSpPr>
          <p:cNvPr id="4"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4206943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2" y="158188"/>
            <a:ext cx="8596668" cy="686765"/>
          </a:xfrm>
        </p:spPr>
        <p:txBody>
          <a:bodyPr>
            <a:normAutofit fontScale="90000"/>
          </a:bodyPr>
          <a:lstStyle/>
          <a:p>
            <a:r>
              <a:rPr lang="en-US" dirty="0"/>
              <a:t>3)URL Rewriting</a:t>
            </a:r>
            <a:br>
              <a:rPr lang="en-US" dirty="0"/>
            </a:br>
            <a:endParaRPr lang="en-US" dirty="0"/>
          </a:p>
        </p:txBody>
      </p:sp>
      <p:sp>
        <p:nvSpPr>
          <p:cNvPr id="3" name="Content Placeholder 2"/>
          <p:cNvSpPr>
            <a:spLocks noGrp="1"/>
          </p:cNvSpPr>
          <p:nvPr>
            <p:ph idx="1"/>
          </p:nvPr>
        </p:nvSpPr>
        <p:spPr>
          <a:xfrm>
            <a:off x="445839" y="844953"/>
            <a:ext cx="9091699" cy="5798915"/>
          </a:xfrm>
        </p:spPr>
        <p:txBody>
          <a:bodyPr/>
          <a:lstStyle/>
          <a:p>
            <a:r>
              <a:rPr lang="en-US" dirty="0"/>
              <a:t>In URL rewriting, we append a token or identifier to the URL of the next Servlet or the next resource. We can send parameter name/value pairs using the following format</a:t>
            </a:r>
            <a:r>
              <a:rPr lang="en-US" dirty="0" smtClean="0"/>
              <a:t>:</a:t>
            </a:r>
          </a:p>
          <a:p>
            <a:pPr marL="0" indent="0">
              <a:buNone/>
            </a:pPr>
            <a:r>
              <a:rPr lang="en-US" dirty="0" smtClean="0"/>
              <a:t>	"&lt;</a:t>
            </a:r>
            <a:r>
              <a:rPr lang="en-US" dirty="0"/>
              <a:t>a </a:t>
            </a:r>
            <a:r>
              <a:rPr lang="en-US" dirty="0" err="1"/>
              <a:t>href</a:t>
            </a:r>
            <a:r>
              <a:rPr lang="en-US" dirty="0"/>
              <a:t>='servlet2?uname="+n+"'&gt;visit&lt;/a</a:t>
            </a:r>
            <a:r>
              <a:rPr lang="en-US" dirty="0" smtClean="0"/>
              <a:t>&gt;“</a:t>
            </a:r>
          </a:p>
          <a:p>
            <a:pPr marL="0" indent="0">
              <a:buNone/>
            </a:pPr>
            <a:r>
              <a:rPr lang="en-US" b="1" dirty="0"/>
              <a:t>Advantage of URL Rewriting</a:t>
            </a:r>
          </a:p>
          <a:p>
            <a:r>
              <a:rPr lang="en-US" dirty="0"/>
              <a:t>It will always work whether cookie is disabled or not (browser independent).</a:t>
            </a:r>
          </a:p>
          <a:p>
            <a:r>
              <a:rPr lang="en-US" dirty="0"/>
              <a:t>Extra form submission is not required on each pages.</a:t>
            </a:r>
          </a:p>
          <a:p>
            <a:pPr marL="0" indent="0">
              <a:buNone/>
            </a:pPr>
            <a:r>
              <a:rPr lang="en-US" b="1" dirty="0"/>
              <a:t>Disadvantage of URL Rewriting</a:t>
            </a:r>
          </a:p>
          <a:p>
            <a:r>
              <a:rPr lang="en-US" dirty="0"/>
              <a:t>It will work only with links.</a:t>
            </a:r>
          </a:p>
          <a:p>
            <a:r>
              <a:rPr lang="en-US" dirty="0"/>
              <a:t>It can send Only textual information.</a:t>
            </a:r>
          </a:p>
          <a:p>
            <a:endParaRPr lang="en-US" dirty="0"/>
          </a:p>
        </p:txBody>
      </p:sp>
      <p:sp>
        <p:nvSpPr>
          <p:cNvPr id="4"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83940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72" y="192911"/>
            <a:ext cx="8596668" cy="790937"/>
          </a:xfrm>
        </p:spPr>
        <p:txBody>
          <a:bodyPr>
            <a:normAutofit fontScale="90000"/>
          </a:bodyPr>
          <a:lstStyle/>
          <a:p>
            <a:r>
              <a:rPr lang="en-US" dirty="0"/>
              <a:t>4) </a:t>
            </a:r>
            <a:r>
              <a:rPr lang="en-US" dirty="0" err="1"/>
              <a:t>HttpSession</a:t>
            </a:r>
            <a:r>
              <a:rPr lang="en-US" dirty="0"/>
              <a:t> interface</a:t>
            </a:r>
            <a:br>
              <a:rPr lang="en-US" dirty="0"/>
            </a:br>
            <a:endParaRPr lang="en-US" dirty="0"/>
          </a:p>
        </p:txBody>
      </p:sp>
      <p:sp>
        <p:nvSpPr>
          <p:cNvPr id="3" name="Content Placeholder 2"/>
          <p:cNvSpPr>
            <a:spLocks noGrp="1"/>
          </p:cNvSpPr>
          <p:nvPr>
            <p:ph idx="1"/>
          </p:nvPr>
        </p:nvSpPr>
        <p:spPr>
          <a:xfrm>
            <a:off x="631035" y="983848"/>
            <a:ext cx="8596668" cy="5717894"/>
          </a:xfrm>
        </p:spPr>
        <p:txBody>
          <a:bodyPr/>
          <a:lstStyle/>
          <a:p>
            <a:pPr marL="0" indent="0">
              <a:buNone/>
            </a:pPr>
            <a:r>
              <a:rPr lang="en-US" dirty="0"/>
              <a:t>In such case, container creates a session id for each </a:t>
            </a:r>
            <a:r>
              <a:rPr lang="en-US" dirty="0" smtClean="0"/>
              <a:t>user. The </a:t>
            </a:r>
            <a:r>
              <a:rPr lang="en-US" dirty="0"/>
              <a:t>container uses this id to identify the particular </a:t>
            </a:r>
            <a:r>
              <a:rPr lang="en-US" dirty="0" smtClean="0"/>
              <a:t>user. An </a:t>
            </a:r>
            <a:r>
              <a:rPr lang="en-US" dirty="0"/>
              <a:t>object of </a:t>
            </a:r>
            <a:r>
              <a:rPr lang="en-US" dirty="0" err="1"/>
              <a:t>HttpSession</a:t>
            </a:r>
            <a:r>
              <a:rPr lang="en-US" dirty="0"/>
              <a:t> can be used to perform two tasks</a:t>
            </a:r>
            <a:r>
              <a:rPr lang="en-US" dirty="0" smtClean="0"/>
              <a:t>:</a:t>
            </a:r>
          </a:p>
          <a:p>
            <a:r>
              <a:rPr lang="en-US" dirty="0"/>
              <a:t>bind objects</a:t>
            </a:r>
          </a:p>
          <a:p>
            <a:r>
              <a:rPr lang="en-US" dirty="0"/>
              <a:t>view and manipulate information about a session, such as the session identifier, creation time, and last accessed time.</a:t>
            </a:r>
          </a:p>
          <a:p>
            <a:pPr marL="0" indent="0">
              <a:buNone/>
            </a:pPr>
            <a:r>
              <a:rPr lang="en-US" b="1" dirty="0">
                <a:solidFill>
                  <a:schemeClr val="accent1"/>
                </a:solidFill>
              </a:rPr>
              <a:t>G</a:t>
            </a:r>
            <a:r>
              <a:rPr lang="en-US" b="1" dirty="0" smtClean="0">
                <a:solidFill>
                  <a:schemeClr val="accent1"/>
                </a:solidFill>
              </a:rPr>
              <a:t>et </a:t>
            </a:r>
            <a:r>
              <a:rPr lang="en-US" b="1" dirty="0">
                <a:solidFill>
                  <a:schemeClr val="accent1"/>
                </a:solidFill>
              </a:rPr>
              <a:t>the </a:t>
            </a:r>
            <a:r>
              <a:rPr lang="en-US" b="1" dirty="0" err="1">
                <a:solidFill>
                  <a:schemeClr val="accent1"/>
                </a:solidFill>
              </a:rPr>
              <a:t>HttpSession</a:t>
            </a:r>
            <a:r>
              <a:rPr lang="en-US" b="1" dirty="0">
                <a:solidFill>
                  <a:schemeClr val="accent1"/>
                </a:solidFill>
              </a:rPr>
              <a:t> </a:t>
            </a:r>
            <a:r>
              <a:rPr lang="en-US" b="1" dirty="0" smtClean="0">
                <a:solidFill>
                  <a:schemeClr val="accent1"/>
                </a:solidFill>
              </a:rPr>
              <a:t>object:</a:t>
            </a:r>
            <a:endParaRPr lang="en-US" b="1" dirty="0">
              <a:solidFill>
                <a:schemeClr val="accent1"/>
              </a:solidFill>
            </a:endParaRPr>
          </a:p>
          <a:p>
            <a:r>
              <a:rPr lang="en-US" b="1" dirty="0"/>
              <a:t>public </a:t>
            </a:r>
            <a:r>
              <a:rPr lang="en-US" b="1" dirty="0" err="1"/>
              <a:t>HttpSession</a:t>
            </a:r>
            <a:r>
              <a:rPr lang="en-US" b="1" dirty="0"/>
              <a:t> </a:t>
            </a:r>
            <a:r>
              <a:rPr lang="en-US" b="1" dirty="0" err="1"/>
              <a:t>getSession</a:t>
            </a:r>
            <a:r>
              <a:rPr lang="en-US" b="1" dirty="0"/>
              <a:t>():</a:t>
            </a:r>
            <a:r>
              <a:rPr lang="en-US" dirty="0"/>
              <a:t>Returns the current session associated with this request, or if the request does not have a session, creates one.</a:t>
            </a:r>
          </a:p>
          <a:p>
            <a:pPr marL="0" indent="0">
              <a:buNone/>
            </a:pPr>
            <a:r>
              <a:rPr lang="en-US" b="1" dirty="0">
                <a:solidFill>
                  <a:schemeClr val="accent1"/>
                </a:solidFill>
              </a:rPr>
              <a:t>M</a:t>
            </a:r>
            <a:r>
              <a:rPr lang="en-US" b="1" dirty="0" smtClean="0">
                <a:solidFill>
                  <a:schemeClr val="accent1"/>
                </a:solidFill>
              </a:rPr>
              <a:t>ethods are used </a:t>
            </a:r>
            <a:r>
              <a:rPr lang="en-US" b="1" dirty="0" err="1">
                <a:solidFill>
                  <a:schemeClr val="accent1"/>
                </a:solidFill>
              </a:rPr>
              <a:t>HttpSession</a:t>
            </a:r>
            <a:r>
              <a:rPr lang="en-US" b="1" dirty="0">
                <a:solidFill>
                  <a:schemeClr val="accent1"/>
                </a:solidFill>
              </a:rPr>
              <a:t> </a:t>
            </a:r>
            <a:r>
              <a:rPr lang="en-US" b="1" dirty="0" smtClean="0">
                <a:solidFill>
                  <a:schemeClr val="accent1"/>
                </a:solidFill>
              </a:rPr>
              <a:t>interface:</a:t>
            </a:r>
            <a:endParaRPr lang="en-US" b="1" dirty="0">
              <a:solidFill>
                <a:schemeClr val="accent1"/>
              </a:solidFill>
            </a:endParaRPr>
          </a:p>
          <a:p>
            <a:r>
              <a:rPr lang="en-US" b="1" dirty="0"/>
              <a:t>public String </a:t>
            </a:r>
            <a:r>
              <a:rPr lang="en-US" b="1" dirty="0" err="1"/>
              <a:t>getId</a:t>
            </a:r>
            <a:r>
              <a:rPr lang="en-US" b="1" dirty="0"/>
              <a:t>():</a:t>
            </a:r>
            <a:r>
              <a:rPr lang="en-US" dirty="0"/>
              <a:t>Returns a string containing the unique identifier value.</a:t>
            </a:r>
          </a:p>
          <a:p>
            <a:r>
              <a:rPr lang="en-US" b="1" dirty="0"/>
              <a:t>public void invalidate():</a:t>
            </a:r>
            <a:r>
              <a:rPr lang="en-US" dirty="0"/>
              <a:t>Invalidates this session then unbinds any objects bound to it.</a:t>
            </a:r>
          </a:p>
          <a:p>
            <a:pPr marL="0" indent="0">
              <a:buNone/>
            </a:pPr>
            <a:r>
              <a:rPr lang="en-US" dirty="0"/>
              <a:t>To set the attribute in the session scope, we have used the </a:t>
            </a:r>
            <a:r>
              <a:rPr lang="en-US" dirty="0" err="1"/>
              <a:t>setAttribute</a:t>
            </a:r>
            <a:r>
              <a:rPr lang="en-US" dirty="0"/>
              <a:t>() method of </a:t>
            </a:r>
            <a:r>
              <a:rPr lang="en-US" dirty="0" err="1"/>
              <a:t>HttpSession</a:t>
            </a:r>
            <a:r>
              <a:rPr lang="en-US" dirty="0"/>
              <a:t> interface and to get the attribute, we have used the </a:t>
            </a:r>
            <a:r>
              <a:rPr lang="en-US" dirty="0" err="1"/>
              <a:t>getAttribute</a:t>
            </a:r>
            <a:r>
              <a:rPr lang="en-US" dirty="0"/>
              <a:t> method.</a:t>
            </a:r>
          </a:p>
        </p:txBody>
      </p:sp>
      <p:sp>
        <p:nvSpPr>
          <p:cNvPr id="4"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781997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b="1" dirty="0" smtClean="0">
                <a:solidFill>
                  <a:srgbClr val="00B050"/>
                </a:solidFill>
                <a:latin typeface="Algerian" panose="04020705040A02060702" pitchFamily="82" charset="0"/>
              </a:rPr>
              <a:t>Thank you</a:t>
            </a:r>
            <a:endParaRPr lang="en-US" sz="9600" b="1"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82978310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816429"/>
          </a:xfrm>
        </p:spPr>
        <p:txBody>
          <a:bodyPr/>
          <a:lstStyle/>
          <a:p>
            <a:r>
              <a:rPr lang="en-US" dirty="0" smtClean="0"/>
              <a:t>Why Servlet?</a:t>
            </a:r>
            <a:endParaRPr lang="en-US" dirty="0"/>
          </a:p>
        </p:txBody>
      </p:sp>
      <p:sp>
        <p:nvSpPr>
          <p:cNvPr id="3" name="Content Placeholder 2"/>
          <p:cNvSpPr>
            <a:spLocks noGrp="1"/>
          </p:cNvSpPr>
          <p:nvPr>
            <p:ph idx="1"/>
          </p:nvPr>
        </p:nvSpPr>
        <p:spPr>
          <a:xfrm>
            <a:off x="634686" y="642257"/>
            <a:ext cx="11426685" cy="6117772"/>
          </a:xfrm>
        </p:spPr>
        <p:txBody>
          <a:bodyPr/>
          <a:lstStyle/>
          <a:p>
            <a:pPr marL="0" indent="0">
              <a:buNone/>
            </a:pPr>
            <a:r>
              <a:rPr lang="en-US" dirty="0" smtClean="0"/>
              <a:t>Before servlet</a:t>
            </a:r>
          </a:p>
          <a:p>
            <a:pPr marL="0" indent="0">
              <a:buNone/>
            </a:pPr>
            <a:r>
              <a:rPr lang="en-US" b="1" u="sng" dirty="0"/>
              <a:t>CGI(</a:t>
            </a:r>
            <a:r>
              <a:rPr lang="en-US" b="1" u="sng" dirty="0" err="1"/>
              <a:t>Commmon</a:t>
            </a:r>
            <a:r>
              <a:rPr lang="en-US" b="1" u="sng" dirty="0"/>
              <a:t> Gateway Interface</a:t>
            </a:r>
            <a:r>
              <a:rPr lang="en-US" b="1" u="sng" dirty="0" smtClean="0"/>
              <a:t>):</a:t>
            </a:r>
            <a:endParaRPr lang="en-US" b="1" u="sng" dirty="0"/>
          </a:p>
          <a:p>
            <a:r>
              <a:rPr lang="en-US" dirty="0"/>
              <a:t>CGI technology enables the web server to call an external program and pass HTTP request information to the external program to process the request. For each request, it starts a new process</a:t>
            </a:r>
            <a:r>
              <a:rPr lang="en-US" dirty="0" smtClean="0"/>
              <a:t>.</a:t>
            </a:r>
          </a:p>
          <a:p>
            <a:endParaRPr lang="en-US" dirty="0"/>
          </a:p>
          <a:p>
            <a:endParaRPr lang="en-US" dirty="0" smtClean="0"/>
          </a:p>
          <a:p>
            <a:endParaRPr lang="en-US" dirty="0"/>
          </a:p>
          <a:p>
            <a:endParaRPr lang="en-US" dirty="0" smtClean="0"/>
          </a:p>
          <a:p>
            <a:endParaRPr lang="en-US" dirty="0"/>
          </a:p>
          <a:p>
            <a:pPr marL="0" indent="0">
              <a:buNone/>
            </a:pPr>
            <a:endParaRPr lang="en-US" u="sng" dirty="0" smtClean="0"/>
          </a:p>
          <a:p>
            <a:pPr marL="0" indent="0">
              <a:buNone/>
            </a:pPr>
            <a:r>
              <a:rPr lang="en-US" u="sng" dirty="0" smtClean="0"/>
              <a:t>Disadvantages </a:t>
            </a:r>
            <a:r>
              <a:rPr lang="en-US" u="sng" dirty="0"/>
              <a:t>of </a:t>
            </a:r>
            <a:r>
              <a:rPr lang="en-US" u="sng" dirty="0" smtClean="0"/>
              <a:t>CGI:</a:t>
            </a:r>
            <a:endParaRPr lang="en-US" b="1" u="sng" dirty="0"/>
          </a:p>
          <a:p>
            <a:r>
              <a:rPr lang="en-US" dirty="0"/>
              <a:t>There are many problems in CGI technology:</a:t>
            </a:r>
          </a:p>
          <a:p>
            <a:pPr lvl="0"/>
            <a:r>
              <a:rPr lang="en-US" dirty="0"/>
              <a:t>If number of clients increases, it takes more time for sending response.</a:t>
            </a:r>
          </a:p>
          <a:p>
            <a:pPr lvl="0"/>
            <a:r>
              <a:rPr lang="en-US" dirty="0"/>
              <a:t>For each request, it starts a process and Web server is limited to start processes.</a:t>
            </a:r>
          </a:p>
          <a:p>
            <a:pPr lvl="0"/>
            <a:r>
              <a:rPr lang="en-US" dirty="0"/>
              <a:t>It uses platform dependent language e.g. C, C++, </a:t>
            </a:r>
            <a:r>
              <a:rPr lang="en-US" dirty="0" err="1"/>
              <a:t>perl</a:t>
            </a:r>
            <a:r>
              <a:rPr lang="en-US" dirty="0"/>
              <a:t>.</a:t>
            </a:r>
          </a:p>
          <a:p>
            <a:endParaRPr lang="en-US" dirty="0"/>
          </a:p>
          <a:p>
            <a:endParaRPr lang="en-US" dirty="0"/>
          </a:p>
        </p:txBody>
      </p:sp>
      <p:pic>
        <p:nvPicPr>
          <p:cNvPr id="4" name="Picture 3" descr="problem in cgi and how servlet is better"/>
          <p:cNvPicPr/>
          <p:nvPr/>
        </p:nvPicPr>
        <p:blipFill>
          <a:blip r:embed="rId2">
            <a:extLst>
              <a:ext uri="{28A0092B-C50C-407E-A947-70E740481C1C}">
                <a14:useLocalDpi xmlns:a14="http://schemas.microsoft.com/office/drawing/2010/main" val="0"/>
              </a:ext>
            </a:extLst>
          </a:blip>
          <a:srcRect/>
          <a:stretch>
            <a:fillRect/>
          </a:stretch>
        </p:blipFill>
        <p:spPr bwMode="auto">
          <a:xfrm>
            <a:off x="2253343" y="2168977"/>
            <a:ext cx="6358315" cy="2348593"/>
          </a:xfrm>
          <a:prstGeom prst="rect">
            <a:avLst/>
          </a:prstGeom>
          <a:noFill/>
          <a:ln>
            <a:noFill/>
          </a:ln>
        </p:spPr>
      </p:pic>
      <p:sp>
        <p:nvSpPr>
          <p:cNvPr id="7"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2672859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707571"/>
          </a:xfrm>
        </p:spPr>
        <p:txBody>
          <a:bodyPr/>
          <a:lstStyle/>
          <a:p>
            <a:r>
              <a:rPr lang="en-US" dirty="0"/>
              <a:t>Why Servlet?</a:t>
            </a:r>
          </a:p>
        </p:txBody>
      </p:sp>
      <p:sp>
        <p:nvSpPr>
          <p:cNvPr id="3" name="Content Placeholder 2"/>
          <p:cNvSpPr>
            <a:spLocks noGrp="1"/>
          </p:cNvSpPr>
          <p:nvPr>
            <p:ph idx="1"/>
          </p:nvPr>
        </p:nvSpPr>
        <p:spPr>
          <a:xfrm>
            <a:off x="677333" y="707571"/>
            <a:ext cx="9326637" cy="5954486"/>
          </a:xfrm>
        </p:spPr>
        <p:txBody>
          <a:bodyPr>
            <a:normAutofit lnSpcReduction="10000"/>
          </a:bodyPr>
          <a:lstStyle/>
          <a:p>
            <a:pPr marL="0" indent="0">
              <a:buNone/>
            </a:pPr>
            <a:r>
              <a:rPr lang="en-US" b="1" u="sng" dirty="0"/>
              <a:t>Advantage of </a:t>
            </a:r>
            <a:r>
              <a:rPr lang="en-US" b="1" u="sng" dirty="0" smtClean="0"/>
              <a:t>Servlet:</a:t>
            </a:r>
            <a:endParaRPr lang="en-US" b="1" u="sng"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0"/>
            <a:r>
              <a:rPr lang="en-US" b="1" dirty="0"/>
              <a:t>better performance:</a:t>
            </a:r>
            <a:r>
              <a:rPr lang="en-US" dirty="0"/>
              <a:t> because it creates a thread for each request not process.</a:t>
            </a:r>
          </a:p>
          <a:p>
            <a:pPr lvl="0"/>
            <a:r>
              <a:rPr lang="en-US" b="1" dirty="0"/>
              <a:t>Portability:</a:t>
            </a:r>
            <a:r>
              <a:rPr lang="en-US" dirty="0"/>
              <a:t> because it uses java language.</a:t>
            </a:r>
          </a:p>
          <a:p>
            <a:pPr lvl="0"/>
            <a:r>
              <a:rPr lang="en-US" b="1" dirty="0"/>
              <a:t>Robust:</a:t>
            </a:r>
            <a:r>
              <a:rPr lang="en-US" dirty="0"/>
              <a:t> Servlets are managed by JVM so no need to worry about </a:t>
            </a:r>
            <a:r>
              <a:rPr lang="en-US" dirty="0" err="1"/>
              <a:t>momory</a:t>
            </a:r>
            <a:r>
              <a:rPr lang="en-US" dirty="0"/>
              <a:t> leak, garbage collection etc.</a:t>
            </a:r>
          </a:p>
          <a:p>
            <a:r>
              <a:rPr lang="en-US" b="1" dirty="0"/>
              <a:t>Secure:</a:t>
            </a:r>
            <a:r>
              <a:rPr lang="en-US" dirty="0"/>
              <a:t> because it uses java language</a:t>
            </a:r>
          </a:p>
          <a:p>
            <a:pPr marL="0" indent="0">
              <a:buNone/>
            </a:pPr>
            <a:r>
              <a:rPr lang="en-US" dirty="0"/>
              <a:t>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a:t>
            </a:r>
            <a:endParaRPr lang="en-US" dirty="0" smtClean="0"/>
          </a:p>
          <a:p>
            <a:endParaRPr lang="en-US" dirty="0"/>
          </a:p>
        </p:txBody>
      </p:sp>
      <p:pic>
        <p:nvPicPr>
          <p:cNvPr id="4" name="Picture 3" descr="advantage of servlet"/>
          <p:cNvPicPr/>
          <p:nvPr/>
        </p:nvPicPr>
        <p:blipFill>
          <a:blip r:embed="rId2">
            <a:extLst>
              <a:ext uri="{28A0092B-C50C-407E-A947-70E740481C1C}">
                <a14:useLocalDpi xmlns:a14="http://schemas.microsoft.com/office/drawing/2010/main" val="0"/>
              </a:ext>
            </a:extLst>
          </a:blip>
          <a:srcRect/>
          <a:stretch>
            <a:fillRect/>
          </a:stretch>
        </p:blipFill>
        <p:spPr bwMode="auto">
          <a:xfrm>
            <a:off x="2122714" y="1059315"/>
            <a:ext cx="4724400" cy="2409825"/>
          </a:xfrm>
          <a:prstGeom prst="rect">
            <a:avLst/>
          </a:prstGeom>
          <a:noFill/>
          <a:ln>
            <a:noFill/>
          </a:ln>
        </p:spPr>
      </p:pic>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648081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0857"/>
          </a:xfrm>
        </p:spPr>
        <p:txBody>
          <a:bodyPr/>
          <a:lstStyle/>
          <a:p>
            <a:r>
              <a:rPr lang="en-US" dirty="0" smtClean="0"/>
              <a:t>How Web Applications work:</a:t>
            </a:r>
            <a:endParaRPr lang="en-US" dirty="0"/>
          </a:p>
        </p:txBody>
      </p:sp>
      <p:pic>
        <p:nvPicPr>
          <p:cNvPr id="4" name="Content Placeholder 3" descr="servle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80457"/>
            <a:ext cx="4495913" cy="2405743"/>
          </a:xfrm>
          <a:prstGeom prst="rect">
            <a:avLst/>
          </a:prstGeom>
          <a:noFill/>
          <a:ln>
            <a:noFill/>
          </a:ln>
        </p:spPr>
      </p:pic>
      <p:pic>
        <p:nvPicPr>
          <p:cNvPr id="5" name="Picture 4"/>
          <p:cNvPicPr>
            <a:picLocks noChangeAspect="1"/>
          </p:cNvPicPr>
          <p:nvPr/>
        </p:nvPicPr>
        <p:blipFill>
          <a:blip r:embed="rId3"/>
          <a:stretch>
            <a:fillRect/>
          </a:stretch>
        </p:blipFill>
        <p:spPr>
          <a:xfrm>
            <a:off x="3668486" y="3635829"/>
            <a:ext cx="6034522" cy="3067729"/>
          </a:xfrm>
          <a:prstGeom prst="rect">
            <a:avLst/>
          </a:prstGeom>
        </p:spPr>
      </p:pic>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4080844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Servlet Terminology</a:t>
            </a:r>
            <a:br>
              <a:rPr lang="en-US" b="1" u="sng" dirty="0"/>
            </a:br>
            <a:endParaRPr lang="en-US" u="sng" dirty="0"/>
          </a:p>
        </p:txBody>
      </p:sp>
      <p:sp>
        <p:nvSpPr>
          <p:cNvPr id="3" name="Content Placeholder 2"/>
          <p:cNvSpPr>
            <a:spLocks noGrp="1"/>
          </p:cNvSpPr>
          <p:nvPr>
            <p:ph idx="1"/>
          </p:nvPr>
        </p:nvSpPr>
        <p:spPr>
          <a:xfrm>
            <a:off x="2789162" y="2029961"/>
            <a:ext cx="8596668" cy="3880773"/>
          </a:xfrm>
        </p:spPr>
        <p:txBody>
          <a:bodyPr/>
          <a:lstStyle/>
          <a:p>
            <a:r>
              <a:rPr lang="en-US" dirty="0"/>
              <a:t>HTTP (Hyper Text Transfer Protocol)</a:t>
            </a:r>
            <a:endParaRPr lang="en-US" b="1" dirty="0"/>
          </a:p>
          <a:p>
            <a:r>
              <a:rPr lang="en-US" dirty="0"/>
              <a:t>Http Request Methods</a:t>
            </a:r>
            <a:endParaRPr lang="en-US" b="1" dirty="0"/>
          </a:p>
          <a:p>
            <a:r>
              <a:rPr lang="en-US" dirty="0" smtClean="0"/>
              <a:t>Container</a:t>
            </a:r>
          </a:p>
          <a:p>
            <a:r>
              <a:rPr lang="en-US" dirty="0" smtClean="0"/>
              <a:t>Server</a:t>
            </a:r>
            <a:endParaRPr lang="en-US" b="1" dirty="0"/>
          </a:p>
          <a:p>
            <a:r>
              <a:rPr lang="en-US" dirty="0"/>
              <a:t>Content Type</a:t>
            </a:r>
            <a:endParaRPr lang="en-US" b="1" dirty="0"/>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6257576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HTTP (Hyper Text Transfer Protocol</a:t>
            </a:r>
            <a:r>
              <a:rPr lang="en-US" u="sng" dirty="0" smtClean="0"/>
              <a:t>)</a:t>
            </a:r>
            <a:endParaRPr lang="en-US" u="sng" dirty="0"/>
          </a:p>
        </p:txBody>
      </p:sp>
      <p:sp>
        <p:nvSpPr>
          <p:cNvPr id="3" name="Content Placeholder 2"/>
          <p:cNvSpPr>
            <a:spLocks noGrp="1"/>
          </p:cNvSpPr>
          <p:nvPr>
            <p:ph idx="1"/>
          </p:nvPr>
        </p:nvSpPr>
        <p:spPr/>
        <p:txBody>
          <a:bodyPr/>
          <a:lstStyle/>
          <a:p>
            <a:pPr lvl="0"/>
            <a:r>
              <a:rPr lang="en-US" dirty="0"/>
              <a:t>Http is the protocol that allows web servers and browsers to exchange data over the web.</a:t>
            </a:r>
          </a:p>
          <a:p>
            <a:pPr lvl="0"/>
            <a:r>
              <a:rPr lang="en-US" dirty="0"/>
              <a:t>It is a request response protocol.</a:t>
            </a:r>
          </a:p>
          <a:p>
            <a:pPr lvl="0"/>
            <a:r>
              <a:rPr lang="en-US" dirty="0"/>
              <a:t>It is stateless means each request is considered as the new request. In other words, server doesn't recognize the user </a:t>
            </a:r>
            <a:r>
              <a:rPr lang="en-US" dirty="0" err="1"/>
              <a:t>bydefault</a:t>
            </a:r>
            <a:r>
              <a:rPr lang="en-US" dirty="0"/>
              <a:t>.</a:t>
            </a:r>
          </a:p>
          <a:p>
            <a:endParaRPr lang="en-US" dirty="0"/>
          </a:p>
        </p:txBody>
      </p:sp>
      <p:pic>
        <p:nvPicPr>
          <p:cNvPr id="4" name="Picture 3" descr="http protocol used in servlet"/>
          <p:cNvPicPr/>
          <p:nvPr/>
        </p:nvPicPr>
        <p:blipFill>
          <a:blip r:embed="rId2">
            <a:extLst>
              <a:ext uri="{28A0092B-C50C-407E-A947-70E740481C1C}">
                <a14:useLocalDpi xmlns:a14="http://schemas.microsoft.com/office/drawing/2010/main" val="0"/>
              </a:ext>
            </a:extLst>
          </a:blip>
          <a:srcRect/>
          <a:stretch>
            <a:fillRect/>
          </a:stretch>
        </p:blipFill>
        <p:spPr bwMode="auto">
          <a:xfrm>
            <a:off x="3108768" y="3974437"/>
            <a:ext cx="3733800" cy="2066925"/>
          </a:xfrm>
          <a:prstGeom prst="rect">
            <a:avLst/>
          </a:prstGeom>
          <a:noFill/>
          <a:ln>
            <a:noFill/>
          </a:ln>
        </p:spPr>
      </p:pic>
      <p:sp>
        <p:nvSpPr>
          <p:cNvPr id="6"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732160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Http Request Methods</a:t>
            </a:r>
            <a:r>
              <a:rPr lang="en-US" b="1" dirty="0"/>
              <a:t/>
            </a:r>
            <a:br>
              <a:rPr lang="en-US" b="1" dirty="0"/>
            </a:br>
            <a:endParaRPr lang="en-US" dirty="0"/>
          </a:p>
        </p:txBody>
      </p:sp>
      <p:sp>
        <p:nvSpPr>
          <p:cNvPr id="3" name="Content Placeholder 2"/>
          <p:cNvSpPr>
            <a:spLocks noGrp="1"/>
          </p:cNvSpPr>
          <p:nvPr>
            <p:ph idx="1"/>
          </p:nvPr>
        </p:nvSpPr>
        <p:spPr>
          <a:xfrm>
            <a:off x="677334" y="1465943"/>
            <a:ext cx="8596668" cy="3880773"/>
          </a:xfrm>
        </p:spPr>
        <p:txBody>
          <a:bodyPr/>
          <a:lstStyle/>
          <a:p>
            <a:pPr marL="0" indent="0">
              <a:buNone/>
            </a:pPr>
            <a:r>
              <a:rPr lang="en-US" dirty="0"/>
              <a:t>Every request has a header that tells the status of the client. There are many request methods. Get and Post requests are mostly used.</a:t>
            </a:r>
          </a:p>
          <a:p>
            <a:pPr marL="0" indent="0">
              <a:buNone/>
            </a:pPr>
            <a:r>
              <a:rPr lang="en-US" dirty="0"/>
              <a:t>The http request methods are:</a:t>
            </a:r>
          </a:p>
          <a:p>
            <a:pPr lvl="0"/>
            <a:r>
              <a:rPr lang="en-US" dirty="0"/>
              <a:t>GET</a:t>
            </a:r>
          </a:p>
          <a:p>
            <a:pPr lvl="0"/>
            <a:r>
              <a:rPr lang="en-US" dirty="0"/>
              <a:t>POST</a:t>
            </a:r>
          </a:p>
          <a:p>
            <a:pPr lvl="0"/>
            <a:r>
              <a:rPr lang="en-US" dirty="0"/>
              <a:t>HEAD</a:t>
            </a:r>
          </a:p>
          <a:p>
            <a:pPr lvl="0"/>
            <a:r>
              <a:rPr lang="en-US" dirty="0"/>
              <a:t>PUT</a:t>
            </a:r>
          </a:p>
          <a:p>
            <a:pPr lvl="0"/>
            <a:r>
              <a:rPr lang="en-US" dirty="0"/>
              <a:t>DELETE</a:t>
            </a:r>
          </a:p>
          <a:p>
            <a:pPr lvl="0"/>
            <a:r>
              <a:rPr lang="en-US" dirty="0"/>
              <a:t>OPTIONS</a:t>
            </a:r>
          </a:p>
          <a:p>
            <a:pPr lvl="0"/>
            <a:r>
              <a:rPr lang="en-US" dirty="0"/>
              <a:t>TRACE</a:t>
            </a:r>
          </a:p>
          <a:p>
            <a:endParaRPr lang="en-US" dirty="0"/>
          </a:p>
        </p:txBody>
      </p:sp>
      <p:sp>
        <p:nvSpPr>
          <p:cNvPr id="5" name="Footer Placeholder 4"/>
          <p:cNvSpPr>
            <a:spLocks noGrp="1"/>
          </p:cNvSpPr>
          <p:nvPr>
            <p:ph type="ftr" sz="quarter" idx="11"/>
          </p:nvPr>
        </p:nvSpPr>
        <p:spPr>
          <a:xfrm>
            <a:off x="9691168" y="6299322"/>
            <a:ext cx="2358947" cy="365125"/>
          </a:xfrm>
        </p:spPr>
        <p:txBody>
          <a:bodyPr/>
          <a:lstStyle/>
          <a:p>
            <a:r>
              <a:rPr lang="en-US" sz="2000" dirty="0" smtClean="0">
                <a:solidFill>
                  <a:srgbClr val="002060"/>
                </a:solidFill>
                <a:latin typeface="Algerian" panose="04020705040A02060702" pitchFamily="82" charset="0"/>
              </a:rPr>
              <a:t>AZAM AMIR REZA</a:t>
            </a:r>
            <a:endParaRPr lang="en-US" sz="2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507372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141414"/>
      </a:dk1>
      <a:lt1>
        <a:sysClr val="window" lastClr="F8F8F8"/>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rop">
  <a:themeElements>
    <a:clrScheme name="Crop">
      <a:dk1>
        <a:sysClr val="windowText" lastClr="141414"/>
      </a:dk1>
      <a:lt1>
        <a:sysClr val="window" lastClr="F8F8F8"/>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141414"/>
      </a:dk1>
      <a:lt1>
        <a:sysClr val="window" lastClr="F8F8F8"/>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141414"/>
      </a:dk1>
      <a:lt1>
        <a:sysClr val="window" lastClr="F8F8F8"/>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2195</TotalTime>
  <Words>2076</Words>
  <Application>Microsoft Office PowerPoint</Application>
  <PresentationFormat>Widescreen</PresentationFormat>
  <Paragraphs>439</Paragraphs>
  <Slides>38</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Algerian</vt:lpstr>
      <vt:lpstr>Arial</vt:lpstr>
      <vt:lpstr>Calibri</vt:lpstr>
      <vt:lpstr>Franklin Gothic Book</vt:lpstr>
      <vt:lpstr>times new roman</vt:lpstr>
      <vt:lpstr>times new roman</vt:lpstr>
      <vt:lpstr>Trebuchet MS</vt:lpstr>
      <vt:lpstr>verdana</vt:lpstr>
      <vt:lpstr>Wingdings 3</vt:lpstr>
      <vt:lpstr>Facet</vt:lpstr>
      <vt:lpstr>Crop</vt:lpstr>
      <vt:lpstr>Servlet</vt:lpstr>
      <vt:lpstr>PowerPoint Presentation</vt:lpstr>
      <vt:lpstr>What is a Servlet?</vt:lpstr>
      <vt:lpstr>Why Servlet?</vt:lpstr>
      <vt:lpstr>Why Servlet?</vt:lpstr>
      <vt:lpstr>How Web Applications work:</vt:lpstr>
      <vt:lpstr>Servlet Terminology </vt:lpstr>
      <vt:lpstr>HTTP (Hyper Text Transfer Protocol)</vt:lpstr>
      <vt:lpstr>Http Request Methods </vt:lpstr>
      <vt:lpstr>What is the difference between Get and Post? </vt:lpstr>
      <vt:lpstr>Container </vt:lpstr>
      <vt:lpstr>web.xmL/deployment descriptor:  </vt:lpstr>
      <vt:lpstr>Server </vt:lpstr>
      <vt:lpstr>Content Type </vt:lpstr>
      <vt:lpstr>Servlet API</vt:lpstr>
      <vt:lpstr>javax.servlet package </vt:lpstr>
      <vt:lpstr>javax.servlet.http package </vt:lpstr>
      <vt:lpstr>Servlet Interface</vt:lpstr>
      <vt:lpstr>GenericServlet class </vt:lpstr>
      <vt:lpstr>ServletConfig Interface </vt:lpstr>
      <vt:lpstr>ServletContext Interface </vt:lpstr>
      <vt:lpstr>Difference Between Config and Context:</vt:lpstr>
      <vt:lpstr>Attribute in Servlet </vt:lpstr>
      <vt:lpstr>HttpServlet class </vt:lpstr>
      <vt:lpstr>Life Cycle of a Servlet (Servlet Life Cycle) </vt:lpstr>
      <vt:lpstr>PowerPoint Presentation</vt:lpstr>
      <vt:lpstr>Servlet Chaining: </vt:lpstr>
      <vt:lpstr>RequestDispatcher interface: </vt:lpstr>
      <vt:lpstr>include() and forward() of RequestDispatcher Interface:</vt:lpstr>
      <vt:lpstr>SendRedirect in servlet </vt:lpstr>
      <vt:lpstr>Session Management</vt:lpstr>
      <vt:lpstr>Cookies in Servlet  </vt:lpstr>
      <vt:lpstr>Cookie class javax.servlet.http.Cookie class provides the functionality of using cookies.</vt:lpstr>
      <vt:lpstr>PowerPoint Presentation</vt:lpstr>
      <vt:lpstr>2) Hidden Form Field </vt:lpstr>
      <vt:lpstr>3)URL Rewriting </vt:lpstr>
      <vt:lpstr>4) HttpSession interface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Azam The One</dc:creator>
  <cp:lastModifiedBy>Azam</cp:lastModifiedBy>
  <cp:revision>110</cp:revision>
  <dcterms:created xsi:type="dcterms:W3CDTF">2016-05-15T03:22:19Z</dcterms:created>
  <dcterms:modified xsi:type="dcterms:W3CDTF">2017-08-17T18:40:54Z</dcterms:modified>
</cp:coreProperties>
</file>