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5" r:id="rId3"/>
  </p:sld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28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06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34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solidFill>
                  <a:prstClr val="black"/>
                </a:solidFill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/>
            <a:r>
              <a:rPr lang="en-US" sz="8000" dirty="0">
                <a:solidFill>
                  <a:prstClr val="black"/>
                </a:solidFill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620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26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862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19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12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78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076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915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20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15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58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3302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9747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736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0941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4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8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/>
            <a:r>
              <a:rPr lang="en-US" sz="8000" dirty="0">
                <a:ln w="3175" cmpd="sng">
                  <a:noFill/>
                </a:ln>
                <a:solidFill>
                  <a:srgbClr val="5FCBEF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9477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84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442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srgbClr val="5FCBEF"/>
                </a:solidFill>
              </a:rPr>
              <a:pPr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731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009558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68746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33622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38852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855223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29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633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116538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685121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243220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55843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636318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2130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695029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32111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812132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289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941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9061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5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49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5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86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 defTabSz="457200"/>
              <a:t>10/9/2016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4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61BEF0D-F0BB-DE4B-95CE-6DB70DBA9567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 defTabSz="457200"/>
              <a:t>10/9/2016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defTabSz="457200"/>
            <a:fld id="{D57F1E4F-1CFF-5643-939E-217C01CDF565}" type="slidenum">
              <a:rPr lang="en-US" dirty="0">
                <a:solidFill>
                  <a:srgbClr val="5FCBEF"/>
                </a:solidFill>
              </a:rPr>
              <a:pPr defTabSz="457200"/>
              <a:t>‹#›</a:t>
            </a:fld>
            <a:endParaRPr lang="en-US" dirty="0">
              <a:solidFill>
                <a:srgbClr val="5FCB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3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fld id="{51CF1133-3259-4C45-BABA-5B62D9C6F78D}" type="datetimeFigureOut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defTabSz="457200"/>
              <a:t>10/9/2016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defTabSz="457200"/>
            <a:fld id="{6D22F896-40B5-4ADD-8801-0D06FADFA095}" type="slidenum">
              <a:rPr lang="en-US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</a:rPr>
              <a:pPr defTabSz="457200"/>
              <a:t>‹#›</a:t>
            </a:fld>
            <a:endParaRPr lang="en-US" dirty="0">
              <a:gradFill flip="none" rotWithShape="1">
                <a:gsLst>
                  <a:gs pos="28000">
                    <a:prstClr val="white">
                      <a:lumMod val="93000"/>
                    </a:prstClr>
                  </a:gs>
                  <a:gs pos="0">
                    <a:prstClr val="black">
                      <a:lumMod val="38000"/>
                      <a:lumOff val="62000"/>
                    </a:prstClr>
                  </a:gs>
                  <a:gs pos="100000">
                    <a:srgbClr val="94D7E4">
                      <a:lumMod val="0"/>
                      <a:lumOff val="10000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11011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2004946"/>
            <a:ext cx="6815669" cy="1515533"/>
          </a:xfrm>
        </p:spPr>
        <p:txBody>
          <a:bodyPr/>
          <a:lstStyle/>
          <a:p>
            <a:r>
              <a:rPr lang="en-US" b="1" dirty="0" err="1" smtClean="0">
                <a:latin typeface="Algerian" panose="04020705040A02060702" pitchFamily="82" charset="0"/>
              </a:rPr>
              <a:t>jsp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20758" y="3520479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03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8644" y="231917"/>
            <a:ext cx="828535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800" b="1" u="sng" dirty="0">
                <a:solidFill>
                  <a:prstClr val="black"/>
                </a:solidFill>
              </a:rPr>
              <a:t>Content</a:t>
            </a:r>
            <a:r>
              <a:rPr lang="en-US" sz="2800" b="1" u="sng" dirty="0" smtClean="0">
                <a:solidFill>
                  <a:prstClr val="black"/>
                </a:solidFill>
              </a:rPr>
              <a:t>:</a:t>
            </a:r>
          </a:p>
          <a:p>
            <a:pPr marL="342900" indent="-342900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prstClr val="black"/>
                </a:solidFill>
              </a:rPr>
              <a:t>JSP Introduction</a:t>
            </a:r>
          </a:p>
          <a:p>
            <a:pPr marL="342900" indent="-342900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Life cycle of a JSP Page</a:t>
            </a:r>
          </a:p>
          <a:p>
            <a:pPr marL="342900" indent="-342900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The JSP API</a:t>
            </a:r>
          </a:p>
          <a:p>
            <a:pPr marL="342900" indent="-342900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JSP Scripting elements</a:t>
            </a:r>
          </a:p>
          <a:p>
            <a:pPr marL="342900" indent="-342900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JSP Implicit Objects</a:t>
            </a:r>
          </a:p>
          <a:p>
            <a:pPr marL="342900" indent="-342900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JSP directives</a:t>
            </a:r>
          </a:p>
          <a:p>
            <a:pPr marL="342900" indent="-342900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Exception Handling in JSP</a:t>
            </a:r>
          </a:p>
          <a:p>
            <a:pPr marL="342900" indent="-342900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JSP Action Tags</a:t>
            </a:r>
          </a:p>
          <a:p>
            <a:pPr marL="342900" indent="-342900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Expression Language (EL) in JSP</a:t>
            </a:r>
          </a:p>
          <a:p>
            <a:pPr marL="342900" indent="-342900" defTabSz="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JSTL (JSP Standard Tag Library)</a:t>
            </a:r>
          </a:p>
          <a:p>
            <a:pPr defTabSz="457200"/>
            <a:endParaRPr lang="en-US" sz="2400" dirty="0" smtClean="0">
              <a:solidFill>
                <a:prstClr val="black"/>
              </a:solidFill>
            </a:endParaRPr>
          </a:p>
          <a:p>
            <a:pPr defTabSz="457200"/>
            <a:endParaRPr lang="en-US" sz="2400" dirty="0" smtClean="0">
              <a:solidFill>
                <a:prstClr val="black"/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1168" y="6299322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prstClr val="black"/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prstClr val="black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7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1168" y="6299322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1E5155">
                    <a:lumMod val="60000"/>
                    <a:lumOff val="40000"/>
                  </a:srgbClr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srgbClr val="1E5155">
                  <a:lumMod val="60000"/>
                  <a:lumOff val="40000"/>
                </a:srgbClr>
              </a:solidFill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60326" y="113014"/>
            <a:ext cx="31357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3200" b="1" dirty="0" smtClean="0">
                <a:solidFill>
                  <a:prstClr val="white"/>
                </a:solidFill>
              </a:rPr>
              <a:t>JSP Introduction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223" y="697789"/>
            <a:ext cx="11817892" cy="5589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JSP technology is used to create web application just like Servlet technology.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JSP page consists of HTML tags and JSP tags. The </a:t>
            </a:r>
            <a:r>
              <a:rPr lang="en-US" dirty="0" err="1"/>
              <a:t>jsp</a:t>
            </a:r>
            <a:r>
              <a:rPr lang="en-US" dirty="0"/>
              <a:t> pages are easier to maintain than servlet because we can separate designing and development. It provides some additional features such as Expression Language, Custom Tag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JSP is use for presentation logic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JSP is managed by </a:t>
            </a:r>
            <a:r>
              <a:rPr lang="en-US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JSP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Container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present in the Server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JSP we can perform all the types of logic but as per the MVC architecture we perform only presentation logic.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JSP is a </a:t>
            </a:r>
            <a:r>
              <a:rPr lang="en-US" b="1" u="sng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side page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display in the browser.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JSP is invert out of Servlet.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JSP we can use multiple JSP elements and each JSP elements performs its own dynamic activity like Importing the java class, writing the methods, Displaying java contents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 smtClean="0"/>
          </a:p>
          <a:p>
            <a:r>
              <a:rPr lang="en-US" sz="2400" b="1" dirty="0" smtClean="0">
                <a:solidFill>
                  <a:srgbClr val="00B0F0"/>
                </a:solidFill>
              </a:rPr>
              <a:t>Advantage </a:t>
            </a:r>
            <a:r>
              <a:rPr lang="en-US" sz="2400" b="1" dirty="0">
                <a:solidFill>
                  <a:srgbClr val="00B0F0"/>
                </a:solidFill>
              </a:rPr>
              <a:t>of JSP over Servlet</a:t>
            </a:r>
          </a:p>
          <a:p>
            <a:r>
              <a:rPr lang="en-US" b="1" dirty="0"/>
              <a:t>1) Extension to </a:t>
            </a:r>
            <a:r>
              <a:rPr lang="en-US" b="1" dirty="0" smtClean="0"/>
              <a:t>Servlet (</a:t>
            </a:r>
            <a:r>
              <a:rPr lang="en-US" dirty="0"/>
              <a:t>We can use all the features of servlet in JSP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/>
              <a:t>2) Easy to </a:t>
            </a:r>
            <a:r>
              <a:rPr lang="en-US" b="1" dirty="0" smtClean="0"/>
              <a:t>maintain (</a:t>
            </a:r>
            <a:r>
              <a:rPr lang="en-US" dirty="0"/>
              <a:t>we can easily separate our business logic with presentation logic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/>
              <a:t>3) Fast Development: No need to recompile and </a:t>
            </a:r>
            <a:r>
              <a:rPr lang="en-US" b="1" dirty="0" smtClean="0"/>
              <a:t>redeploy (</a:t>
            </a:r>
            <a:r>
              <a:rPr lang="en-US" dirty="0"/>
              <a:t>If JSP page is modified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/>
              <a:t>4) Less code than </a:t>
            </a:r>
            <a:r>
              <a:rPr lang="en-US" b="1" dirty="0" smtClean="0"/>
              <a:t>Servlet (</a:t>
            </a:r>
            <a:r>
              <a:rPr lang="en-US" dirty="0"/>
              <a:t>In JSP, we can use a lot of tags such as action tags, </a:t>
            </a:r>
            <a:r>
              <a:rPr lang="en-US" dirty="0" err="1"/>
              <a:t>jstl</a:t>
            </a:r>
            <a:r>
              <a:rPr lang="en-US" dirty="0"/>
              <a:t>, custom tags etc. that reduces the code.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2670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1168" y="6299322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1E5155">
                    <a:lumMod val="60000"/>
                    <a:lumOff val="40000"/>
                  </a:srgbClr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srgbClr val="1E5155">
                  <a:lumMod val="60000"/>
                  <a:lumOff val="40000"/>
                </a:srgbClr>
              </a:solidFill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60326" y="113014"/>
            <a:ext cx="44406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3200" b="1" dirty="0" smtClean="0">
                <a:solidFill>
                  <a:prstClr val="white"/>
                </a:solidFill>
              </a:rPr>
              <a:t>Life </a:t>
            </a:r>
            <a:r>
              <a:rPr lang="en-US" sz="3200" b="1" dirty="0">
                <a:solidFill>
                  <a:prstClr val="white"/>
                </a:solidFill>
              </a:rPr>
              <a:t>cycle of a JSP </a:t>
            </a:r>
            <a:r>
              <a:rPr lang="en-US" sz="3200" b="1" dirty="0" smtClean="0">
                <a:solidFill>
                  <a:prstClr val="white"/>
                </a:solidFill>
              </a:rPr>
              <a:t>Page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223" y="697789"/>
            <a:ext cx="11817892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JSP pages follows these phases: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Translation of JSP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Compilation of JSP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Classloading</a:t>
            </a:r>
            <a:r>
              <a:rPr lang="en-US" dirty="0"/>
              <a:t> (class file is loaded by the </a:t>
            </a:r>
            <a:r>
              <a:rPr lang="en-US" dirty="0" err="1"/>
              <a:t>classloader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Instantiation (Object of the Generated Servlet is created).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Initialization ( </a:t>
            </a:r>
            <a:r>
              <a:rPr lang="en-US" dirty="0" err="1"/>
              <a:t>jspInit</a:t>
            </a:r>
            <a:r>
              <a:rPr lang="en-US" dirty="0"/>
              <a:t>() method is invoked by the container).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/>
              <a:t>Reqeust</a:t>
            </a:r>
            <a:r>
              <a:rPr lang="en-US" dirty="0"/>
              <a:t> processing ( _</a:t>
            </a:r>
            <a:r>
              <a:rPr lang="en-US" dirty="0" err="1"/>
              <a:t>jspService</a:t>
            </a:r>
            <a:r>
              <a:rPr lang="en-US" dirty="0"/>
              <a:t>() method is invoked by the container).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Destroy ( </a:t>
            </a:r>
            <a:r>
              <a:rPr lang="en-US" dirty="0" err="1"/>
              <a:t>jspDestroy</a:t>
            </a:r>
            <a:r>
              <a:rPr lang="en-US" dirty="0"/>
              <a:t>() method is invoked by the container).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Note</a:t>
            </a:r>
            <a:r>
              <a:rPr lang="en-US" b="1" dirty="0"/>
              <a:t>: </a:t>
            </a:r>
            <a:r>
              <a:rPr lang="en-US" b="1" dirty="0" err="1"/>
              <a:t>jspInit</a:t>
            </a:r>
            <a:r>
              <a:rPr lang="en-US" b="1" dirty="0"/>
              <a:t>(), _</a:t>
            </a:r>
            <a:r>
              <a:rPr lang="en-US" b="1" dirty="0" err="1"/>
              <a:t>jspService</a:t>
            </a:r>
            <a:r>
              <a:rPr lang="en-US" b="1" dirty="0"/>
              <a:t>() and </a:t>
            </a:r>
            <a:r>
              <a:rPr lang="en-US" b="1" dirty="0" err="1"/>
              <a:t>jspDestroy</a:t>
            </a:r>
            <a:r>
              <a:rPr lang="en-US" b="1" dirty="0"/>
              <a:t>() are the life cycle methods of JSP.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199" y="784780"/>
            <a:ext cx="4734915" cy="471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31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1168" y="6299322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1E5155">
                    <a:lumMod val="60000"/>
                    <a:lumOff val="40000"/>
                  </a:srgbClr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srgbClr val="1E5155">
                  <a:lumMod val="60000"/>
                  <a:lumOff val="40000"/>
                </a:srgbClr>
              </a:solidFill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60326" y="113014"/>
            <a:ext cx="22810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3200" b="1" dirty="0" smtClean="0">
                <a:solidFill>
                  <a:prstClr val="white"/>
                </a:solidFill>
              </a:rPr>
              <a:t>The </a:t>
            </a:r>
            <a:r>
              <a:rPr lang="en-US" sz="3200" b="1" dirty="0">
                <a:solidFill>
                  <a:prstClr val="white"/>
                </a:solidFill>
              </a:rPr>
              <a:t>JSP </a:t>
            </a:r>
            <a:r>
              <a:rPr lang="en-US" sz="3200" b="1" dirty="0" smtClean="0">
                <a:solidFill>
                  <a:prstClr val="white"/>
                </a:solidFill>
              </a:rPr>
              <a:t>API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223" y="697789"/>
            <a:ext cx="11817892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JSP API consists of two packages: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00B0F0"/>
                </a:solidFill>
              </a:rPr>
              <a:t>javax.servlet.jsp</a:t>
            </a:r>
            <a:endParaRPr lang="en-US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00B0F0"/>
                </a:solidFill>
              </a:rPr>
              <a:t>javax.servlet.jsp.tagext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  <a:p>
            <a:r>
              <a:rPr lang="en-US" sz="2000" b="1" dirty="0" err="1">
                <a:solidFill>
                  <a:srgbClr val="00B0F0"/>
                </a:solidFill>
              </a:rPr>
              <a:t>javax.servlet.jsp</a:t>
            </a:r>
            <a:r>
              <a:rPr lang="en-US" sz="2000" b="1" dirty="0">
                <a:solidFill>
                  <a:srgbClr val="00B0F0"/>
                </a:solidFill>
              </a:rPr>
              <a:t> package</a:t>
            </a:r>
          </a:p>
          <a:p>
            <a:r>
              <a:rPr lang="en-US" dirty="0"/>
              <a:t>The </a:t>
            </a:r>
            <a:r>
              <a:rPr lang="en-US" dirty="0" err="1"/>
              <a:t>javax.servlet.jsp</a:t>
            </a:r>
            <a:r>
              <a:rPr lang="en-US" dirty="0"/>
              <a:t> package has two interfaces and </a:t>
            </a:r>
            <a:r>
              <a:rPr lang="en-US" dirty="0" err="1"/>
              <a:t>classes.The</a:t>
            </a:r>
            <a:r>
              <a:rPr lang="en-US" dirty="0"/>
              <a:t> two interfaces are as follows: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JspPage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 err="1" smtClean="0"/>
              <a:t>HttpJspPage</a:t>
            </a:r>
            <a:endParaRPr lang="en-US" dirty="0"/>
          </a:p>
          <a:p>
            <a:r>
              <a:rPr lang="en-US" dirty="0"/>
              <a:t>The classes are as follows: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JspWriter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PageContext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JspFactory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JspEngineInfo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JspException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JspError</a:t>
            </a:r>
            <a:endParaRPr lang="en-US" dirty="0"/>
          </a:p>
          <a:p>
            <a:r>
              <a:rPr lang="en-US" b="1" dirty="0"/>
              <a:t>Methods of </a:t>
            </a:r>
            <a:r>
              <a:rPr lang="en-US" b="1" dirty="0" err="1"/>
              <a:t>JspPage</a:t>
            </a:r>
            <a:r>
              <a:rPr lang="en-US" b="1" dirty="0"/>
              <a:t> interface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solidFill>
                  <a:srgbClr val="00B0F0"/>
                </a:solidFill>
              </a:rPr>
              <a:t>public void </a:t>
            </a:r>
            <a:r>
              <a:rPr lang="en-US" b="1" dirty="0" err="1">
                <a:solidFill>
                  <a:srgbClr val="00B0F0"/>
                </a:solidFill>
              </a:rPr>
              <a:t>jspInit</a:t>
            </a:r>
            <a:r>
              <a:rPr lang="en-US" b="1" dirty="0" smtClean="0">
                <a:solidFill>
                  <a:srgbClr val="00B0F0"/>
                </a:solidFill>
              </a:rPr>
              <a:t>():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solidFill>
                  <a:srgbClr val="00B0F0"/>
                </a:solidFill>
              </a:rPr>
              <a:t>public void </a:t>
            </a:r>
            <a:r>
              <a:rPr lang="en-US" b="1" dirty="0" err="1">
                <a:solidFill>
                  <a:srgbClr val="00B0F0"/>
                </a:solidFill>
              </a:rPr>
              <a:t>jspDestroy</a:t>
            </a:r>
            <a:r>
              <a:rPr lang="en-US" b="1" dirty="0" smtClean="0">
                <a:solidFill>
                  <a:srgbClr val="00B0F0"/>
                </a:solidFill>
              </a:rPr>
              <a:t>():</a:t>
            </a:r>
          </a:p>
          <a:p>
            <a:r>
              <a:rPr lang="en-US" b="1" dirty="0"/>
              <a:t>Method of </a:t>
            </a:r>
            <a:r>
              <a:rPr lang="en-US" b="1" dirty="0" err="1"/>
              <a:t>HttpJspPage</a:t>
            </a:r>
            <a:r>
              <a:rPr lang="en-US" b="1" dirty="0"/>
              <a:t> interface:</a:t>
            </a:r>
          </a:p>
          <a:p>
            <a:pPr marL="342900" indent="-342900">
              <a:buFont typeface="+mj-lt"/>
              <a:buAutoNum type="arabicParenR"/>
            </a:pPr>
            <a:r>
              <a:rPr lang="en-US" b="1" dirty="0">
                <a:solidFill>
                  <a:srgbClr val="00B0F0"/>
                </a:solidFill>
              </a:rPr>
              <a:t>public void _</a:t>
            </a:r>
            <a:r>
              <a:rPr lang="en-US" b="1" dirty="0" err="1">
                <a:solidFill>
                  <a:srgbClr val="00B0F0"/>
                </a:solidFill>
              </a:rPr>
              <a:t>jspService</a:t>
            </a:r>
            <a:r>
              <a:rPr lang="en-US" b="1" dirty="0">
                <a:solidFill>
                  <a:srgbClr val="00B0F0"/>
                </a:solidFill>
              </a:rPr>
              <a:t>():</a:t>
            </a:r>
            <a:endParaRPr lang="en-US" dirty="0" smtClean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721" y="1612546"/>
            <a:ext cx="18478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0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1168" y="6299322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1E5155">
                    <a:lumMod val="60000"/>
                    <a:lumOff val="40000"/>
                  </a:srgbClr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srgbClr val="1E5155">
                  <a:lumMod val="60000"/>
                  <a:lumOff val="40000"/>
                </a:srgbClr>
              </a:solidFill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60326" y="113014"/>
            <a:ext cx="4238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3200" b="1" dirty="0" smtClean="0">
                <a:solidFill>
                  <a:prstClr val="white"/>
                </a:solidFill>
              </a:rPr>
              <a:t>JSP </a:t>
            </a:r>
            <a:r>
              <a:rPr lang="en-US" sz="3200" b="1" dirty="0">
                <a:solidFill>
                  <a:prstClr val="white"/>
                </a:solidFill>
              </a:rPr>
              <a:t>Scripting </a:t>
            </a:r>
            <a:r>
              <a:rPr lang="en-US" sz="3200" b="1" dirty="0" smtClean="0">
                <a:solidFill>
                  <a:prstClr val="white"/>
                </a:solidFill>
              </a:rPr>
              <a:t>elements</a:t>
            </a:r>
            <a:endParaRPr lang="en-US" sz="3200" b="1" dirty="0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2223" y="697789"/>
            <a:ext cx="1181789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scripting elements provides the ability to insert java code inside the </a:t>
            </a:r>
            <a:r>
              <a:rPr lang="en-US" dirty="0" err="1"/>
              <a:t>jsp</a:t>
            </a:r>
            <a:r>
              <a:rPr lang="en-US" dirty="0"/>
              <a:t>. There are three types of scripting elements: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rgbClr val="00B0F0"/>
                </a:solidFill>
              </a:rPr>
              <a:t>scriptlet</a:t>
            </a:r>
            <a:r>
              <a:rPr lang="en-US" b="1" dirty="0">
                <a:solidFill>
                  <a:srgbClr val="00B0F0"/>
                </a:solidFill>
              </a:rPr>
              <a:t> tag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F0"/>
                </a:solidFill>
              </a:rPr>
              <a:t>expression tag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B0F0"/>
                </a:solidFill>
              </a:rPr>
              <a:t>declaration tag</a:t>
            </a:r>
          </a:p>
          <a:p>
            <a:endParaRPr lang="en-US" b="1" dirty="0" smtClean="0"/>
          </a:p>
          <a:p>
            <a:r>
              <a:rPr lang="en-US" sz="2000" b="1" dirty="0">
                <a:solidFill>
                  <a:srgbClr val="00B0F0"/>
                </a:solidFill>
              </a:rPr>
              <a:t>JSP </a:t>
            </a:r>
            <a:r>
              <a:rPr lang="en-US" sz="2000" b="1" dirty="0" err="1">
                <a:solidFill>
                  <a:srgbClr val="00B0F0"/>
                </a:solidFill>
              </a:rPr>
              <a:t>scriptlet</a:t>
            </a:r>
            <a:r>
              <a:rPr lang="en-US" sz="2000" b="1" dirty="0">
                <a:solidFill>
                  <a:srgbClr val="00B0F0"/>
                </a:solidFill>
              </a:rPr>
              <a:t> tag</a:t>
            </a:r>
          </a:p>
          <a:p>
            <a:r>
              <a:rPr lang="en-US" dirty="0"/>
              <a:t>A </a:t>
            </a:r>
            <a:r>
              <a:rPr lang="en-US" dirty="0" err="1"/>
              <a:t>scriptlet</a:t>
            </a:r>
            <a:r>
              <a:rPr lang="en-US" dirty="0"/>
              <a:t> tag is used to execute java source code in JSP. </a:t>
            </a:r>
            <a:endParaRPr lang="en-US" dirty="0" smtClean="0"/>
          </a:p>
          <a:p>
            <a:r>
              <a:rPr lang="en-US" dirty="0" smtClean="0"/>
              <a:t>Syntax </a:t>
            </a:r>
            <a:r>
              <a:rPr lang="en-US" dirty="0"/>
              <a:t>is as follows:</a:t>
            </a:r>
          </a:p>
          <a:p>
            <a:r>
              <a:rPr lang="en-US" dirty="0"/>
              <a:t>&lt;%  java source code %&gt;  </a:t>
            </a:r>
          </a:p>
          <a:p>
            <a:endParaRPr lang="en-US" b="1" dirty="0" smtClean="0"/>
          </a:p>
          <a:p>
            <a:r>
              <a:rPr lang="en-US" sz="2000" b="1" dirty="0">
                <a:solidFill>
                  <a:srgbClr val="00B0F0"/>
                </a:solidFill>
              </a:rPr>
              <a:t>JSP expression tag</a:t>
            </a:r>
          </a:p>
          <a:p>
            <a:r>
              <a:rPr lang="en-US" dirty="0"/>
              <a:t>The code placed within </a:t>
            </a:r>
            <a:r>
              <a:rPr lang="en-US" b="1" dirty="0"/>
              <a:t>JSP expression tag</a:t>
            </a:r>
            <a:r>
              <a:rPr lang="en-US" dirty="0"/>
              <a:t> is </a:t>
            </a:r>
            <a:r>
              <a:rPr lang="en-US" i="1" dirty="0"/>
              <a:t>written to the output stream of the response</a:t>
            </a:r>
            <a:r>
              <a:rPr lang="en-US" dirty="0"/>
              <a:t>. So you need not write </a:t>
            </a:r>
            <a:r>
              <a:rPr lang="en-US" dirty="0" err="1"/>
              <a:t>out.print</a:t>
            </a:r>
            <a:r>
              <a:rPr lang="en-US" dirty="0"/>
              <a:t>() to write data. It is mainly used to print the values of variable or method.</a:t>
            </a:r>
          </a:p>
          <a:p>
            <a:r>
              <a:rPr lang="en-US" dirty="0"/>
              <a:t>Syntax of JSP expression </a:t>
            </a:r>
            <a:r>
              <a:rPr lang="en-US" dirty="0" smtClean="0"/>
              <a:t>tag:  </a:t>
            </a:r>
            <a:r>
              <a:rPr lang="en-US" b="1" dirty="0" smtClean="0"/>
              <a:t>&lt;</a:t>
            </a:r>
            <a:r>
              <a:rPr lang="en-US" dirty="0" smtClean="0"/>
              <a:t>%=</a:t>
            </a:r>
            <a:r>
              <a:rPr lang="en-US" dirty="0"/>
              <a:t>  statement %</a:t>
            </a:r>
            <a:r>
              <a:rPr lang="en-US" b="1" dirty="0"/>
              <a:t>&gt;</a:t>
            </a:r>
            <a:endParaRPr lang="en-US" dirty="0"/>
          </a:p>
          <a:p>
            <a:endParaRPr lang="en-US" b="1" dirty="0" smtClean="0"/>
          </a:p>
          <a:p>
            <a:r>
              <a:rPr lang="en-US" sz="2000" b="1" dirty="0" smtClean="0">
                <a:solidFill>
                  <a:srgbClr val="00B0F0"/>
                </a:solidFill>
              </a:rPr>
              <a:t>declaration tag</a:t>
            </a:r>
            <a:endParaRPr lang="en-US" sz="2000" b="1" dirty="0" smtClean="0"/>
          </a:p>
          <a:p>
            <a:r>
              <a:rPr lang="en-US" dirty="0"/>
              <a:t>he </a:t>
            </a:r>
            <a:r>
              <a:rPr lang="en-US" b="1" dirty="0"/>
              <a:t>JSP declaration tag</a:t>
            </a:r>
            <a:r>
              <a:rPr lang="en-US" dirty="0"/>
              <a:t> is used </a:t>
            </a:r>
            <a:r>
              <a:rPr lang="en-US" i="1" dirty="0"/>
              <a:t>to declare fields and methods</a:t>
            </a:r>
            <a:r>
              <a:rPr lang="en-US" dirty="0"/>
              <a:t>.</a:t>
            </a:r>
          </a:p>
          <a:p>
            <a:r>
              <a:rPr lang="en-US" dirty="0"/>
              <a:t>The code written inside the </a:t>
            </a:r>
            <a:r>
              <a:rPr lang="en-US" dirty="0" err="1"/>
              <a:t>jsp</a:t>
            </a:r>
            <a:r>
              <a:rPr lang="en-US" dirty="0"/>
              <a:t> declaration tag is placed outside the service() method of auto generated servlet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Syntax of JSP declaration tag</a:t>
            </a:r>
          </a:p>
          <a:p>
            <a:r>
              <a:rPr lang="en-US" dirty="0"/>
              <a:t>The syntax of the declaration tag is as follows</a:t>
            </a:r>
            <a:r>
              <a:rPr lang="en-US" dirty="0" smtClean="0"/>
              <a:t>:  </a:t>
            </a:r>
            <a:r>
              <a:rPr lang="en-US" b="1" dirty="0" smtClean="0"/>
              <a:t>&lt;</a:t>
            </a:r>
            <a:r>
              <a:rPr lang="en-US" dirty="0" smtClean="0"/>
              <a:t>%!</a:t>
            </a:r>
            <a:r>
              <a:rPr lang="en-US" dirty="0"/>
              <a:t>  field or method declaration %</a:t>
            </a:r>
            <a:r>
              <a:rPr lang="en-US" b="1" dirty="0"/>
              <a:t>&gt;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6391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691168" y="6299322"/>
            <a:ext cx="2358947" cy="365125"/>
          </a:xfrm>
        </p:spPr>
        <p:txBody>
          <a:bodyPr/>
          <a:lstStyle/>
          <a:p>
            <a:r>
              <a:rPr lang="en-US" sz="2000" dirty="0" smtClean="0">
                <a:solidFill>
                  <a:srgbClr val="1E5155">
                    <a:lumMod val="60000"/>
                    <a:lumOff val="40000"/>
                  </a:srgbClr>
                </a:solidFill>
                <a:latin typeface="Algerian" panose="04020705040A02060702" pitchFamily="82" charset="0"/>
              </a:rPr>
              <a:t>AZAM AMIR REZA</a:t>
            </a:r>
            <a:endParaRPr lang="en-US" sz="2000" dirty="0">
              <a:solidFill>
                <a:srgbClr val="1E5155">
                  <a:lumMod val="60000"/>
                  <a:lumOff val="40000"/>
                </a:srgbClr>
              </a:solidFill>
              <a:latin typeface="Algerian" panose="04020705040A020607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5067" y="113014"/>
            <a:ext cx="103922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3200" b="1" dirty="0" smtClean="0">
                <a:solidFill>
                  <a:prstClr val="white"/>
                </a:solidFill>
              </a:rPr>
              <a:t>Difference </a:t>
            </a:r>
            <a:r>
              <a:rPr lang="en-US" sz="3200" b="1" dirty="0">
                <a:solidFill>
                  <a:prstClr val="white"/>
                </a:solidFill>
              </a:rPr>
              <a:t>between JSP </a:t>
            </a:r>
            <a:r>
              <a:rPr lang="en-US" sz="3200" b="1" dirty="0" err="1">
                <a:solidFill>
                  <a:prstClr val="white"/>
                </a:solidFill>
              </a:rPr>
              <a:t>Scriptlet</a:t>
            </a:r>
            <a:r>
              <a:rPr lang="en-US" sz="3200" b="1" dirty="0">
                <a:solidFill>
                  <a:prstClr val="white"/>
                </a:solidFill>
              </a:rPr>
              <a:t> tag and Declaration tag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43877"/>
              </p:ext>
            </p:extLst>
          </p:nvPr>
        </p:nvGraphicFramePr>
        <p:xfrm>
          <a:off x="462707" y="1107506"/>
          <a:ext cx="11060936" cy="3288224"/>
        </p:xfrm>
        <a:graphic>
          <a:graphicData uri="http://schemas.openxmlformats.org/drawingml/2006/table">
            <a:tbl>
              <a:tblPr/>
              <a:tblGrid>
                <a:gridCol w="5530468"/>
                <a:gridCol w="5530468"/>
              </a:tblGrid>
              <a:tr h="629108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Jsp Scriptlet Tag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08D2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D2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D2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Jsp Declaration Tag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08D2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8D2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8D2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1096074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jsp scriptlet tag can only declare variables not methods.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jsp declaration tag can declare variables as well as methods.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3042"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declaration of scriptlet tag is placed inside the _jspService() method.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declaration of 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jsp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declaration tag is placed outside the _</a:t>
                      </a:r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jspService</a:t>
                      </a:r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() method.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86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141414"/>
      </a:dk1>
      <a:lt1>
        <a:sysClr val="window" lastClr="F8F8F8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141414"/>
      </a:dk1>
      <a:lt1>
        <a:sysClr val="window" lastClr="F8F8F8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Depth">
  <a:themeElements>
    <a:clrScheme name="Depth">
      <a:dk1>
        <a:sysClr val="windowText" lastClr="141414"/>
      </a:dk1>
      <a:lt1>
        <a:sysClr val="window" lastClr="F8F8F8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576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Algerian</vt:lpstr>
      <vt:lpstr>Arial</vt:lpstr>
      <vt:lpstr>Calibri</vt:lpstr>
      <vt:lpstr>Corbel</vt:lpstr>
      <vt:lpstr>Garamond</vt:lpstr>
      <vt:lpstr>times new roman</vt:lpstr>
      <vt:lpstr>times new roman</vt:lpstr>
      <vt:lpstr>Trebuchet MS</vt:lpstr>
      <vt:lpstr>verdana</vt:lpstr>
      <vt:lpstr>Wingdings</vt:lpstr>
      <vt:lpstr>Wingdings 3</vt:lpstr>
      <vt:lpstr>Organic</vt:lpstr>
      <vt:lpstr>Facet</vt:lpstr>
      <vt:lpstr>Depth</vt:lpstr>
      <vt:lpstr>jsp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</dc:title>
  <dc:creator>TVD</dc:creator>
  <cp:lastModifiedBy>TVD</cp:lastModifiedBy>
  <cp:revision>19</cp:revision>
  <dcterms:created xsi:type="dcterms:W3CDTF">2016-10-08T18:36:40Z</dcterms:created>
  <dcterms:modified xsi:type="dcterms:W3CDTF">2016-10-08T21:16:37Z</dcterms:modified>
</cp:coreProperties>
</file>