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2.xml" ContentType="application/vnd.openxmlformats-officedocument.presentationml.notesSlide+xml"/>
  <Override PartName="/ppt/tags/tag43.xml" ContentType="application/vnd.openxmlformats-officedocument.presentationml.tags+xml"/>
  <Override PartName="/ppt/notesSlides/notesSlide3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9" r:id="rId2"/>
    <p:sldId id="261" r:id="rId3"/>
    <p:sldId id="288" r:id="rId4"/>
    <p:sldId id="289" r:id="rId5"/>
    <p:sldId id="290" r:id="rId6"/>
    <p:sldId id="281" r:id="rId7"/>
    <p:sldId id="292" r:id="rId8"/>
    <p:sldId id="293" r:id="rId9"/>
    <p:sldId id="294" r:id="rId10"/>
    <p:sldId id="291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82" r:id="rId19"/>
    <p:sldId id="302" r:id="rId20"/>
    <p:sldId id="283" r:id="rId21"/>
    <p:sldId id="284" r:id="rId22"/>
    <p:sldId id="262" r:id="rId23"/>
    <p:sldId id="287" r:id="rId24"/>
    <p:sldId id="286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267" r:id="rId41"/>
    <p:sldId id="318" r:id="rId42"/>
    <p:sldId id="324" r:id="rId43"/>
    <p:sldId id="325" r:id="rId44"/>
    <p:sldId id="319" r:id="rId45"/>
    <p:sldId id="320" r:id="rId46"/>
    <p:sldId id="321" r:id="rId47"/>
    <p:sldId id="322" r:id="rId48"/>
    <p:sldId id="323" r:id="rId49"/>
    <p:sldId id="326" r:id="rId50"/>
    <p:sldId id="328" r:id="rId51"/>
    <p:sldId id="327" r:id="rId52"/>
    <p:sldId id="329" r:id="rId53"/>
    <p:sldId id="330" r:id="rId54"/>
    <p:sldId id="331" r:id="rId55"/>
    <p:sldId id="332" r:id="rId56"/>
    <p:sldId id="333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1" r:id="rId73"/>
    <p:sldId id="353" r:id="rId74"/>
    <p:sldId id="355" r:id="rId75"/>
    <p:sldId id="354" r:id="rId76"/>
    <p:sldId id="356" r:id="rId77"/>
    <p:sldId id="357" r:id="rId78"/>
    <p:sldId id="358" r:id="rId79"/>
    <p:sldId id="360" r:id="rId80"/>
    <p:sldId id="359" r:id="rId81"/>
    <p:sldId id="361" r:id="rId82"/>
    <p:sldId id="362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9"/>
            <p14:sldId id="290"/>
            <p14:sldId id="281"/>
            <p14:sldId id="292"/>
            <p14:sldId id="293"/>
            <p14:sldId id="294"/>
            <p14:sldId id="291"/>
            <p14:sldId id="295"/>
            <p14:sldId id="296"/>
            <p14:sldId id="297"/>
            <p14:sldId id="298"/>
            <p14:sldId id="299"/>
            <p14:sldId id="300"/>
            <p14:sldId id="301"/>
            <p14:sldId id="282"/>
            <p14:sldId id="302"/>
            <p14:sldId id="283"/>
            <p14:sldId id="284"/>
            <p14:sldId id="262"/>
            <p14:sldId id="287"/>
          </p14:sldIdLst>
        </p14:section>
        <p14:section name="Topic 1" id="{6D9936A3-3945-4757-BC8B-B5C252D8E036}">
          <p14:sldIdLst>
            <p14:sldId id="286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267"/>
            <p14:sldId id="318"/>
            <p14:sldId id="324"/>
            <p14:sldId id="325"/>
            <p14:sldId id="319"/>
            <p14:sldId id="320"/>
            <p14:sldId id="321"/>
            <p14:sldId id="322"/>
            <p14:sldId id="323"/>
            <p14:sldId id="326"/>
            <p14:sldId id="328"/>
            <p14:sldId id="327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1"/>
            <p14:sldId id="353"/>
            <p14:sldId id="355"/>
            <p14:sldId id="354"/>
            <p14:sldId id="356"/>
            <p14:sldId id="357"/>
            <p14:sldId id="358"/>
            <p14:sldId id="360"/>
            <p14:sldId id="359"/>
            <p14:sldId id="361"/>
            <p14:sldId id="362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46" d="100"/>
          <a:sy n="46" d="100"/>
        </p:scale>
        <p:origin x="3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2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4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1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9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4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7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091250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89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1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1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4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815685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3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5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295044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3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5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7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2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900534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299883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16170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953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9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97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545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502059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5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904726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0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499046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3483638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69716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2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51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71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373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838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01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81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Java </a:t>
            </a:r>
            <a:r>
              <a:rPr lang="en-US" dirty="0" smtClean="0">
                <a:latin typeface="Times New Roman" pitchFamily="18" charset="0"/>
              </a:rPr>
              <a:t>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Raghu G B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2363450"/>
            <a:ext cx="7543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62538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1.Collection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i="1" dirty="0" smtClean="0"/>
              <a:t>If you want to represent group of individual object as a single entity then we </a:t>
            </a:r>
          </a:p>
          <a:p>
            <a:r>
              <a:rPr lang="en-US" sz="3200" i="1" dirty="0"/>
              <a:t> </a:t>
            </a:r>
            <a:r>
              <a:rPr lang="en-US" sz="3200" i="1" dirty="0" smtClean="0"/>
              <a:t>  should    go for a collection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i="1" dirty="0" smtClean="0"/>
              <a:t>Collection interface defines the most common  methods which are applicable</a:t>
            </a:r>
          </a:p>
          <a:p>
            <a:r>
              <a:rPr lang="en-US" sz="3200" i="1" dirty="0" smtClean="0"/>
              <a:t>      for any collection objects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i="1" dirty="0" smtClean="0"/>
              <a:t>In general collection  interface is considered as </a:t>
            </a:r>
            <a:r>
              <a:rPr lang="en-US" sz="3200" i="1" dirty="0"/>
              <a:t> </a:t>
            </a:r>
            <a:r>
              <a:rPr lang="en-US" sz="3200" i="1" dirty="0" smtClean="0"/>
              <a:t>root interface of Collection interface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i="1" dirty="0" smtClean="0"/>
              <a:t>There is concrete class  which implements  collection interface directly </a:t>
            </a:r>
          </a:p>
        </p:txBody>
      </p:sp>
    </p:spTree>
    <p:extLst>
      <p:ext uri="{BB962C8B-B14F-4D97-AF65-F5344CB8AC3E}">
        <p14:creationId xmlns:p14="http://schemas.microsoft.com/office/powerpoint/2010/main" val="994036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9634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Methods of Collection 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01492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 </a:t>
            </a:r>
            <a:r>
              <a:rPr lang="en-US" sz="3600" dirty="0">
                <a:solidFill>
                  <a:schemeClr val="tx2"/>
                </a:solidFill>
              </a:rPr>
              <a:t>public </a:t>
            </a:r>
            <a:r>
              <a:rPr lang="en-US" sz="3600" dirty="0" smtClean="0">
                <a:solidFill>
                  <a:schemeClr val="tx2"/>
                </a:solidFill>
              </a:rPr>
              <a:t>boolean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add(</a:t>
            </a:r>
            <a:r>
              <a:rPr lang="en-US" sz="3600" dirty="0" smtClean="0">
                <a:solidFill>
                  <a:srgbClr val="00B050"/>
                </a:solidFill>
              </a:rPr>
              <a:t>Object</a:t>
            </a:r>
            <a:r>
              <a:rPr lang="en-US" sz="3600" dirty="0" smtClean="0"/>
              <a:t> </a:t>
            </a:r>
            <a:r>
              <a:rPr lang="en-US" sz="3600" dirty="0"/>
              <a:t>element)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/>
              <a:t>is used to insert an element in this</a:t>
            </a:r>
          </a:p>
          <a:p>
            <a:r>
              <a:rPr lang="en-US" sz="3600" i="1" dirty="0"/>
              <a:t>collection</a:t>
            </a:r>
            <a:r>
              <a:rPr lang="en-US" sz="3600" dirty="0"/>
              <a:t>.</a:t>
            </a:r>
          </a:p>
          <a:p>
            <a:r>
              <a:rPr lang="en-US" sz="3600" dirty="0"/>
              <a:t>2 </a:t>
            </a:r>
            <a:r>
              <a:rPr lang="en-US" sz="3600" dirty="0">
                <a:solidFill>
                  <a:schemeClr val="accent1"/>
                </a:solidFill>
              </a:rPr>
              <a:t>public </a:t>
            </a:r>
            <a:r>
              <a:rPr lang="en-US" sz="3600" dirty="0" smtClean="0">
                <a:solidFill>
                  <a:schemeClr val="accent1"/>
                </a:solidFill>
              </a:rPr>
              <a:t>boolean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smtClean="0"/>
              <a:t>addAll(</a:t>
            </a:r>
            <a:r>
              <a:rPr lang="en-US" sz="3600" dirty="0" smtClean="0">
                <a:solidFill>
                  <a:srgbClr val="C00000"/>
                </a:solidFill>
              </a:rPr>
              <a:t>collection</a:t>
            </a:r>
            <a:r>
              <a:rPr lang="en-US" sz="3600" dirty="0" smtClean="0"/>
              <a:t> </a:t>
            </a:r>
            <a:r>
              <a:rPr lang="en-US" sz="3600" dirty="0"/>
              <a:t>c)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/>
              <a:t>is used to insert the specified</a:t>
            </a:r>
          </a:p>
          <a:p>
            <a:r>
              <a:rPr lang="en-US" sz="3600" i="1" dirty="0"/>
              <a:t>collection elements in the invoking</a:t>
            </a:r>
          </a:p>
          <a:p>
            <a:r>
              <a:rPr lang="en-US" sz="3600" i="1" dirty="0"/>
              <a:t>collection.</a:t>
            </a:r>
            <a:endParaRPr lang="en-US" sz="3600" i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034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9634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Methods of Collection 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754349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 </a:t>
            </a:r>
            <a:r>
              <a:rPr lang="en-US" sz="3600" dirty="0">
                <a:solidFill>
                  <a:schemeClr val="accent1"/>
                </a:solidFill>
              </a:rPr>
              <a:t>public </a:t>
            </a:r>
            <a:r>
              <a:rPr lang="en-US" sz="3600" dirty="0" smtClean="0">
                <a:solidFill>
                  <a:schemeClr val="accent1"/>
                </a:solidFill>
              </a:rPr>
              <a:t>boolean </a:t>
            </a:r>
            <a:r>
              <a:rPr lang="en-US" sz="3600" dirty="0" smtClean="0"/>
              <a:t>remove(</a:t>
            </a:r>
            <a:r>
              <a:rPr lang="en-US" sz="3600" dirty="0" smtClean="0">
                <a:solidFill>
                  <a:srgbClr val="00B050"/>
                </a:solidFill>
              </a:rPr>
              <a:t>Object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smtClean="0"/>
              <a:t>element</a:t>
            </a:r>
            <a:r>
              <a:rPr lang="en-US" sz="3600" dirty="0"/>
              <a:t>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/>
              <a:t>is used to delete an element from</a:t>
            </a:r>
          </a:p>
          <a:p>
            <a:r>
              <a:rPr lang="en-US" sz="3600" i="1" dirty="0"/>
              <a:t>this collection</a:t>
            </a:r>
            <a:r>
              <a:rPr lang="en-US" sz="3600" dirty="0"/>
              <a:t>.</a:t>
            </a:r>
          </a:p>
          <a:p>
            <a:r>
              <a:rPr lang="en-US" sz="3600" dirty="0"/>
              <a:t>4 </a:t>
            </a:r>
            <a:r>
              <a:rPr lang="en-US" sz="3600" dirty="0">
                <a:solidFill>
                  <a:schemeClr val="accent1"/>
                </a:solidFill>
              </a:rPr>
              <a:t>public </a:t>
            </a:r>
            <a:r>
              <a:rPr lang="en-US" sz="3600" dirty="0" smtClean="0">
                <a:solidFill>
                  <a:schemeClr val="accent1"/>
                </a:solidFill>
              </a:rPr>
              <a:t>boolean </a:t>
            </a:r>
            <a:r>
              <a:rPr lang="en-US" sz="3600" dirty="0" smtClean="0"/>
              <a:t>removeAll(</a:t>
            </a:r>
            <a:r>
              <a:rPr lang="en-US" sz="3600" dirty="0" smtClean="0">
                <a:solidFill>
                  <a:srgbClr val="FF0000"/>
                </a:solidFill>
              </a:rPr>
              <a:t>Collection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c</a:t>
            </a:r>
            <a:r>
              <a:rPr lang="en-US" sz="3600" dirty="0"/>
              <a:t>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/>
              <a:t>is used to delete all the elements of</a:t>
            </a:r>
          </a:p>
          <a:p>
            <a:r>
              <a:rPr lang="en-US" sz="3600" i="1" dirty="0"/>
              <a:t>specified collection from the</a:t>
            </a:r>
          </a:p>
          <a:p>
            <a:r>
              <a:rPr lang="en-US" sz="3600" i="1" dirty="0"/>
              <a:t>invoking collection</a:t>
            </a:r>
            <a:r>
              <a:rPr lang="en-US" sz="3600" dirty="0"/>
              <a:t>.</a:t>
            </a:r>
            <a:endParaRPr lang="en-US" sz="3600" i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8318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9634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Methods of Collection 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 </a:t>
            </a:r>
            <a:r>
              <a:rPr lang="en-US" sz="3600" dirty="0">
                <a:solidFill>
                  <a:schemeClr val="accent1"/>
                </a:solidFill>
              </a:rPr>
              <a:t>public boolean </a:t>
            </a:r>
            <a:r>
              <a:rPr lang="en-US" sz="3600" dirty="0" smtClean="0"/>
              <a:t>retainAll(</a:t>
            </a:r>
            <a:r>
              <a:rPr lang="en-US" sz="3600" dirty="0" smtClean="0">
                <a:solidFill>
                  <a:srgbClr val="FF0000"/>
                </a:solidFill>
              </a:rPr>
              <a:t>Collection</a:t>
            </a:r>
            <a:r>
              <a:rPr lang="en-US" sz="3600" dirty="0"/>
              <a:t> </a:t>
            </a:r>
            <a:r>
              <a:rPr lang="en-US" sz="3600" dirty="0" smtClean="0"/>
              <a:t>c)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/>
              <a:t>is used to delete all the elements </a:t>
            </a:r>
            <a:r>
              <a:rPr lang="en-US" sz="3600" i="1" dirty="0" smtClean="0"/>
              <a:t>of</a:t>
            </a:r>
            <a:endParaRPr lang="en-US" sz="3600" i="1" dirty="0"/>
          </a:p>
          <a:p>
            <a:r>
              <a:rPr lang="en-US" sz="3600" i="1" dirty="0"/>
              <a:t>invoking collection except </a:t>
            </a:r>
            <a:r>
              <a:rPr lang="en-US" sz="3600" i="1" dirty="0" smtClean="0"/>
              <a:t>the specified </a:t>
            </a:r>
            <a:r>
              <a:rPr lang="en-US" sz="3600" i="1" dirty="0"/>
              <a:t>collection</a:t>
            </a:r>
            <a:r>
              <a:rPr lang="en-US" sz="3600" dirty="0"/>
              <a:t>.</a:t>
            </a:r>
          </a:p>
          <a:p>
            <a:r>
              <a:rPr lang="en-US" sz="3600" dirty="0"/>
              <a:t>6 </a:t>
            </a:r>
            <a:r>
              <a:rPr lang="en-US" sz="3600" dirty="0">
                <a:solidFill>
                  <a:schemeClr val="accent1"/>
                </a:solidFill>
              </a:rPr>
              <a:t>public int </a:t>
            </a:r>
            <a:r>
              <a:rPr lang="en-US" sz="3600" dirty="0"/>
              <a:t>size</a:t>
            </a:r>
            <a:r>
              <a:rPr lang="en-US" sz="3600" dirty="0" smtClean="0"/>
              <a:t>()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i="1" dirty="0"/>
              <a:t>return the total number of elements</a:t>
            </a:r>
          </a:p>
          <a:p>
            <a:r>
              <a:rPr lang="en-US" sz="3600" i="1" dirty="0"/>
              <a:t>in the collection</a:t>
            </a:r>
            <a:r>
              <a:rPr lang="en-US" sz="3600" dirty="0"/>
              <a:t>.</a:t>
            </a:r>
          </a:p>
          <a:p>
            <a:r>
              <a:rPr lang="en-US" sz="3600" dirty="0"/>
              <a:t>7 </a:t>
            </a:r>
            <a:r>
              <a:rPr lang="en-US" sz="3600" dirty="0">
                <a:solidFill>
                  <a:schemeClr val="accent1"/>
                </a:solidFill>
              </a:rPr>
              <a:t>public void </a:t>
            </a:r>
            <a:r>
              <a:rPr lang="en-US" sz="3600" dirty="0"/>
              <a:t>clear</a:t>
            </a:r>
            <a:r>
              <a:rPr lang="en-US" sz="3600" dirty="0" smtClean="0"/>
              <a:t>()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 smtClean="0"/>
              <a:t> </a:t>
            </a:r>
            <a:r>
              <a:rPr lang="en-US" sz="3600" i="1" dirty="0"/>
              <a:t>removes the total no of element</a:t>
            </a:r>
          </a:p>
          <a:p>
            <a:r>
              <a:rPr lang="en-US" sz="3600" i="1" dirty="0"/>
              <a:t>from the collection.</a:t>
            </a:r>
            <a:endParaRPr lang="en-US" sz="3600" i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666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9634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Methods of Collection 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8 </a:t>
            </a:r>
            <a:r>
              <a:rPr lang="en-US" sz="3600" dirty="0" smtClean="0">
                <a:solidFill>
                  <a:schemeClr val="accent1"/>
                </a:solidFill>
              </a:rPr>
              <a:t>public boolean </a:t>
            </a:r>
            <a:r>
              <a:rPr lang="en-US" sz="3600" dirty="0" smtClean="0"/>
              <a:t>contains(</a:t>
            </a:r>
            <a:r>
              <a:rPr lang="en-US" sz="3600" dirty="0" smtClean="0">
                <a:solidFill>
                  <a:srgbClr val="00B050"/>
                </a:solidFill>
              </a:rPr>
              <a:t>object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smtClean="0"/>
              <a:t>element</a:t>
            </a:r>
            <a:r>
              <a:rPr lang="en-US" sz="3600" dirty="0"/>
              <a:t>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is used to search an element.</a:t>
            </a:r>
          </a:p>
          <a:p>
            <a:r>
              <a:rPr lang="en-US" sz="3600" dirty="0"/>
              <a:t>9 </a:t>
            </a:r>
            <a:r>
              <a:rPr lang="en-US" sz="3600" dirty="0">
                <a:solidFill>
                  <a:schemeClr val="accent1"/>
                </a:solidFill>
              </a:rPr>
              <a:t>public </a:t>
            </a:r>
            <a:r>
              <a:rPr lang="en-US" sz="3600" dirty="0" smtClean="0">
                <a:solidFill>
                  <a:schemeClr val="accent1"/>
                </a:solidFill>
              </a:rPr>
              <a:t>boolean </a:t>
            </a:r>
            <a:r>
              <a:rPr lang="en-US" sz="3600" dirty="0" smtClean="0"/>
              <a:t>containsAll(</a:t>
            </a:r>
            <a:r>
              <a:rPr lang="en-US" sz="3600" dirty="0" smtClean="0">
                <a:solidFill>
                  <a:srgbClr val="FF0000"/>
                </a:solidFill>
              </a:rPr>
              <a:t>Collection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c</a:t>
            </a:r>
            <a:r>
              <a:rPr lang="en-US" sz="3600" dirty="0"/>
              <a:t>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is used to search the </a:t>
            </a:r>
            <a:r>
              <a:rPr lang="en-US" sz="3600" dirty="0" smtClean="0"/>
              <a:t>specified collection </a:t>
            </a:r>
            <a:r>
              <a:rPr lang="en-US" sz="3600" dirty="0"/>
              <a:t>in this collection.</a:t>
            </a:r>
          </a:p>
          <a:p>
            <a:r>
              <a:rPr lang="en-US" sz="3600" dirty="0"/>
              <a:t>10 </a:t>
            </a:r>
            <a:r>
              <a:rPr lang="en-US" sz="3600" dirty="0">
                <a:solidFill>
                  <a:schemeClr val="accent1"/>
                </a:solidFill>
              </a:rPr>
              <a:t>public </a:t>
            </a:r>
            <a:r>
              <a:rPr lang="en-US" sz="3600" dirty="0" smtClean="0">
                <a:solidFill>
                  <a:schemeClr val="accent1"/>
                </a:solidFill>
              </a:rPr>
              <a:t>Iterator </a:t>
            </a:r>
            <a:r>
              <a:rPr lang="en-US" sz="3600" dirty="0" smtClean="0"/>
              <a:t>iterator</a:t>
            </a:r>
            <a:r>
              <a:rPr lang="en-US" sz="3600" dirty="0"/>
              <a:t>()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returns an iterator</a:t>
            </a:r>
            <a:r>
              <a:rPr lang="en-US" sz="3600" dirty="0" smtClean="0"/>
              <a:t>.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11 </a:t>
            </a:r>
            <a:r>
              <a:rPr lang="en-US" sz="3600" dirty="0" smtClean="0">
                <a:solidFill>
                  <a:schemeClr val="accent1"/>
                </a:solidFill>
              </a:rPr>
              <a:t>public </a:t>
            </a:r>
            <a:r>
              <a:rPr lang="en-US" sz="3600" dirty="0">
                <a:solidFill>
                  <a:srgbClr val="00B050"/>
                </a:solidFill>
              </a:rPr>
              <a:t>Object</a:t>
            </a:r>
            <a:r>
              <a:rPr lang="en-US" sz="3600" dirty="0" smtClean="0">
                <a:solidFill>
                  <a:srgbClr val="00B050"/>
                </a:solidFill>
              </a:rPr>
              <a:t>[] </a:t>
            </a:r>
            <a:r>
              <a:rPr lang="en-US" sz="3600" dirty="0" smtClean="0"/>
              <a:t>toArray</a:t>
            </a:r>
            <a:r>
              <a:rPr lang="en-US" sz="3600" dirty="0"/>
              <a:t>()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converts collection into array.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Ø"/>
            </a:pPr>
            <a:endParaRPr lang="en-US" sz="3600" i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229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9634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Methods of Collection 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12 </a:t>
            </a:r>
            <a:r>
              <a:rPr lang="en-US" sz="3600" dirty="0">
                <a:solidFill>
                  <a:schemeClr val="accent1"/>
                </a:solidFill>
              </a:rPr>
              <a:t>public </a:t>
            </a:r>
            <a:r>
              <a:rPr lang="en-US" sz="3600" dirty="0" smtClean="0">
                <a:solidFill>
                  <a:schemeClr val="accent1"/>
                </a:solidFill>
              </a:rPr>
              <a:t>boolean </a:t>
            </a:r>
            <a:r>
              <a:rPr lang="en-US" sz="3600" dirty="0" smtClean="0"/>
              <a:t>isEmpty</a:t>
            </a:r>
            <a:r>
              <a:rPr lang="en-US" sz="3600" dirty="0"/>
              <a:t>()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/>
              <a:t>checks if collection is empty.</a:t>
            </a:r>
          </a:p>
          <a:p>
            <a:r>
              <a:rPr lang="en-US" sz="3600" dirty="0"/>
              <a:t>13 </a:t>
            </a:r>
            <a:r>
              <a:rPr lang="en-US" sz="3600" dirty="0">
                <a:solidFill>
                  <a:schemeClr val="accent1"/>
                </a:solidFill>
              </a:rPr>
              <a:t>public </a:t>
            </a:r>
            <a:r>
              <a:rPr lang="en-US" sz="3600" dirty="0" smtClean="0">
                <a:solidFill>
                  <a:schemeClr val="accent1"/>
                </a:solidFill>
              </a:rPr>
              <a:t>boolean </a:t>
            </a:r>
            <a:r>
              <a:rPr lang="en-US" sz="3600" dirty="0" smtClean="0"/>
              <a:t>equals(</a:t>
            </a:r>
            <a:r>
              <a:rPr lang="en-US" sz="3600" dirty="0" smtClean="0">
                <a:solidFill>
                  <a:srgbClr val="00B050"/>
                </a:solidFill>
              </a:rPr>
              <a:t>Object</a:t>
            </a:r>
            <a:r>
              <a:rPr lang="en-US" sz="3600" dirty="0"/>
              <a:t> </a:t>
            </a:r>
            <a:r>
              <a:rPr lang="en-US" sz="3600" dirty="0" smtClean="0"/>
              <a:t>element</a:t>
            </a:r>
            <a:r>
              <a:rPr lang="en-US" sz="3600" dirty="0"/>
              <a:t>)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/>
              <a:t>matches two collection.</a:t>
            </a:r>
          </a:p>
          <a:p>
            <a:r>
              <a:rPr lang="en-US" sz="3600" dirty="0"/>
              <a:t>14 </a:t>
            </a:r>
            <a:r>
              <a:rPr lang="en-US" sz="3600" dirty="0">
                <a:solidFill>
                  <a:srgbClr val="00B050"/>
                </a:solidFill>
              </a:rPr>
              <a:t>public int </a:t>
            </a:r>
            <a:r>
              <a:rPr lang="en-US" sz="3600" dirty="0"/>
              <a:t>hashCode() </a:t>
            </a:r>
            <a:endParaRPr lang="en-US" sz="36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i="1" dirty="0" smtClean="0"/>
              <a:t>returns </a:t>
            </a:r>
            <a:r>
              <a:rPr lang="en-US" sz="3600" i="1" dirty="0"/>
              <a:t>the hashcode number </a:t>
            </a:r>
            <a:r>
              <a:rPr lang="en-US" sz="3600" i="1" dirty="0" smtClean="0"/>
              <a:t>for collection</a:t>
            </a:r>
            <a:r>
              <a:rPr lang="en-US" sz="3600" dirty="0"/>
              <a:t>.</a:t>
            </a:r>
            <a:endParaRPr lang="en-US" sz="3600" i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477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13444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Iterator 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38058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Iterator interface provides the facility </a:t>
            </a:r>
            <a:r>
              <a:rPr lang="en-US" sz="3600" dirty="0" smtClean="0"/>
              <a:t>of iterating </a:t>
            </a:r>
            <a:r>
              <a:rPr lang="en-US" sz="3600" dirty="0"/>
              <a:t>the elements </a:t>
            </a:r>
            <a:r>
              <a:rPr lang="en-US" sz="3600" dirty="0" smtClean="0"/>
              <a:t>in forward direction </a:t>
            </a:r>
            <a:r>
              <a:rPr lang="en-US" sz="3600" dirty="0"/>
              <a:t>only</a:t>
            </a:r>
            <a:r>
              <a:rPr lang="en-US" sz="36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4503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"/>
            <a:ext cx="731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Methods of Iterator interface</a:t>
            </a:r>
          </a:p>
          <a:p>
            <a:r>
              <a:rPr lang="en-US" sz="2800" dirty="0"/>
              <a:t>There are only three methods in the Iterator interface. They are:</a:t>
            </a:r>
          </a:p>
          <a:p>
            <a:r>
              <a:rPr lang="en-US" sz="2800" dirty="0" smtClean="0"/>
              <a:t>1. </a:t>
            </a:r>
            <a:r>
              <a:rPr lang="en-US" sz="2800" dirty="0" smtClean="0">
                <a:solidFill>
                  <a:schemeClr val="accent1"/>
                </a:solidFill>
              </a:rPr>
              <a:t>public </a:t>
            </a:r>
            <a:r>
              <a:rPr lang="en-US" sz="2800" dirty="0">
                <a:solidFill>
                  <a:schemeClr val="accent1"/>
                </a:solidFill>
              </a:rPr>
              <a:t>boolean </a:t>
            </a:r>
            <a:r>
              <a:rPr lang="en-US" sz="2800" dirty="0"/>
              <a:t>hasNext() 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i="1" dirty="0" smtClean="0"/>
              <a:t>it </a:t>
            </a:r>
            <a:r>
              <a:rPr lang="en-US" sz="2800" i="1" dirty="0"/>
              <a:t>returns true if iterator </a:t>
            </a:r>
            <a:r>
              <a:rPr lang="en-US" sz="2800" i="1" dirty="0" smtClean="0"/>
              <a:t>has more </a:t>
            </a:r>
            <a:r>
              <a:rPr lang="en-US" sz="2800" i="1" dirty="0"/>
              <a:t>elements.</a:t>
            </a:r>
          </a:p>
          <a:p>
            <a:r>
              <a:rPr lang="en-US" sz="2800" dirty="0"/>
              <a:t>2. </a:t>
            </a:r>
            <a:r>
              <a:rPr lang="en-US" sz="2800" dirty="0">
                <a:solidFill>
                  <a:schemeClr val="accent1"/>
                </a:solidFill>
              </a:rPr>
              <a:t>public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object</a:t>
            </a:r>
            <a:r>
              <a:rPr lang="en-US" sz="2800" dirty="0"/>
              <a:t> next() 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i="1" dirty="0" smtClean="0"/>
              <a:t>it </a:t>
            </a:r>
            <a:r>
              <a:rPr lang="en-US" sz="2800" i="1" dirty="0"/>
              <a:t>returns the element and moves </a:t>
            </a:r>
            <a:r>
              <a:rPr lang="en-US" sz="2800" i="1" dirty="0" smtClean="0"/>
              <a:t>the</a:t>
            </a:r>
            <a:r>
              <a:rPr lang="en-US" sz="2800" i="1" dirty="0"/>
              <a:t> </a:t>
            </a:r>
            <a:r>
              <a:rPr lang="en-US" sz="2800" i="1" dirty="0" smtClean="0"/>
              <a:t>cursor </a:t>
            </a:r>
            <a:r>
              <a:rPr lang="en-US" sz="2800" i="1" dirty="0"/>
              <a:t>pointer to the next element</a:t>
            </a:r>
            <a:r>
              <a:rPr lang="en-US" sz="2800" dirty="0"/>
              <a:t>.</a:t>
            </a:r>
          </a:p>
          <a:p>
            <a:r>
              <a:rPr lang="en-US" sz="2800" dirty="0"/>
              <a:t>3. </a:t>
            </a:r>
            <a:r>
              <a:rPr lang="en-US" sz="2800" dirty="0">
                <a:solidFill>
                  <a:schemeClr val="accent1"/>
                </a:solidFill>
              </a:rPr>
              <a:t>public void </a:t>
            </a:r>
            <a:r>
              <a:rPr lang="en-US" sz="2800" dirty="0"/>
              <a:t>remove</a:t>
            </a:r>
            <a:r>
              <a:rPr lang="en-US" sz="2800" dirty="0" smtClean="0"/>
              <a:t>()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i="1" dirty="0" smtClean="0"/>
              <a:t> </a:t>
            </a:r>
            <a:r>
              <a:rPr lang="en-US" sz="2800" i="1" dirty="0"/>
              <a:t>it removes the last </a:t>
            </a:r>
            <a:r>
              <a:rPr lang="en-US" sz="2800" i="1" dirty="0" smtClean="0"/>
              <a:t>elements returned </a:t>
            </a:r>
            <a:r>
              <a:rPr lang="en-US" sz="2800" i="1" dirty="0"/>
              <a:t>by the iterator. It is rarely used.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788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6620" y="84220"/>
            <a:ext cx="3352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2.List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38400" y="110745"/>
            <a:ext cx="5044698" cy="716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762000"/>
            <a:ext cx="6934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/>
              <a:t>List is a child interface of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/>
              <a:t> </a:t>
            </a:r>
            <a:r>
              <a:rPr lang="en-US" sz="3600" i="1" dirty="0"/>
              <a:t>If you want to represent group of individual object as a single </a:t>
            </a:r>
            <a:r>
              <a:rPr lang="en-US" sz="3600" i="1" dirty="0" smtClean="0"/>
              <a:t>entity where duplicates are allowed and insertion ordered preserved then we should go for List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/>
              <a:t>We can differentiates the duplicates using index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/>
              <a:t>We can preserve insertion order by using index .hence index play important Role in List interface</a:t>
            </a:r>
            <a:endParaRPr lang="en-US" sz="3600" i="1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List Specific methods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7000" y="110745"/>
            <a:ext cx="5044698" cy="716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780081"/>
            <a:ext cx="746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>
                <a:solidFill>
                  <a:schemeClr val="accent1"/>
                </a:solidFill>
              </a:rPr>
              <a:t>Void</a:t>
            </a:r>
            <a:r>
              <a:rPr lang="en-US" sz="3600" i="1" dirty="0" smtClean="0"/>
              <a:t> add(</a:t>
            </a:r>
            <a:r>
              <a:rPr lang="en-US" sz="3600" i="1" dirty="0" smtClean="0">
                <a:solidFill>
                  <a:schemeClr val="accent1"/>
                </a:solidFill>
              </a:rPr>
              <a:t>int</a:t>
            </a:r>
            <a:r>
              <a:rPr lang="en-US" sz="3600" i="1" dirty="0" smtClean="0"/>
              <a:t> index , </a:t>
            </a:r>
            <a:r>
              <a:rPr lang="en-US" sz="3600" i="1" dirty="0" smtClean="0">
                <a:solidFill>
                  <a:srgbClr val="00B050"/>
                </a:solidFill>
              </a:rPr>
              <a:t>Object</a:t>
            </a:r>
            <a:r>
              <a:rPr lang="en-US" sz="3600" i="1" dirty="0" smtClean="0"/>
              <a:t> obj);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>
                <a:solidFill>
                  <a:schemeClr val="accent1"/>
                </a:solidFill>
              </a:rPr>
              <a:t>boolean</a:t>
            </a:r>
            <a:r>
              <a:rPr lang="en-US" sz="3600" i="1" dirty="0" smtClean="0"/>
              <a:t> addAll(</a:t>
            </a:r>
            <a:r>
              <a:rPr lang="en-US" sz="3600" i="1" dirty="0" smtClean="0">
                <a:solidFill>
                  <a:schemeClr val="accent1"/>
                </a:solidFill>
              </a:rPr>
              <a:t>int</a:t>
            </a:r>
            <a:r>
              <a:rPr lang="en-US" sz="3600" i="1" dirty="0" smtClean="0"/>
              <a:t> index </a:t>
            </a:r>
            <a:r>
              <a:rPr lang="en-US" sz="3600" i="1" dirty="0" smtClean="0">
                <a:solidFill>
                  <a:srgbClr val="FF0000"/>
                </a:solidFill>
              </a:rPr>
              <a:t>Collection</a:t>
            </a:r>
            <a:r>
              <a:rPr lang="en-US" sz="3600" i="1" dirty="0" smtClean="0"/>
              <a:t> c);</a:t>
            </a:r>
            <a:endParaRPr lang="en-US" sz="36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>
                <a:solidFill>
                  <a:srgbClr val="00B050"/>
                </a:solidFill>
              </a:rPr>
              <a:t>Object</a:t>
            </a:r>
            <a:r>
              <a:rPr lang="en-US" sz="3600" i="1" dirty="0" smtClean="0"/>
              <a:t> get(</a:t>
            </a:r>
            <a:r>
              <a:rPr lang="en-US" sz="3600" i="1" dirty="0" smtClean="0">
                <a:solidFill>
                  <a:schemeClr val="accent1"/>
                </a:solidFill>
              </a:rPr>
              <a:t>int</a:t>
            </a:r>
            <a:r>
              <a:rPr lang="en-US" sz="3600" i="1" dirty="0" smtClean="0"/>
              <a:t> index);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>
                <a:solidFill>
                  <a:srgbClr val="00B050"/>
                </a:solidFill>
              </a:rPr>
              <a:t>Object</a:t>
            </a:r>
            <a:r>
              <a:rPr lang="en-US" sz="3600" i="1" dirty="0" smtClean="0"/>
              <a:t> remove(</a:t>
            </a:r>
            <a:r>
              <a:rPr lang="en-US" sz="3600" i="1" dirty="0" smtClean="0">
                <a:solidFill>
                  <a:schemeClr val="accent1"/>
                </a:solidFill>
              </a:rPr>
              <a:t>int</a:t>
            </a:r>
            <a:r>
              <a:rPr lang="en-US" sz="3600" i="1" dirty="0" smtClean="0"/>
              <a:t> index);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>
                <a:solidFill>
                  <a:srgbClr val="00B050"/>
                </a:solidFill>
              </a:rPr>
              <a:t>Object</a:t>
            </a:r>
            <a:r>
              <a:rPr lang="en-US" sz="3600" i="1" dirty="0" smtClean="0"/>
              <a:t> set(</a:t>
            </a:r>
            <a:r>
              <a:rPr lang="en-US" sz="3600" i="1" dirty="0" smtClean="0">
                <a:solidFill>
                  <a:schemeClr val="accent1"/>
                </a:solidFill>
              </a:rPr>
              <a:t>int</a:t>
            </a:r>
            <a:r>
              <a:rPr lang="en-US" sz="3600" i="1" dirty="0" smtClean="0"/>
              <a:t> index, </a:t>
            </a:r>
            <a:r>
              <a:rPr lang="en-US" sz="3600" i="1" dirty="0" smtClean="0">
                <a:solidFill>
                  <a:srgbClr val="00B050"/>
                </a:solidFill>
              </a:rPr>
              <a:t>Object </a:t>
            </a:r>
            <a:r>
              <a:rPr lang="en-US" sz="3600" i="1" dirty="0" smtClean="0"/>
              <a:t>new);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err="1" smtClean="0">
                <a:solidFill>
                  <a:schemeClr val="accent1"/>
                </a:solidFill>
              </a:rPr>
              <a:t>Int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indexOf</a:t>
            </a:r>
            <a:r>
              <a:rPr lang="en-US" sz="3600" i="1" dirty="0" smtClean="0"/>
              <a:t>(</a:t>
            </a:r>
            <a:r>
              <a:rPr lang="en-US" sz="3600" i="1" dirty="0" smtClean="0">
                <a:solidFill>
                  <a:srgbClr val="00B050"/>
                </a:solidFill>
              </a:rPr>
              <a:t>Object</a:t>
            </a:r>
            <a:r>
              <a:rPr lang="en-US" sz="3600" i="1" dirty="0" smtClean="0"/>
              <a:t> obj);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>
                <a:solidFill>
                  <a:schemeClr val="accent1"/>
                </a:solidFill>
              </a:rPr>
              <a:t>Int</a:t>
            </a:r>
            <a:r>
              <a:rPr lang="en-US" sz="3600" i="1" dirty="0" smtClean="0"/>
              <a:t> lastIndexof(</a:t>
            </a:r>
            <a:r>
              <a:rPr lang="en-US" sz="3600" i="1" dirty="0" smtClean="0">
                <a:solidFill>
                  <a:srgbClr val="00B050"/>
                </a:solidFill>
              </a:rPr>
              <a:t>Object</a:t>
            </a:r>
            <a:r>
              <a:rPr lang="en-US" sz="3600" i="1" dirty="0" smtClean="0"/>
              <a:t> obj);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i="1" dirty="0" smtClean="0">
                <a:solidFill>
                  <a:srgbClr val="FF0000"/>
                </a:solidFill>
              </a:rPr>
              <a:t>ListIterator</a:t>
            </a:r>
            <a:r>
              <a:rPr lang="en-US" sz="3600" i="1" dirty="0" smtClean="0"/>
              <a:t>  </a:t>
            </a:r>
            <a:r>
              <a:rPr lang="en-US" sz="3600" i="1" dirty="0" err="1" smtClean="0"/>
              <a:t>listIterator</a:t>
            </a:r>
            <a:r>
              <a:rPr lang="en-US" sz="3600" i="1" dirty="0" smtClean="0"/>
              <a:t>();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467595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Collection in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Collections in java is a framework that provides an </a:t>
            </a:r>
            <a:r>
              <a:rPr lang="en-US" dirty="0" smtClean="0"/>
              <a:t>architecture to </a:t>
            </a:r>
            <a:r>
              <a:rPr lang="en-US" dirty="0"/>
              <a:t>store and manipulate the group of objects.</a:t>
            </a:r>
            <a:endParaRPr lang="en-US" dirty="0" smtClean="0"/>
          </a:p>
          <a:p>
            <a:r>
              <a:rPr lang="en-US" dirty="0"/>
              <a:t>All the operations that you perform on a data such </a:t>
            </a:r>
            <a:r>
              <a:rPr lang="en-US" dirty="0" smtClean="0"/>
              <a:t>as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Searching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Sorting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Manipulation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nsertion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Deletion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6172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Cont……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00600" y="-6858001"/>
            <a:ext cx="740173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1029" name="Picture 5" descr="C:\Users\Raghu\Desktop\Untitled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1132" y="0"/>
            <a:ext cx="654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ArrayList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00B050"/>
                </a:solidFill>
              </a:rPr>
              <a:t>Array List</a:t>
            </a:r>
            <a:endParaRPr lang="en-US" sz="3600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600200"/>
            <a:ext cx="7924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The underlined data structure is  resizable array and grow able array.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Duplicates are allowed.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Insertion order is preserved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Heterogeneous elements are  allowed[except tree set and tree map every where heterogeneous elements are allowed]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Null insertion is possible.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2"/>
                </a:solidFill>
              </a:rPr>
              <a:t>Constructor in </a:t>
            </a:r>
            <a:r>
              <a:rPr lang="en-US" u="sng" dirty="0" smtClean="0">
                <a:solidFill>
                  <a:srgbClr val="92D050"/>
                </a:solidFill>
              </a:rPr>
              <a:t>ArrayList</a:t>
            </a:r>
            <a:endParaRPr lang="en-US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28600" y="914400"/>
            <a:ext cx="9296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dirty="0" smtClean="0">
                <a:solidFill>
                  <a:srgbClr val="00B050"/>
                </a:solidFill>
              </a:rPr>
              <a:t>ArrayList al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ArrayList</a:t>
            </a:r>
            <a:r>
              <a:rPr lang="en-US" sz="3200" dirty="0" smtClean="0"/>
              <a:t>(); </a:t>
            </a:r>
          </a:p>
          <a:p>
            <a:r>
              <a:rPr lang="en-US" sz="3200" dirty="0" smtClean="0"/>
              <a:t>Creates an empty arraylist object with default initial  </a:t>
            </a:r>
            <a:r>
              <a:rPr lang="en-US" sz="3200" dirty="0" smtClean="0">
                <a:solidFill>
                  <a:srgbClr val="92D050"/>
                </a:solidFill>
              </a:rPr>
              <a:t>capacity 10.</a:t>
            </a:r>
            <a:endParaRPr lang="en-US" sz="3200" dirty="0">
              <a:solidFill>
                <a:srgbClr val="92D050"/>
              </a:solidFill>
            </a:endParaRPr>
          </a:p>
          <a:p>
            <a:r>
              <a:rPr lang="en-US" sz="3200" dirty="0" smtClean="0"/>
              <a:t>Once its reaches its map capacity new arraylist will be created with the new Capacity.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92D050"/>
                </a:solidFill>
              </a:rPr>
              <a:t>New  capacity</a:t>
            </a:r>
            <a:r>
              <a:rPr lang="en-US" sz="3200" dirty="0" smtClean="0"/>
              <a:t>=(cc*3/2)+1.</a:t>
            </a:r>
          </a:p>
          <a:p>
            <a:pPr marL="0" indent="0">
              <a:buNone/>
            </a:pPr>
            <a:r>
              <a:rPr lang="en-US" sz="3200" dirty="0" smtClean="0"/>
              <a:t>2.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B050"/>
                </a:solidFill>
              </a:rPr>
              <a:t>ArrayList</a:t>
            </a:r>
            <a:r>
              <a:rPr lang="en-US" sz="3600" dirty="0"/>
              <a:t> </a:t>
            </a:r>
            <a:r>
              <a:rPr lang="en-US" sz="3600" dirty="0" smtClean="0"/>
              <a:t>al=</a:t>
            </a:r>
            <a:r>
              <a:rPr lang="en-US" sz="3600" dirty="0" smtClean="0">
                <a:solidFill>
                  <a:schemeClr val="accent1"/>
                </a:solidFill>
              </a:rPr>
              <a:t>new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ArrayList</a:t>
            </a:r>
            <a:r>
              <a:rPr lang="en-US" sz="3600" dirty="0" smtClean="0"/>
              <a:t>( </a:t>
            </a:r>
            <a:r>
              <a:rPr lang="en-US" sz="3600" dirty="0" smtClean="0">
                <a:solidFill>
                  <a:schemeClr val="accent1"/>
                </a:solidFill>
              </a:rPr>
              <a:t>int </a:t>
            </a:r>
            <a:r>
              <a:rPr lang="en-US" sz="3600" dirty="0" smtClean="0"/>
              <a:t>initialCapacity ); </a:t>
            </a:r>
          </a:p>
          <a:p>
            <a:pPr marL="0" indent="0">
              <a:buNone/>
            </a:pPr>
            <a:r>
              <a:rPr lang="en-US" sz="3600" dirty="0"/>
              <a:t>3. </a:t>
            </a:r>
            <a:r>
              <a:rPr lang="en-US" sz="3600" dirty="0" smtClean="0">
                <a:solidFill>
                  <a:srgbClr val="00B050"/>
                </a:solidFill>
              </a:rPr>
              <a:t>ArrayList</a:t>
            </a:r>
            <a:r>
              <a:rPr lang="en-US" sz="3600" dirty="0" smtClean="0"/>
              <a:t> al= </a:t>
            </a:r>
            <a:r>
              <a:rPr lang="en-US" sz="3600" dirty="0" smtClean="0">
                <a:solidFill>
                  <a:schemeClr val="accent1"/>
                </a:solidFill>
              </a:rPr>
              <a:t>new  </a:t>
            </a:r>
            <a:r>
              <a:rPr lang="en-US" sz="3600" dirty="0" smtClean="0">
                <a:solidFill>
                  <a:srgbClr val="00B050"/>
                </a:solidFill>
              </a:rPr>
              <a:t>ArrayList 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Collection</a:t>
            </a:r>
            <a:r>
              <a:rPr lang="en-US" sz="3600" dirty="0" smtClean="0"/>
              <a:t> c); 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278" y="2895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Usually  we  can use collection objects to hold  and transfer the  objects from one place to another place To provide support for  this requirement  every collection already </a:t>
            </a:r>
            <a:r>
              <a:rPr lang="en-US" sz="3200" dirty="0" smtClean="0">
                <a:solidFill>
                  <a:schemeClr val="accent1"/>
                </a:solidFill>
              </a:rPr>
              <a:t>implements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FF0000"/>
                </a:solidFill>
              </a:rPr>
              <a:t>Serializable</a:t>
            </a:r>
            <a:r>
              <a:rPr lang="en-US" sz="3200" dirty="0" smtClean="0"/>
              <a:t> and 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 smtClean="0">
                <a:solidFill>
                  <a:srgbClr val="FF0000"/>
                </a:solidFill>
              </a:rPr>
              <a:t>lonable</a:t>
            </a:r>
            <a:r>
              <a:rPr lang="en-US" sz="3200" dirty="0" smtClean="0"/>
              <a:t> interface 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651" y="26670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ArrayList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B050"/>
                </a:solidFill>
              </a:rPr>
              <a:t>Vector</a:t>
            </a:r>
            <a:r>
              <a:rPr lang="en-US" sz="3200" dirty="0" smtClean="0"/>
              <a:t> classes implements </a:t>
            </a:r>
            <a:r>
              <a:rPr lang="en-US" sz="3200" dirty="0" smtClean="0">
                <a:solidFill>
                  <a:srgbClr val="FF0000"/>
                </a:solidFill>
              </a:rPr>
              <a:t>RandomAcess</a:t>
            </a:r>
            <a:r>
              <a:rPr lang="en-US" sz="3200" dirty="0" smtClean="0"/>
              <a:t> interface so that we can access any random element with the same speed.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Hence if your frequent operation is retrieval</a:t>
            </a:r>
          </a:p>
          <a:p>
            <a:r>
              <a:rPr lang="en-US" sz="3200" dirty="0" smtClean="0"/>
              <a:t>Operation then we go for </a:t>
            </a:r>
            <a:r>
              <a:rPr lang="en-US" sz="3200" dirty="0" smtClean="0">
                <a:solidFill>
                  <a:srgbClr val="00B050"/>
                </a:solidFill>
              </a:rPr>
              <a:t>ArrayList 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RandomAcess</a:t>
            </a:r>
            <a:r>
              <a:rPr lang="en-US" sz="3200" dirty="0" smtClean="0"/>
              <a:t> interface present in </a:t>
            </a:r>
            <a:r>
              <a:rPr lang="en-US" sz="3200" dirty="0" smtClean="0">
                <a:solidFill>
                  <a:srgbClr val="7030A0"/>
                </a:solidFill>
              </a:rPr>
              <a:t>java.util </a:t>
            </a:r>
            <a:r>
              <a:rPr lang="en-US" sz="3200" dirty="0" smtClean="0"/>
              <a:t>package and it is a Marker Interface.</a:t>
            </a:r>
          </a:p>
        </p:txBody>
      </p:sp>
    </p:spTree>
    <p:extLst>
      <p:ext uri="{BB962C8B-B14F-4D97-AF65-F5344CB8AC3E}">
        <p14:creationId xmlns:p14="http://schemas.microsoft.com/office/powerpoint/2010/main" val="91005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651" y="26670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ArrayList </a:t>
            </a:r>
            <a:r>
              <a:rPr lang="en-US" sz="3200" dirty="0" smtClean="0"/>
              <a:t>is the best choice for frequent 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retrieval operation because its implements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RandomAcess</a:t>
            </a:r>
            <a:r>
              <a:rPr lang="en-US" sz="3200" dirty="0" smtClean="0"/>
              <a:t> interface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ArrayList</a:t>
            </a:r>
            <a:r>
              <a:rPr lang="en-US" sz="3200" dirty="0" smtClean="0"/>
              <a:t> is worst choice if frequent insertion or deletion operations because lot of shifting is needed .</a:t>
            </a:r>
          </a:p>
        </p:txBody>
      </p:sp>
    </p:spTree>
    <p:extLst>
      <p:ext uri="{BB962C8B-B14F-4D97-AF65-F5344CB8AC3E}">
        <p14:creationId xmlns:p14="http://schemas.microsoft.com/office/powerpoint/2010/main" val="673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LinkedList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00B050"/>
                </a:solidFill>
              </a:rPr>
              <a:t>Linked List</a:t>
            </a:r>
            <a:endParaRPr lang="en-US" sz="3600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219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The underlined data structure is  Doubly Linked List.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Duplicates are allowed.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Insertion order is preserved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Heterogeneous elements are  allowed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Null insertion is possible.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Linked List is </a:t>
            </a:r>
            <a:r>
              <a:rPr lang="en-US" sz="3200" dirty="0" smtClean="0">
                <a:solidFill>
                  <a:schemeClr val="accent1"/>
                </a:solidFill>
              </a:rPr>
              <a:t>implements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0000"/>
                </a:solidFill>
              </a:rPr>
              <a:t>Serializable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Clonable</a:t>
            </a:r>
            <a:r>
              <a:rPr lang="en-US" sz="3200" dirty="0"/>
              <a:t> </a:t>
            </a:r>
            <a:r>
              <a:rPr lang="en-US" sz="3200" dirty="0" smtClean="0"/>
              <a:t>interface but not </a:t>
            </a:r>
            <a:r>
              <a:rPr lang="en-US" sz="3200" dirty="0">
                <a:solidFill>
                  <a:srgbClr val="FF0000"/>
                </a:solidFill>
              </a:rPr>
              <a:t>RandomAcess</a:t>
            </a:r>
            <a:r>
              <a:rPr lang="en-US" sz="3200" dirty="0"/>
              <a:t> </a:t>
            </a:r>
            <a:r>
              <a:rPr lang="en-US" sz="3200" dirty="0" smtClean="0"/>
              <a:t>interface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0641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278" y="28956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LinkedList</a:t>
            </a:r>
            <a:r>
              <a:rPr lang="en-US" sz="3200" dirty="0" smtClean="0"/>
              <a:t> is the best choice if our frequent operation is insertion or deletion in the middle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</a:rPr>
              <a:t>LinkedList</a:t>
            </a:r>
            <a:r>
              <a:rPr lang="en-US" sz="3200" dirty="0"/>
              <a:t> is the </a:t>
            </a:r>
            <a:r>
              <a:rPr lang="en-US" sz="3200" dirty="0" smtClean="0"/>
              <a:t>worst choice </a:t>
            </a:r>
            <a:r>
              <a:rPr lang="en-US" sz="3200" dirty="0"/>
              <a:t>if our frequent operation </a:t>
            </a:r>
            <a:r>
              <a:rPr lang="en-US" sz="3200" dirty="0" smtClean="0"/>
              <a:t>is retrieval operation</a:t>
            </a:r>
            <a:endParaRPr lang="en-US" sz="3200" dirty="0"/>
          </a:p>
          <a:p>
            <a:pPr marL="457200" indent="-457200">
              <a:buFont typeface="Wingdings" pitchFamily="2" charset="2"/>
              <a:buChar char="Ø"/>
            </a:pPr>
            <a:endParaRPr lang="en-US" sz="3200" dirty="0" smtClean="0"/>
          </a:p>
          <a:p>
            <a:pPr marL="2286000" lvl="4" indent="-457200">
              <a:buFont typeface="Wingdings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47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Collection in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collection is simple mean collection of Objects.</a:t>
            </a:r>
          </a:p>
          <a:p>
            <a:r>
              <a:rPr lang="en-US" dirty="0" smtClean="0"/>
              <a:t>Java collection provide many Interfaces    </a:t>
            </a:r>
            <a:r>
              <a:rPr lang="en-US" dirty="0"/>
              <a:t>such </a:t>
            </a:r>
            <a:r>
              <a:rPr lang="en-US" dirty="0" smtClean="0"/>
              <a:t>as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List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Queue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Dqueue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SortedSet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0319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LinkedList</a:t>
            </a:r>
            <a:r>
              <a:rPr lang="en-US" sz="3600" b="1" dirty="0" smtClean="0">
                <a:solidFill>
                  <a:srgbClr val="FF0000"/>
                </a:solidFill>
              </a:rPr>
              <a:t> Specific methods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42999"/>
            <a:ext cx="7848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Usually we use </a:t>
            </a:r>
            <a:r>
              <a:rPr lang="en-US" sz="3200" dirty="0"/>
              <a:t>L</a:t>
            </a:r>
            <a:r>
              <a:rPr lang="en-US" sz="3200" dirty="0" smtClean="0"/>
              <a:t>inkedList to implements the stack and queues to provide  support for this  requirements LinkedList  class defines the Fallowing methods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1"/>
                </a:solidFill>
              </a:rPr>
              <a:t>Void </a:t>
            </a:r>
            <a:r>
              <a:rPr lang="en-US" sz="3200" dirty="0" smtClean="0"/>
              <a:t>addFirst(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obj);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1"/>
                </a:solidFill>
              </a:rPr>
              <a:t>Void</a:t>
            </a:r>
            <a:r>
              <a:rPr lang="en-US" sz="3200" dirty="0" smtClean="0"/>
              <a:t> addLast(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obj);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getFirst();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getLast();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removeFirst();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removeLast();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5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2"/>
                </a:solidFill>
              </a:rPr>
              <a:t>Constructor in </a:t>
            </a:r>
            <a:r>
              <a:rPr lang="en-US" u="sng" dirty="0" smtClean="0">
                <a:solidFill>
                  <a:srgbClr val="92D050"/>
                </a:solidFill>
              </a:rPr>
              <a:t>LinkedList</a:t>
            </a:r>
            <a:endParaRPr lang="en-US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28600" y="914400"/>
            <a:ext cx="9296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dirty="0" smtClean="0">
                <a:solidFill>
                  <a:srgbClr val="00B050"/>
                </a:solidFill>
              </a:rPr>
              <a:t>LinkedList al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LinkedList</a:t>
            </a:r>
            <a:r>
              <a:rPr lang="en-US" sz="3200" dirty="0" smtClean="0"/>
              <a:t>(); </a:t>
            </a:r>
          </a:p>
          <a:p>
            <a:r>
              <a:rPr lang="en-US" sz="3200" dirty="0" smtClean="0"/>
              <a:t>Creates an empty LinkedList object </a:t>
            </a:r>
          </a:p>
          <a:p>
            <a:pPr marL="0" indent="0">
              <a:buNone/>
            </a:pPr>
            <a:r>
              <a:rPr lang="en-US" sz="3200" dirty="0" smtClean="0"/>
              <a:t>    Here  no  </a:t>
            </a:r>
            <a:r>
              <a:rPr lang="en-US" sz="3200" dirty="0" smtClean="0">
                <a:solidFill>
                  <a:srgbClr val="92D050"/>
                </a:solidFill>
              </a:rPr>
              <a:t>capacity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2</a:t>
            </a:r>
            <a:r>
              <a:rPr lang="en-US" sz="3600" dirty="0" smtClean="0"/>
              <a:t>. </a:t>
            </a:r>
            <a:r>
              <a:rPr lang="en-US" sz="3600" dirty="0" smtClean="0">
                <a:solidFill>
                  <a:srgbClr val="00B050"/>
                </a:solidFill>
              </a:rPr>
              <a:t>LinkedList</a:t>
            </a:r>
            <a:r>
              <a:rPr lang="en-US" sz="3600" dirty="0" smtClean="0"/>
              <a:t> al= </a:t>
            </a:r>
            <a:r>
              <a:rPr lang="en-US" sz="3600" dirty="0" smtClean="0">
                <a:solidFill>
                  <a:schemeClr val="accent1"/>
                </a:solidFill>
              </a:rPr>
              <a:t>new  </a:t>
            </a:r>
            <a:r>
              <a:rPr lang="en-US" sz="3600" dirty="0" smtClean="0">
                <a:solidFill>
                  <a:srgbClr val="00B050"/>
                </a:solidFill>
              </a:rPr>
              <a:t>LinkedList 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Collection</a:t>
            </a:r>
            <a:r>
              <a:rPr lang="en-US" sz="3600" dirty="0" smtClean="0"/>
              <a:t> c);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creates equivalent </a:t>
            </a:r>
            <a:r>
              <a:rPr lang="en-US" sz="3600" dirty="0"/>
              <a:t>L</a:t>
            </a:r>
            <a:r>
              <a:rPr lang="en-US" sz="3600" dirty="0" smtClean="0"/>
              <a:t>inkedList object for  passed Collection.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7317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1344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ListIterator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38058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Iterator interface provides the facility </a:t>
            </a:r>
            <a:r>
              <a:rPr lang="en-US" sz="3600" dirty="0" smtClean="0"/>
              <a:t>of iterating </a:t>
            </a:r>
            <a:r>
              <a:rPr lang="en-US" sz="3600" dirty="0"/>
              <a:t>the elements </a:t>
            </a:r>
            <a:r>
              <a:rPr lang="en-US" sz="3600" dirty="0" smtClean="0"/>
              <a:t>in forward and backward direction also.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Hence ListIterator is  Bidirectional Cursor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By using ListIterator we can perform replacement and addition of new objects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in addition to read and remove operations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650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115" y="7620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We can create a </a:t>
            </a:r>
            <a:r>
              <a:rPr lang="en-US" sz="3600" dirty="0" smtClean="0">
                <a:solidFill>
                  <a:srgbClr val="FF0000"/>
                </a:solidFill>
              </a:rPr>
              <a:t>ListIterator </a:t>
            </a:r>
            <a:r>
              <a:rPr lang="en-US" sz="3600" dirty="0" smtClean="0"/>
              <a:t>object using listiterator() method.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this method present in</a:t>
            </a:r>
            <a:r>
              <a:rPr lang="en-US" sz="3600" dirty="0" smtClean="0">
                <a:solidFill>
                  <a:srgbClr val="FF0000"/>
                </a:solidFill>
              </a:rPr>
              <a:t> List </a:t>
            </a:r>
            <a:r>
              <a:rPr lang="en-US" sz="3600" dirty="0" smtClean="0"/>
              <a:t>interface.</a:t>
            </a:r>
          </a:p>
          <a:p>
            <a:r>
              <a:rPr lang="en-US" sz="3600" dirty="0" smtClean="0"/>
              <a:t>         </a:t>
            </a:r>
            <a:r>
              <a:rPr lang="en-US" sz="4400" dirty="0" smtClean="0">
                <a:solidFill>
                  <a:schemeClr val="tx2"/>
                </a:solidFill>
              </a:rPr>
              <a:t>public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ListIterator</a:t>
            </a:r>
            <a:r>
              <a:rPr lang="en-US" sz="4400" dirty="0" smtClean="0"/>
              <a:t> listiterator();</a:t>
            </a:r>
          </a:p>
          <a:p>
            <a:r>
              <a:rPr lang="en-US" sz="4400" dirty="0" smtClean="0"/>
              <a:t>Example :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ListIterator li=</a:t>
            </a:r>
            <a:r>
              <a:rPr lang="en-US" sz="4400" dirty="0"/>
              <a:t>l</a:t>
            </a:r>
            <a:r>
              <a:rPr lang="en-US" sz="4400" dirty="0" smtClean="0"/>
              <a:t>. listiterator ();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l is the list type object.</a:t>
            </a:r>
          </a:p>
          <a:p>
            <a:endParaRPr lang="en-US" sz="4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7595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1344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ListIterator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729" y="1191727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2800" dirty="0" smtClean="0"/>
              <a:t>ListIterator is a child interface of Iterator And hence all the method of Iterator by default available to ListIterator.</a:t>
            </a:r>
          </a:p>
          <a:p>
            <a:r>
              <a:rPr lang="en-US" sz="3600" dirty="0" smtClean="0"/>
              <a:t>ListIterator defines fallowing methods</a:t>
            </a:r>
          </a:p>
          <a:p>
            <a:r>
              <a:rPr lang="en-US" sz="3600" dirty="0" smtClean="0"/>
              <a:t>1.</a:t>
            </a:r>
            <a:r>
              <a:rPr lang="en-US" sz="3600" dirty="0" smtClean="0">
                <a:solidFill>
                  <a:schemeClr val="accent1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boolean</a:t>
            </a:r>
            <a:r>
              <a:rPr lang="en-US" sz="3600" dirty="0" smtClean="0"/>
              <a:t> hasNext();</a:t>
            </a:r>
          </a:p>
          <a:p>
            <a:r>
              <a:rPr lang="en-US" sz="3600" dirty="0" smtClean="0"/>
              <a:t>2.</a:t>
            </a:r>
            <a:r>
              <a:rPr lang="en-US" sz="3600" dirty="0" smtClean="0">
                <a:solidFill>
                  <a:schemeClr val="accent1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Object </a:t>
            </a:r>
            <a:r>
              <a:rPr lang="en-US" sz="3600" dirty="0" smtClean="0"/>
              <a:t>next();</a:t>
            </a:r>
          </a:p>
          <a:p>
            <a:r>
              <a:rPr lang="en-US" sz="3600" dirty="0" smtClean="0"/>
              <a:t>3.</a:t>
            </a:r>
            <a:r>
              <a:rPr lang="en-US" sz="3600" dirty="0" smtClean="0">
                <a:solidFill>
                  <a:schemeClr val="accent1"/>
                </a:solidFill>
              </a:rPr>
              <a:t>public int </a:t>
            </a:r>
            <a:r>
              <a:rPr lang="en-US" sz="3600" dirty="0" smtClean="0"/>
              <a:t>nextIndex();</a:t>
            </a:r>
          </a:p>
          <a:p>
            <a:r>
              <a:rPr lang="en-US" sz="3600" dirty="0" smtClean="0"/>
              <a:t>4.</a:t>
            </a:r>
            <a:r>
              <a:rPr lang="en-US" sz="3600" dirty="0">
                <a:solidFill>
                  <a:schemeClr val="accent1"/>
                </a:solidFill>
              </a:rPr>
              <a:t> public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boolean</a:t>
            </a:r>
            <a:r>
              <a:rPr lang="en-US" sz="3600" dirty="0"/>
              <a:t> </a:t>
            </a:r>
            <a:r>
              <a:rPr lang="en-US" sz="3600" dirty="0" smtClean="0"/>
              <a:t>hasPrevious();</a:t>
            </a:r>
          </a:p>
          <a:p>
            <a:r>
              <a:rPr lang="en-US" sz="3600" dirty="0" smtClean="0"/>
              <a:t>5. </a:t>
            </a:r>
            <a:r>
              <a:rPr lang="en-US" sz="3600" dirty="0" smtClean="0">
                <a:solidFill>
                  <a:schemeClr val="accent1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00B050"/>
                </a:solidFill>
              </a:rPr>
              <a:t>Object </a:t>
            </a:r>
            <a:r>
              <a:rPr lang="en-US" sz="3600" dirty="0" smtClean="0"/>
              <a:t>previous();</a:t>
            </a:r>
          </a:p>
          <a:p>
            <a:r>
              <a:rPr lang="en-US" sz="3600" dirty="0" smtClean="0"/>
              <a:t>6.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public </a:t>
            </a:r>
            <a:r>
              <a:rPr lang="en-US" sz="3600" dirty="0">
                <a:solidFill>
                  <a:schemeClr val="accent1"/>
                </a:solidFill>
              </a:rPr>
              <a:t>int </a:t>
            </a:r>
            <a:r>
              <a:rPr lang="en-US" sz="3600" dirty="0" smtClean="0"/>
              <a:t>previousIndex();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7595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1344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ListIterator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729" y="1191727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7.</a:t>
            </a:r>
            <a:r>
              <a:rPr lang="en-US" sz="3600" dirty="0" smtClean="0">
                <a:solidFill>
                  <a:schemeClr val="accent1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void</a:t>
            </a:r>
            <a:r>
              <a:rPr lang="en-US" sz="3600" dirty="0" smtClean="0"/>
              <a:t> remove();</a:t>
            </a:r>
          </a:p>
          <a:p>
            <a:r>
              <a:rPr lang="en-US" sz="3600" dirty="0"/>
              <a:t>8</a:t>
            </a:r>
            <a:r>
              <a:rPr lang="en-US" sz="3600" dirty="0" smtClean="0"/>
              <a:t>.</a:t>
            </a:r>
            <a:r>
              <a:rPr lang="en-US" sz="3600" dirty="0" smtClean="0">
                <a:solidFill>
                  <a:schemeClr val="accent1"/>
                </a:solidFill>
              </a:rPr>
              <a:t>public void </a:t>
            </a:r>
            <a:r>
              <a:rPr lang="en-US" sz="3600" dirty="0" smtClean="0"/>
              <a:t>set(</a:t>
            </a:r>
            <a:r>
              <a:rPr lang="en-US" sz="3600" dirty="0" smtClean="0">
                <a:solidFill>
                  <a:srgbClr val="00B050"/>
                </a:solidFill>
              </a:rPr>
              <a:t>Object</a:t>
            </a:r>
            <a:r>
              <a:rPr lang="en-US" sz="3600" dirty="0" smtClean="0"/>
              <a:t> new);</a:t>
            </a:r>
          </a:p>
          <a:p>
            <a:r>
              <a:rPr lang="en-US" sz="3600" dirty="0"/>
              <a:t>9</a:t>
            </a:r>
            <a:r>
              <a:rPr lang="en-US" sz="3600" dirty="0" smtClean="0"/>
              <a:t>.</a:t>
            </a:r>
            <a:r>
              <a:rPr lang="en-US" sz="3600" dirty="0" smtClean="0">
                <a:solidFill>
                  <a:schemeClr val="accent1"/>
                </a:solidFill>
              </a:rPr>
              <a:t>public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void</a:t>
            </a:r>
            <a:r>
              <a:rPr lang="en-US" sz="3600" dirty="0" smtClean="0"/>
              <a:t> add(</a:t>
            </a:r>
            <a:r>
              <a:rPr lang="en-US" sz="3600" dirty="0" smtClean="0">
                <a:solidFill>
                  <a:srgbClr val="00B050"/>
                </a:solidFill>
              </a:rPr>
              <a:t>Object </a:t>
            </a:r>
            <a:r>
              <a:rPr lang="en-US" sz="3600" dirty="0" smtClean="0"/>
              <a:t>new);</a:t>
            </a:r>
          </a:p>
          <a:p>
            <a:endParaRPr lang="en-US" sz="3600" dirty="0"/>
          </a:p>
          <a:p>
            <a:r>
              <a:rPr lang="en-US" sz="3600" dirty="0" smtClean="0"/>
              <a:t>Note: </a:t>
            </a:r>
            <a:r>
              <a:rPr lang="en-US" sz="3600" dirty="0"/>
              <a:t>L</a:t>
            </a:r>
            <a:r>
              <a:rPr lang="en-US" sz="3600" dirty="0" smtClean="0"/>
              <a:t>istIterator is most power full cursor </a:t>
            </a:r>
          </a:p>
          <a:p>
            <a:r>
              <a:rPr lang="en-US" sz="3600" dirty="0" smtClean="0"/>
              <a:t>But limitation is there it applicable only for List implemented  Objects and it is not a Universal cursor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6942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Vector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00B050"/>
                </a:solidFill>
              </a:rPr>
              <a:t>Vector</a:t>
            </a:r>
            <a:endParaRPr lang="en-US" sz="3600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268" y="1143000"/>
            <a:ext cx="7924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The underlined data structure is  resizable array and grow able array.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Duplicates are allowed.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Insertion order is preserved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Heterogeneous elements are  allowed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Null insertion is possible.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Vector implemented by RandomAccess Serializable and Clonable interfaces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Most of the methods present in vector class are synchronized hence vector is Thread safe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 best choice is frequently retrieval operation.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8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Vector</a:t>
            </a:r>
            <a:r>
              <a:rPr lang="en-US" sz="3600" b="1" dirty="0" smtClean="0">
                <a:solidFill>
                  <a:srgbClr val="FF0000"/>
                </a:solidFill>
              </a:rPr>
              <a:t> Specific methods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Adding Objects.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1.  add(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o)   -&gt;From </a:t>
            </a:r>
            <a:r>
              <a:rPr lang="en-US" sz="3200" dirty="0" smtClean="0">
                <a:solidFill>
                  <a:srgbClr val="FF0000"/>
                </a:solidFill>
              </a:rPr>
              <a:t>Collection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2.  add(</a:t>
            </a:r>
            <a:r>
              <a:rPr lang="en-US" sz="3200" dirty="0" smtClean="0">
                <a:solidFill>
                  <a:schemeClr val="accent1"/>
                </a:solidFill>
              </a:rPr>
              <a:t>int</a:t>
            </a:r>
            <a:r>
              <a:rPr lang="en-US" sz="3200" dirty="0" smtClean="0"/>
              <a:t> index ,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o)   -&gt; From </a:t>
            </a:r>
            <a:r>
              <a:rPr lang="en-US" sz="3200" dirty="0" smtClean="0">
                <a:solidFill>
                  <a:srgbClr val="FF0000"/>
                </a:solidFill>
              </a:rPr>
              <a:t>List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3.  addElement(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o)      -&gt;From </a:t>
            </a:r>
            <a:r>
              <a:rPr lang="en-US" sz="3200" dirty="0" smtClean="0">
                <a:solidFill>
                  <a:srgbClr val="00B050"/>
                </a:solidFill>
              </a:rPr>
              <a:t>vector</a:t>
            </a:r>
          </a:p>
          <a:p>
            <a:r>
              <a:rPr lang="en-US" sz="3200" dirty="0"/>
              <a:t>For </a:t>
            </a:r>
            <a:r>
              <a:rPr lang="en-US" sz="3200" dirty="0" smtClean="0"/>
              <a:t>removing Objects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1.remove(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</a:t>
            </a:r>
            <a:r>
              <a:rPr lang="en-US" sz="3200" dirty="0"/>
              <a:t>o)   -&gt;From </a:t>
            </a:r>
            <a:r>
              <a:rPr lang="en-US" sz="3200" dirty="0" smtClean="0">
                <a:solidFill>
                  <a:srgbClr val="FF0000"/>
                </a:solidFill>
              </a:rPr>
              <a:t>Collection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2.removeElement(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</a:t>
            </a:r>
            <a:r>
              <a:rPr lang="en-US" sz="3200" dirty="0"/>
              <a:t>o)   -&gt;From 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vector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  </a:t>
            </a:r>
            <a:r>
              <a:rPr lang="en-US" sz="3200" dirty="0" smtClean="0"/>
              <a:t>3.remove(</a:t>
            </a:r>
            <a:r>
              <a:rPr lang="en-US" sz="3200" dirty="0" smtClean="0">
                <a:solidFill>
                  <a:schemeClr val="accent1"/>
                </a:solidFill>
              </a:rPr>
              <a:t>int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index)   </a:t>
            </a:r>
            <a:r>
              <a:rPr lang="en-US" sz="3200" dirty="0"/>
              <a:t>-&gt;</a:t>
            </a:r>
            <a:r>
              <a:rPr lang="en-US" sz="3200" dirty="0" smtClean="0"/>
              <a:t>From </a:t>
            </a:r>
            <a:r>
              <a:rPr lang="en-US" sz="3200" dirty="0" smtClean="0">
                <a:solidFill>
                  <a:srgbClr val="FF0000"/>
                </a:solidFill>
              </a:rPr>
              <a:t>List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4.clear()     -&gt; From</a:t>
            </a:r>
            <a:r>
              <a:rPr lang="en-US" sz="3200" dirty="0" smtClean="0">
                <a:solidFill>
                  <a:srgbClr val="FF0000"/>
                </a:solidFill>
              </a:rPr>
              <a:t> collection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5.removeAll() -&gt;From </a:t>
            </a:r>
            <a:r>
              <a:rPr lang="en-US" sz="3200" dirty="0" smtClean="0">
                <a:solidFill>
                  <a:srgbClr val="00B050"/>
                </a:solidFill>
              </a:rPr>
              <a:t>vector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0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Vector</a:t>
            </a:r>
            <a:r>
              <a:rPr lang="en-US" sz="3600" b="1" dirty="0" smtClean="0">
                <a:solidFill>
                  <a:srgbClr val="FF0000"/>
                </a:solidFill>
              </a:rPr>
              <a:t> Specific methods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7848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get(int index);               -&gt;</a:t>
            </a:r>
            <a:r>
              <a:rPr lang="en-US" sz="3200" dirty="0" smtClean="0">
                <a:solidFill>
                  <a:srgbClr val="FF0000"/>
                </a:solidFill>
              </a:rPr>
              <a:t>collection</a:t>
            </a:r>
            <a:endParaRPr lang="en-US" sz="3200" dirty="0">
              <a:solidFill>
                <a:srgbClr val="FF0000"/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smtClean="0"/>
              <a:t>elementAt(int index);  -&gt;</a:t>
            </a:r>
            <a:r>
              <a:rPr lang="en-US" sz="3200" dirty="0" smtClean="0">
                <a:solidFill>
                  <a:srgbClr val="00B050"/>
                </a:solidFill>
              </a:rPr>
              <a:t>vector</a:t>
            </a:r>
            <a:endParaRPr lang="en-US" sz="3200" dirty="0">
              <a:solidFill>
                <a:srgbClr val="00B050"/>
              </a:solidFill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smtClean="0"/>
              <a:t>firstElement();               -&gt;</a:t>
            </a:r>
            <a:r>
              <a:rPr lang="en-US" sz="3200" dirty="0" smtClean="0">
                <a:solidFill>
                  <a:srgbClr val="00B050"/>
                </a:solidFill>
              </a:rPr>
              <a:t>vector</a:t>
            </a:r>
            <a:r>
              <a:rPr lang="en-US" sz="3200" dirty="0" smtClean="0"/>
              <a:t> </a:t>
            </a:r>
            <a:endParaRPr lang="en-US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smtClean="0"/>
              <a:t>lastElement();                -&gt;</a:t>
            </a:r>
            <a:r>
              <a:rPr lang="en-US" sz="3200" dirty="0" smtClean="0">
                <a:solidFill>
                  <a:srgbClr val="00B050"/>
                </a:solidFill>
              </a:rPr>
              <a:t>vector</a:t>
            </a:r>
            <a:r>
              <a:rPr lang="en-US" sz="3200" dirty="0" smtClean="0"/>
              <a:t>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Other methods:-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smtClean="0">
                <a:solidFill>
                  <a:schemeClr val="accent1"/>
                </a:solidFill>
              </a:rPr>
              <a:t>int</a:t>
            </a:r>
            <a:r>
              <a:rPr lang="en-US" sz="3200" dirty="0" smtClean="0"/>
              <a:t> capacity();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smtClean="0">
                <a:solidFill>
                  <a:schemeClr val="accent1"/>
                </a:solidFill>
              </a:rPr>
              <a:t>int </a:t>
            </a:r>
            <a:r>
              <a:rPr lang="en-US" sz="3200" dirty="0" smtClean="0"/>
              <a:t>size();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Enumeration</a:t>
            </a:r>
            <a:r>
              <a:rPr lang="en-US" sz="3200" dirty="0" smtClean="0"/>
              <a:t> elements();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645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Collection in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collection provide many Abstract Classes   </a:t>
            </a:r>
            <a:r>
              <a:rPr lang="en-US" dirty="0"/>
              <a:t>such </a:t>
            </a:r>
            <a:r>
              <a:rPr lang="en-US" dirty="0" smtClean="0"/>
              <a:t>as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Abstract Collection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Abstract List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Abstract Sequential List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Abstract Set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5413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7772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 in </a:t>
            </a:r>
            <a:r>
              <a:rPr lang="en-US" sz="4400" u="sng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Vector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28600" y="914400"/>
            <a:ext cx="9296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</a:t>
            </a:r>
            <a:r>
              <a:rPr lang="en-US" dirty="0" smtClean="0">
                <a:solidFill>
                  <a:srgbClr val="92D050"/>
                </a:solidFill>
              </a:rPr>
              <a:t> Vector 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Vector</a:t>
            </a:r>
            <a:r>
              <a:rPr lang="en-US" sz="3200" dirty="0" smtClean="0"/>
              <a:t>(); </a:t>
            </a:r>
          </a:p>
          <a:p>
            <a:r>
              <a:rPr lang="en-US" sz="3200" dirty="0" smtClean="0"/>
              <a:t>Creates an empty </a:t>
            </a:r>
            <a:r>
              <a:rPr lang="en-US" dirty="0" smtClean="0"/>
              <a:t>Vector</a:t>
            </a:r>
            <a:r>
              <a:rPr lang="en-US" sz="3200" dirty="0" smtClean="0"/>
              <a:t> object with default initial </a:t>
            </a:r>
          </a:p>
          <a:p>
            <a:pPr marL="0" indent="0">
              <a:buNone/>
            </a:pPr>
            <a:r>
              <a:rPr lang="en-US" sz="3200" dirty="0" smtClean="0"/>
              <a:t>     </a:t>
            </a:r>
            <a:r>
              <a:rPr lang="en-US" sz="3200" dirty="0" smtClean="0">
                <a:solidFill>
                  <a:srgbClr val="92D050"/>
                </a:solidFill>
              </a:rPr>
              <a:t>capacity  10 </a:t>
            </a:r>
            <a:r>
              <a:rPr lang="en-US" dirty="0" smtClean="0"/>
              <a:t>once vector reaches its max capacity </a:t>
            </a:r>
          </a:p>
          <a:p>
            <a:pPr marL="0" indent="0">
              <a:buNone/>
            </a:pPr>
            <a:r>
              <a:rPr lang="en-US" sz="3600" dirty="0" smtClean="0"/>
              <a:t>      new capacity =2*cc.</a:t>
            </a:r>
          </a:p>
          <a:p>
            <a:pPr marL="0" indent="0">
              <a:buNone/>
            </a:pPr>
            <a:r>
              <a:rPr lang="en-US" sz="3600" dirty="0"/>
              <a:t>2</a:t>
            </a:r>
            <a:r>
              <a:rPr lang="en-US" sz="3600" dirty="0" smtClean="0"/>
              <a:t>. </a:t>
            </a:r>
            <a:r>
              <a:rPr lang="en-US" sz="3600" dirty="0" smtClean="0">
                <a:solidFill>
                  <a:srgbClr val="00B050"/>
                </a:solidFill>
              </a:rPr>
              <a:t>Vector  v </a:t>
            </a:r>
            <a:r>
              <a:rPr lang="en-US" sz="3600" dirty="0" smtClean="0"/>
              <a:t>= </a:t>
            </a:r>
            <a:r>
              <a:rPr lang="en-US" sz="3600" dirty="0" smtClean="0">
                <a:solidFill>
                  <a:schemeClr val="accent1"/>
                </a:solidFill>
              </a:rPr>
              <a:t>new  </a:t>
            </a:r>
            <a:r>
              <a:rPr lang="en-US" sz="3600" dirty="0" smtClean="0">
                <a:solidFill>
                  <a:srgbClr val="00B050"/>
                </a:solidFill>
              </a:rPr>
              <a:t>Vector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Collection</a:t>
            </a:r>
            <a:r>
              <a:rPr lang="en-US" sz="3600" dirty="0" smtClean="0"/>
              <a:t> c);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creates equivalent  Vector object for  passed Collection.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7772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 in </a:t>
            </a:r>
            <a:r>
              <a:rPr lang="en-US" sz="4400" u="sng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Vector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28600" y="914400"/>
            <a:ext cx="9296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sz="3200" dirty="0" smtClean="0"/>
              <a:t>.</a:t>
            </a:r>
            <a:r>
              <a:rPr lang="en-US" dirty="0" smtClean="0">
                <a:solidFill>
                  <a:srgbClr val="92D050"/>
                </a:solidFill>
              </a:rPr>
              <a:t> Vector 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Vector</a:t>
            </a:r>
            <a:r>
              <a:rPr lang="en-US" sz="3200" dirty="0" smtClean="0"/>
              <a:t>( int  initialCapcity); </a:t>
            </a:r>
          </a:p>
          <a:p>
            <a:r>
              <a:rPr lang="en-US" sz="3200" dirty="0" smtClean="0"/>
              <a:t>Creates an empty </a:t>
            </a:r>
            <a:r>
              <a:rPr lang="en-US" dirty="0" smtClean="0"/>
              <a:t>Vector</a:t>
            </a:r>
            <a:r>
              <a:rPr lang="en-US" sz="3200" dirty="0" smtClean="0"/>
              <a:t> object with specified</a:t>
            </a:r>
          </a:p>
          <a:p>
            <a:pPr>
              <a:buNone/>
            </a:pPr>
            <a:r>
              <a:rPr lang="en-US" sz="3200" dirty="0" smtClean="0"/>
              <a:t>    initial </a:t>
            </a:r>
            <a:r>
              <a:rPr lang="en-US" sz="3200" dirty="0" smtClean="0">
                <a:solidFill>
                  <a:srgbClr val="92D050"/>
                </a:solidFill>
              </a:rPr>
              <a:t>capacity.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4. </a:t>
            </a:r>
            <a:r>
              <a:rPr lang="en-US" sz="3600" dirty="0" smtClean="0">
                <a:solidFill>
                  <a:srgbClr val="00B050"/>
                </a:solidFill>
              </a:rPr>
              <a:t>Vector  v </a:t>
            </a:r>
            <a:r>
              <a:rPr lang="en-US" sz="3600" dirty="0" smtClean="0"/>
              <a:t>= </a:t>
            </a:r>
            <a:r>
              <a:rPr lang="en-US" sz="3600" dirty="0" smtClean="0">
                <a:solidFill>
                  <a:schemeClr val="accent1"/>
                </a:solidFill>
              </a:rPr>
              <a:t>new  </a:t>
            </a:r>
            <a:r>
              <a:rPr lang="en-US" sz="3600" dirty="0" smtClean="0">
                <a:solidFill>
                  <a:srgbClr val="00B050"/>
                </a:solidFill>
              </a:rPr>
              <a:t>Vector</a:t>
            </a:r>
            <a:r>
              <a:rPr lang="en-US" sz="3600" dirty="0" smtClean="0"/>
              <a:t>(int  initialCapcity ,  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           int  incrementalCapcity); .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Enumeration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</p:spPr>
        <p:txBody>
          <a:bodyPr>
            <a:normAutofit/>
          </a:bodyPr>
          <a:lstStyle/>
          <a:p>
            <a:r>
              <a:rPr sz="3600" u="sng" smtClean="0">
                <a:solidFill>
                  <a:srgbClr val="00B050"/>
                </a:solidFill>
              </a:rPr>
              <a:t>Enumeration </a:t>
            </a:r>
            <a:endParaRPr lang="en-US" sz="3600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268" y="11430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It is a interface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Used to iterate the elements </a:t>
            </a:r>
            <a:r>
              <a:rPr lang="en-US" sz="3200" smtClean="0"/>
              <a:t>from the </a:t>
            </a:r>
            <a:r>
              <a:rPr lang="en-US" sz="3200" dirty="0" smtClean="0"/>
              <a:t>legacy class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Methods are:</a:t>
            </a:r>
          </a:p>
          <a:p>
            <a:pPr marL="285750" indent="-285750"/>
            <a:r>
              <a:rPr lang="en-US" sz="3200" dirty="0" smtClean="0">
                <a:solidFill>
                  <a:srgbClr val="FF0000"/>
                </a:solidFill>
              </a:rPr>
              <a:t>   1) </a:t>
            </a:r>
            <a:r>
              <a:rPr lang="en-US" sz="3200" dirty="0" smtClean="0"/>
              <a:t>hasmoreElements();</a:t>
            </a:r>
          </a:p>
          <a:p>
            <a:pPr marL="285750" indent="-285750"/>
            <a:r>
              <a:rPr lang="en-US" sz="3200" dirty="0" smtClean="0">
                <a:solidFill>
                  <a:srgbClr val="FF0000"/>
                </a:solidFill>
              </a:rPr>
              <a:t>   2)</a:t>
            </a:r>
            <a:r>
              <a:rPr lang="en-US" sz="3200" dirty="0" err="1" smtClean="0"/>
              <a:t>nextElement</a:t>
            </a:r>
            <a:r>
              <a:rPr lang="en-US" sz="3200" dirty="0" smtClean="0"/>
              <a:t>();</a:t>
            </a:r>
          </a:p>
          <a:p>
            <a:pPr marL="285750" indent="-285750"/>
            <a:endParaRPr lang="en-US" sz="3200" dirty="0" smtClean="0"/>
          </a:p>
          <a:p>
            <a:pPr marL="285750" indent="-285750"/>
            <a:r>
              <a:rPr lang="en-US" sz="3200" dirty="0" smtClean="0"/>
              <a:t>Create object:</a:t>
            </a:r>
          </a:p>
          <a:p>
            <a:pPr marL="285750" indent="-285750"/>
            <a:r>
              <a:rPr lang="en-US" sz="3200" dirty="0" smtClean="0"/>
              <a:t>Enumeration e=</a:t>
            </a:r>
            <a:r>
              <a:rPr lang="en-US" sz="3200" dirty="0" err="1" smtClean="0"/>
              <a:t>v.elements</a:t>
            </a:r>
            <a:r>
              <a:rPr lang="en-US" sz="3200" dirty="0" smtClean="0"/>
              <a:t>();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8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Stack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</p:spPr>
        <p:txBody>
          <a:bodyPr>
            <a:normAutofit/>
          </a:bodyPr>
          <a:lstStyle/>
          <a:p>
            <a:r>
              <a:rPr sz="3600" u="sng" smtClean="0">
                <a:solidFill>
                  <a:srgbClr val="00B050"/>
                </a:solidFill>
              </a:rPr>
              <a:t>Stack</a:t>
            </a:r>
            <a:endParaRPr lang="en-US" sz="3600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268" y="1143000"/>
            <a:ext cx="7924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It is a child class of vector.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It specially designed class for Last In First Out order(LIFO).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8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7772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 in </a:t>
            </a: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3914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</a:t>
            </a:r>
            <a:r>
              <a:rPr lang="en-US" dirty="0" smtClean="0">
                <a:solidFill>
                  <a:srgbClr val="92D050"/>
                </a:solidFill>
              </a:rPr>
              <a:t> Stack 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Stack</a:t>
            </a:r>
            <a:r>
              <a:rPr lang="en-US" sz="3200" dirty="0" smtClean="0"/>
              <a:t>(); </a:t>
            </a:r>
          </a:p>
          <a:p>
            <a:r>
              <a:rPr lang="en-US" sz="3200" dirty="0" smtClean="0"/>
              <a:t>Creates an empty Stack Object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Stack</a:t>
            </a:r>
            <a:r>
              <a:rPr lang="en-US" sz="3600" b="1" dirty="0" smtClean="0">
                <a:solidFill>
                  <a:srgbClr val="FF0000"/>
                </a:solidFill>
              </a:rPr>
              <a:t> Specific methods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382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1) Object </a:t>
            </a:r>
            <a:r>
              <a:rPr lang="en-US" sz="3200" dirty="0" smtClean="0"/>
              <a:t>push(</a:t>
            </a:r>
            <a:r>
              <a:rPr lang="en-US" sz="3200" dirty="0" smtClean="0">
                <a:solidFill>
                  <a:srgbClr val="00B050"/>
                </a:solidFill>
              </a:rPr>
              <a:t>Object</a:t>
            </a:r>
            <a:r>
              <a:rPr lang="en-US" sz="3200" dirty="0" smtClean="0"/>
              <a:t> obj);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      </a:t>
            </a:r>
            <a:r>
              <a:rPr lang="en-US" sz="3200" dirty="0" smtClean="0">
                <a:solidFill>
                  <a:schemeClr val="tx2"/>
                </a:solidFill>
              </a:rPr>
              <a:t>for inserting an object to stack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2) Object </a:t>
            </a:r>
            <a:r>
              <a:rPr lang="en-US" sz="3200" dirty="0" smtClean="0"/>
              <a:t>pop();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      </a:t>
            </a:r>
            <a:r>
              <a:rPr lang="en-US" sz="3200" dirty="0" smtClean="0">
                <a:solidFill>
                  <a:schemeClr val="tx2"/>
                </a:solidFill>
              </a:rPr>
              <a:t>to remove and returns top of the stack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3) Object </a:t>
            </a:r>
            <a:r>
              <a:rPr lang="en-US" sz="3200" dirty="0" smtClean="0"/>
              <a:t>peak();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to returns the top of the stack without                               removal of object</a:t>
            </a:r>
          </a:p>
        </p:txBody>
      </p:sp>
    </p:spTree>
    <p:extLst>
      <p:ext uri="{BB962C8B-B14F-4D97-AF65-F5344CB8AC3E}">
        <p14:creationId xmlns:p14="http://schemas.microsoft.com/office/powerpoint/2010/main" val="103450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Stack </a:t>
            </a:r>
            <a:r>
              <a:rPr lang="en-US" sz="3600" b="1" dirty="0" smtClean="0">
                <a:solidFill>
                  <a:srgbClr val="FF0000"/>
                </a:solidFill>
              </a:rPr>
              <a:t> Specific methods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0668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4) </a:t>
            </a:r>
            <a:r>
              <a:rPr lang="en-US" sz="3200" dirty="0" smtClean="0"/>
              <a:t>int Search</a:t>
            </a:r>
            <a:r>
              <a:rPr lang="en-US" sz="3200" dirty="0" smtClean="0">
                <a:solidFill>
                  <a:srgbClr val="00B050"/>
                </a:solidFill>
              </a:rPr>
              <a:t>(Object</a:t>
            </a:r>
            <a:r>
              <a:rPr lang="en-US" sz="3200" dirty="0" smtClean="0"/>
              <a:t> obj);</a:t>
            </a:r>
          </a:p>
          <a:p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if the specified object is available it returns its offset from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103450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3. </a:t>
            </a:r>
            <a:r>
              <a:rPr lang="en-US" sz="3600" b="1" dirty="0" smtClean="0">
                <a:solidFill>
                  <a:srgbClr val="FF0000"/>
                </a:solidFill>
              </a:rPr>
              <a:t> Set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0668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 it is a child interface of Collection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Where duplicates are not allowed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Insertion order is not preserved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Set it does not contain any new method</a:t>
            </a:r>
          </a:p>
          <a:p>
            <a:r>
              <a:rPr lang="en-US" sz="3200" dirty="0" smtClean="0"/>
              <a:t>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450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Collection in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229600" cy="4297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collection provide many Concrete Classes  </a:t>
            </a:r>
            <a:r>
              <a:rPr lang="en-US" dirty="0"/>
              <a:t>such </a:t>
            </a:r>
            <a:r>
              <a:rPr lang="en-US" dirty="0" smtClean="0"/>
              <a:t>as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ArrayList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LinkedList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Vector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tack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PriorityQueue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ArrayDqueue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Hashset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LinkedHashset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Treeset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089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Hash set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smtClean="0">
                <a:solidFill>
                  <a:srgbClr val="00B050"/>
                </a:solidFill>
              </a:rPr>
              <a:t>Hashset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The underlying data structure is hash table.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Duplicates are not allowed . if you trying  to insert duplicates ,we wont get any compile time errors .add() method simply returns false.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Insertion order is not preserved and all objects will be inserted based on hash code objects.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Heterogeneous objects are  allowed.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70C0"/>
                </a:solidFill>
              </a:rPr>
              <a:t>Null insertion is possible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70C0"/>
                </a:solidFill>
              </a:rPr>
              <a:t>Implements serializable and Clonable interface but not RandomAcess 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70C0"/>
                </a:solidFill>
              </a:rPr>
              <a:t>Hash set is the best choice if our frequent operation is search operation.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7772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 in </a:t>
            </a:r>
            <a:r>
              <a:rPr lang="en-US" sz="4400" u="sng" dirty="0" err="1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Hashset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696200" cy="3886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/>
              <a:t>1.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h = new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/>
              <a:t>();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/>
              <a:t>Creates an empty </a:t>
            </a:r>
            <a:r>
              <a:rPr lang="en-US" dirty="0" err="1" smtClean="0"/>
              <a:t>HashSet</a:t>
            </a:r>
            <a:r>
              <a:rPr lang="en-US" sz="3200" dirty="0" smtClean="0"/>
              <a:t> Object with default initial capacity 16 &amp; default Fill Ratio 0.75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/>
              <a:t> h =new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intialCapcity</a:t>
            </a:r>
            <a:r>
              <a:rPr lang="en-US" dirty="0" smtClean="0"/>
              <a:t>);</a:t>
            </a:r>
          </a:p>
          <a:p>
            <a:r>
              <a:rPr lang="en-US" sz="3600" dirty="0" smtClean="0"/>
              <a:t>Creates an empty </a:t>
            </a:r>
            <a:r>
              <a:rPr lang="en-US" sz="3600" dirty="0" err="1" smtClean="0"/>
              <a:t>HashSet</a:t>
            </a:r>
            <a:r>
              <a:rPr lang="en-US" sz="3600" dirty="0" smtClean="0"/>
              <a:t> Object with specified initial capacity &amp; default Fill Ratio 0.75</a:t>
            </a:r>
          </a:p>
          <a:p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7772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 in </a:t>
            </a:r>
            <a:r>
              <a:rPr lang="en-US" sz="4400" u="sng" dirty="0" err="1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Hashset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01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sz="3200" dirty="0" smtClean="0"/>
              <a:t>.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h =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intialCapcity</a:t>
            </a:r>
            <a:r>
              <a:rPr lang="en-US" dirty="0" smtClean="0"/>
              <a:t>, float </a:t>
            </a:r>
            <a:r>
              <a:rPr lang="en-US" dirty="0" err="1" smtClean="0"/>
              <a:t>loadfactor</a:t>
            </a:r>
            <a:r>
              <a:rPr lang="en-US" dirty="0" smtClean="0"/>
              <a:t>);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/>
              <a:t>Creates an empty </a:t>
            </a:r>
            <a:r>
              <a:rPr lang="en-US" dirty="0" err="1" smtClean="0"/>
              <a:t>HashSet</a:t>
            </a:r>
            <a:r>
              <a:rPr lang="en-US" sz="3200" dirty="0" smtClean="0"/>
              <a:t> Object with </a:t>
            </a:r>
            <a:r>
              <a:rPr lang="en-US" dirty="0" smtClean="0"/>
              <a:t>specified </a:t>
            </a:r>
            <a:r>
              <a:rPr lang="en-US" sz="3200" dirty="0" smtClean="0"/>
              <a:t>initial capacity 16 &amp; </a:t>
            </a:r>
            <a:r>
              <a:rPr lang="en-US" dirty="0" smtClean="0"/>
              <a:t>specified</a:t>
            </a:r>
            <a:r>
              <a:rPr lang="en-US" sz="3200" dirty="0" smtClean="0"/>
              <a:t> Fill Ratio (Load factor).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/>
              <a:t> h =new </a:t>
            </a:r>
            <a:r>
              <a:rPr lang="en-US" dirty="0" err="1" smtClean="0">
                <a:solidFill>
                  <a:srgbClr val="00B050"/>
                </a:solidFill>
              </a:rPr>
              <a:t>HashSet</a:t>
            </a:r>
            <a:r>
              <a:rPr lang="en-US" dirty="0" smtClean="0"/>
              <a:t>(Collection c);</a:t>
            </a:r>
          </a:p>
          <a:p>
            <a:r>
              <a:rPr lang="en-US" sz="3600" dirty="0" smtClean="0"/>
              <a:t>For inner conversion between Collection object 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Load factor/Fill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loading the how much factors , a new </a:t>
            </a:r>
            <a:r>
              <a:rPr lang="en-US" dirty="0" err="1" smtClean="0"/>
              <a:t>HashSet</a:t>
            </a:r>
            <a:r>
              <a:rPr lang="en-US" dirty="0" smtClean="0"/>
              <a:t> object will be created, that factor is called as Load Factor or Fill ratio.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Tree set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smtClean="0">
                <a:solidFill>
                  <a:srgbClr val="00B050"/>
                </a:solidFill>
              </a:rPr>
              <a:t>Treeset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The underlying data structure is Balanced Tree.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Duplicates are not allowed . if you trying  to insert duplicates ,we wont get any compile time errors .add() method simply returns false.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Insertion order is not preserved and but all objects will be inserted based on according to some sorting order.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1430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Heterogeneous objects are not allowed. If you try to insert we will get runtime exception saying class Cast Exception.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</a:rPr>
              <a:t>Null insertion is allowed but only once </a:t>
            </a:r>
            <a:endParaRPr lang="en-US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7772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 in</a:t>
            </a:r>
            <a:r>
              <a:rPr kumimoji="0" lang="en-US" sz="4400" b="0" i="0" u="sng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sng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</a:t>
            </a:r>
            <a:r>
              <a:rPr lang="en-US" sz="4400" u="sng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set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6962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1.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h = new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/>
              <a:t>();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/>
              <a:t>Creates an empty </a:t>
            </a:r>
            <a:r>
              <a:rPr lang="en-US" sz="3200" dirty="0" err="1" smtClean="0"/>
              <a:t>Tree</a:t>
            </a:r>
            <a:r>
              <a:rPr lang="en-US" dirty="0" err="1" smtClean="0"/>
              <a:t>Set</a:t>
            </a:r>
            <a:r>
              <a:rPr lang="en-US" sz="3200" dirty="0" smtClean="0"/>
              <a:t> Object where elements will be inserted according to default natural sorting order.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/>
              <a:t> h =new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/>
              <a:t>(Comparator c);</a:t>
            </a:r>
          </a:p>
          <a:p>
            <a:r>
              <a:rPr lang="en-US" sz="3600" dirty="0" smtClean="0"/>
              <a:t>Creates an empty </a:t>
            </a:r>
            <a:r>
              <a:rPr lang="en-US" sz="3600" dirty="0" err="1" smtClean="0"/>
              <a:t>TreeSet</a:t>
            </a:r>
            <a:r>
              <a:rPr lang="en-US" sz="3600" dirty="0" smtClean="0"/>
              <a:t> where elements will be inserted according to customized sorting order.</a:t>
            </a:r>
          </a:p>
          <a:p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2523092" y="1187557"/>
            <a:ext cx="1838325" cy="314325"/>
          </a:xfrm>
          <a:prstGeom prst="roundRect">
            <a:avLst>
              <a:gd name="adj" fmla="val 2575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&lt;&lt;Collection&gt;&gt;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3437492" y="1501882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75217" y="1920982"/>
            <a:ext cx="6505575" cy="57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75217" y="1977497"/>
            <a:ext cx="0" cy="400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160892" y="2378182"/>
            <a:ext cx="895350" cy="332740"/>
          </a:xfrm>
          <a:prstGeom prst="roundRect">
            <a:avLst>
              <a:gd name="adj" fmla="val 138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&lt;&lt;List&gt;&gt;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2885042" y="2074652"/>
            <a:ext cx="1209675" cy="33210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&lt;&lt;Queue&gt;&gt;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6066392" y="2292457"/>
            <a:ext cx="1495425" cy="33210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&lt;&lt;Set&gt;&gt;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980792" y="1920982"/>
            <a:ext cx="0" cy="371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437492" y="1978132"/>
            <a:ext cx="0" cy="95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6200000" flipV="1">
            <a:off x="4047092" y="1539982"/>
            <a:ext cx="689610" cy="6350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4237592" y="2206732"/>
            <a:ext cx="1676400" cy="32829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&lt;Abstract Collection&gt;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522842" y="2711557"/>
            <a:ext cx="0" cy="27146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70517" y="3208127"/>
            <a:ext cx="1181100" cy="31432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&lt;ArrayList&gt;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055607" y="4626082"/>
            <a:ext cx="1181100" cy="28575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&lt;LinkedList&gt;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180067" y="5264257"/>
            <a:ext cx="1428750" cy="28575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&lt;Vector&gt;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3942317" y="2405487"/>
            <a:ext cx="0" cy="9156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332717" y="3321157"/>
            <a:ext cx="1181100" cy="31432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&lt;PriorityQueue&gt;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3124200" y="2438400"/>
            <a:ext cx="0" cy="158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732642" y="3960602"/>
            <a:ext cx="1209675" cy="33210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&lt;&lt;Dqueue&gt;&gt;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3332717" y="4291437"/>
            <a:ext cx="0" cy="6191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3056492" y="4949932"/>
            <a:ext cx="1181100" cy="31432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&lt;ArrayDqueue&gt;</a:t>
            </a:r>
          </a:p>
        </p:txBody>
      </p:sp>
      <p:cxnSp>
        <p:nvCxnSpPr>
          <p:cNvPr id="125" name="Elbow Connector 124"/>
          <p:cNvCxnSpPr/>
          <p:nvPr/>
        </p:nvCxnSpPr>
        <p:spPr>
          <a:xfrm rot="10800000">
            <a:off x="2237342" y="4759432"/>
            <a:ext cx="817880" cy="333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694407" y="4168882"/>
            <a:ext cx="1019175" cy="31432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&lt;</a:t>
            </a:r>
            <a:r>
              <a:rPr lang="en-US" sz="1100" dirty="0" err="1">
                <a:effectLst/>
                <a:ea typeface="Calibri"/>
                <a:cs typeface="Times New Roman"/>
              </a:rPr>
              <a:t>HashSet</a:t>
            </a:r>
            <a:r>
              <a:rPr lang="en-US" sz="1100" dirty="0">
                <a:effectLst/>
                <a:ea typeface="Calibri"/>
                <a:cs typeface="Times New Roman"/>
              </a:rPr>
              <a:t>&gt;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6180692" y="4911832"/>
            <a:ext cx="1304925" cy="31432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&lt;</a:t>
            </a:r>
            <a:r>
              <a:rPr lang="en-US" sz="1100" dirty="0" err="1">
                <a:effectLst/>
                <a:ea typeface="Calibri"/>
                <a:cs typeface="Times New Roman"/>
              </a:rPr>
              <a:t>LinkedHashSet</a:t>
            </a:r>
            <a:r>
              <a:rPr lang="en-US" sz="1100" dirty="0">
                <a:effectLst/>
                <a:ea typeface="Calibri"/>
                <a:cs typeface="Times New Roman"/>
              </a:rPr>
              <a:t>&gt;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6456917" y="2626467"/>
            <a:ext cx="0" cy="22377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41892" y="3321157"/>
            <a:ext cx="428625" cy="12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41892" y="4816582"/>
            <a:ext cx="5334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22842" y="5426182"/>
            <a:ext cx="6572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56917" y="4281912"/>
            <a:ext cx="2381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180692" y="2625832"/>
            <a:ext cx="1905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5066267" y="3997432"/>
            <a:ext cx="1257300" cy="3333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&lt;&lt;SortedSet&gt;&gt;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4513817" y="4692757"/>
            <a:ext cx="1247775" cy="31432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       &lt;</a:t>
            </a:r>
            <a:r>
              <a:rPr lang="en-US" sz="1100" dirty="0" err="1">
                <a:effectLst/>
                <a:ea typeface="Calibri"/>
                <a:cs typeface="Times New Roman"/>
              </a:rPr>
              <a:t>TreeSet</a:t>
            </a:r>
            <a:r>
              <a:rPr lang="en-US" sz="1100" dirty="0">
                <a:effectLst/>
                <a:ea typeface="Calibri"/>
                <a:cs typeface="Times New Roman"/>
              </a:rPr>
              <a:t>&gt;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5266292" y="4340332"/>
            <a:ext cx="0" cy="28575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303892" y="2530582"/>
            <a:ext cx="1304925" cy="31432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&lt;Abstract List&gt;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4999592" y="2535027"/>
            <a:ext cx="0" cy="175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608817" y="2702032"/>
            <a:ext cx="2390775" cy="5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675367" y="2844907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513567" y="2835382"/>
            <a:ext cx="0" cy="2399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560942" y="3711682"/>
            <a:ext cx="1905000" cy="31432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&lt;AbstractSequentialListList&gt;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237342" y="2835382"/>
            <a:ext cx="0" cy="87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675367" y="4026007"/>
            <a:ext cx="0" cy="60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4437617" y="2864592"/>
            <a:ext cx="1676400" cy="32829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&lt;Abstract Set&gt;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5447267" y="2530582"/>
            <a:ext cx="0" cy="313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5599667" y="3197332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599667" y="3473557"/>
            <a:ext cx="16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199867" y="3463397"/>
            <a:ext cx="0" cy="695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180817" y="4483207"/>
            <a:ext cx="0" cy="427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4828142" y="3197332"/>
            <a:ext cx="19050" cy="145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85"/>
          <p:cNvSpPr>
            <a:spLocks noChangeArrowheads="1"/>
          </p:cNvSpPr>
          <p:nvPr/>
        </p:nvSpPr>
        <p:spPr bwMode="auto">
          <a:xfrm>
            <a:off x="46592" y="10732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" name="Rectangle 204"/>
          <p:cNvSpPr>
            <a:spLocks noChangeArrowheads="1"/>
          </p:cNvSpPr>
          <p:nvPr/>
        </p:nvSpPr>
        <p:spPr bwMode="auto">
          <a:xfrm>
            <a:off x="46592" y="15304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75391" y="313819"/>
            <a:ext cx="510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Hierarchy of Collection Framework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63476" y="5942286"/>
            <a:ext cx="8148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  <a:r>
              <a:rPr lang="en-US" sz="2400" b="1" i="1" dirty="0"/>
              <a:t> </a:t>
            </a:r>
            <a:r>
              <a:rPr lang="en-US" sz="2400" b="1" i="1" dirty="0" smtClean="0"/>
              <a:t>java.util</a:t>
            </a:r>
            <a:r>
              <a:rPr lang="en-US" sz="2400" b="1" i="1" dirty="0"/>
              <a:t> </a:t>
            </a:r>
            <a:r>
              <a:rPr lang="en-US" sz="2400" b="1" i="1" dirty="0" smtClean="0"/>
              <a:t> </a:t>
            </a:r>
            <a:r>
              <a:rPr lang="en-US" sz="2400" dirty="0" smtClean="0"/>
              <a:t>package </a:t>
            </a:r>
            <a:r>
              <a:rPr lang="en-US" sz="2400" dirty="0"/>
              <a:t>contains all the classes and interfaces for </a:t>
            </a:r>
            <a:r>
              <a:rPr lang="en-US" sz="2400" dirty="0" smtClean="0"/>
              <a:t>Collection framework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7772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5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 in </a:t>
            </a: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</a:t>
            </a:r>
            <a:r>
              <a:rPr lang="en-US" sz="4400" u="sng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set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5800" y="1143000"/>
            <a:ext cx="8001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sz="3200" dirty="0" smtClean="0"/>
              <a:t>.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h =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/>
              <a:t>(</a:t>
            </a:r>
            <a:r>
              <a:rPr lang="en-US" dirty="0" err="1" smtClean="0"/>
              <a:t>SortedSet</a:t>
            </a:r>
            <a:r>
              <a:rPr lang="en-US" dirty="0" smtClean="0"/>
              <a:t> s);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/>
              <a:t>Creates an </a:t>
            </a:r>
            <a:r>
              <a:rPr lang="en-US" sz="3200" dirty="0" err="1" smtClean="0"/>
              <a:t>equalent</a:t>
            </a:r>
            <a:r>
              <a:rPr lang="en-US" sz="3200" dirty="0" smtClean="0"/>
              <a:t> </a:t>
            </a:r>
            <a:r>
              <a:rPr lang="en-US" sz="3200" dirty="0" err="1" smtClean="0"/>
              <a:t>TreeSet</a:t>
            </a:r>
            <a:r>
              <a:rPr lang="en-US" sz="3200" dirty="0" smtClean="0"/>
              <a:t> for  passed Sorted Set.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/>
              <a:t> h =new </a:t>
            </a:r>
            <a:r>
              <a:rPr lang="en-US" dirty="0" err="1" smtClean="0">
                <a:solidFill>
                  <a:srgbClr val="00B050"/>
                </a:solidFill>
              </a:rPr>
              <a:t>TreeSet</a:t>
            </a:r>
            <a:r>
              <a:rPr lang="en-US" dirty="0" smtClean="0"/>
              <a:t>(Collection c);</a:t>
            </a:r>
          </a:p>
          <a:p>
            <a:r>
              <a:rPr lang="en-US" sz="3600" dirty="0" smtClean="0"/>
              <a:t>For inner conversion between Collection object 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Null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empty </a:t>
            </a:r>
            <a:r>
              <a:rPr lang="en-US" dirty="0" err="1" smtClean="0"/>
              <a:t>TreeSet</a:t>
            </a:r>
            <a:r>
              <a:rPr lang="en-US" dirty="0" smtClean="0"/>
              <a:t> as the first element null insertion is possible .</a:t>
            </a:r>
          </a:p>
          <a:p>
            <a:r>
              <a:rPr lang="en-US" dirty="0" smtClean="0"/>
              <a:t>But after inserting that null if we are trying to insert any another element we will get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smtClean="0"/>
              <a:t>For non empty </a:t>
            </a:r>
            <a:r>
              <a:rPr lang="en-US" dirty="0" err="1" smtClean="0"/>
              <a:t>Treeset</a:t>
            </a:r>
            <a:r>
              <a:rPr lang="en-US" dirty="0" smtClean="0"/>
              <a:t> if we trying insert null then we will get </a:t>
            </a:r>
            <a:r>
              <a:rPr lang="en-US" dirty="0" err="1" smtClean="0"/>
              <a:t>NullPointerException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interface present in java.lang package</a:t>
            </a:r>
          </a:p>
          <a:p>
            <a:r>
              <a:rPr lang="en-US" dirty="0" smtClean="0"/>
              <a:t>It </a:t>
            </a:r>
            <a:r>
              <a:rPr lang="en-US" dirty="0" err="1" smtClean="0"/>
              <a:t>containes</a:t>
            </a:r>
            <a:r>
              <a:rPr lang="en-US" dirty="0" smtClean="0"/>
              <a:t> only one method CompareTo()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1"/>
            <a:ext cx="8077200" cy="528417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Obj1.CompareTo(obj2)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     returns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obj1 has to come before obj2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     returns +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obj1 has to come after obj2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     returns 0 </a:t>
            </a:r>
            <a:r>
              <a:rPr lang="en-US" dirty="0" err="1" smtClean="0"/>
              <a:t>iff</a:t>
            </a:r>
            <a:r>
              <a:rPr lang="en-US" dirty="0" smtClean="0"/>
              <a:t> obj1 &amp; obj2 are equal.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80772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we depending on default natural sorting order internally JVM will CompareTo() method will inserting objects to the </a:t>
            </a:r>
            <a:r>
              <a:rPr lang="en-US" dirty="0" err="1" smtClean="0"/>
              <a:t>TreeSet</a:t>
            </a:r>
            <a:r>
              <a:rPr lang="en-US" dirty="0" smtClean="0"/>
              <a:t>. Hence the object should be Comparable.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 t = new </a:t>
            </a:r>
            <a:r>
              <a:rPr lang="en-US" dirty="0" err="1" smtClean="0"/>
              <a:t>TreeSet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t.add</a:t>
            </a:r>
            <a:r>
              <a:rPr lang="en-US" dirty="0" smtClean="0"/>
              <a:t>(“B”);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t.add</a:t>
            </a:r>
            <a:r>
              <a:rPr lang="en-US" dirty="0" smtClean="0"/>
              <a:t>(“Z”);   //”</a:t>
            </a:r>
            <a:r>
              <a:rPr lang="en-US" dirty="0" err="1" smtClean="0"/>
              <a:t>Z”.CompareTo</a:t>
            </a:r>
            <a:r>
              <a:rPr lang="en-US" dirty="0" smtClean="0"/>
              <a:t>(“B”); +</a:t>
            </a:r>
            <a:r>
              <a:rPr lang="en-US" dirty="0" err="1" smtClean="0"/>
              <a:t>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t.add</a:t>
            </a:r>
            <a:r>
              <a:rPr lang="en-US" dirty="0" smtClean="0"/>
              <a:t>(“A”);   //”</a:t>
            </a:r>
            <a:r>
              <a:rPr lang="en-US" dirty="0" err="1" smtClean="0"/>
              <a:t>A”.compareTo</a:t>
            </a:r>
            <a:r>
              <a:rPr lang="en-US" dirty="0" smtClean="0"/>
              <a:t>(“B”);-</a:t>
            </a:r>
            <a:r>
              <a:rPr lang="en-US" dirty="0" err="1" smtClean="0"/>
              <a:t>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S.o.pl(t);   //[A,B,Z]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077200" cy="51054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we not satisfied with default natural sorting order or if the default natural sorting order is already available then we can define our own customized sorting by using Comparator.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Comparable </a:t>
            </a:r>
            <a:r>
              <a:rPr lang="en-US" dirty="0" err="1" smtClean="0"/>
              <a:t>ment</a:t>
            </a:r>
            <a:r>
              <a:rPr lang="en-US" dirty="0" smtClean="0"/>
              <a:t> for Default Natural Sorting order where as Comparator </a:t>
            </a:r>
            <a:r>
              <a:rPr lang="en-US" dirty="0" err="1" smtClean="0"/>
              <a:t>ment</a:t>
            </a:r>
            <a:r>
              <a:rPr lang="en-US" dirty="0" smtClean="0"/>
              <a:t> for customized sorting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Note:</a:t>
            </a:r>
          </a:p>
          <a:p>
            <a:pPr marL="514350" indent="-514350">
              <a:buNone/>
            </a:pPr>
            <a:r>
              <a:rPr lang="en-US" dirty="0" smtClean="0"/>
              <a:t>  if we are defining our own sorting by Comparator  the objects need not comparable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632"/>
            <a:ext cx="8915400" cy="1143000"/>
          </a:xfrm>
        </p:spPr>
        <p:txBody>
          <a:bodyPr>
            <a:normAutofit fontScale="90000"/>
          </a:bodyPr>
          <a:lstStyle/>
          <a:p>
            <a:r>
              <a:rPr smtClean="0"/>
              <a:t>Comparison between Comparable and Comparator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0772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Comparable</a:t>
                      </a:r>
                      <a:r>
                        <a:rPr lang="en-US" sz="3200" baseline="0" dirty="0" smtClean="0"/>
                        <a:t>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Comparator</a:t>
                      </a:r>
                      <a:endParaRPr lang="en-US" sz="3200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It is meant</a:t>
                      </a:r>
                      <a:r>
                        <a:rPr lang="en-US" sz="2400" baseline="0" dirty="0" smtClean="0"/>
                        <a:t> for default natural sorting order</a:t>
                      </a:r>
                    </a:p>
                    <a:p>
                      <a:r>
                        <a:rPr lang="en-US" sz="2400" baseline="0" dirty="0" smtClean="0"/>
                        <a:t>2. It present in java.lang package.</a:t>
                      </a:r>
                    </a:p>
                    <a:p>
                      <a:r>
                        <a:rPr lang="en-US" sz="2400" baseline="0" dirty="0" smtClean="0"/>
                        <a:t>3.This interface defines only one method compareTo().</a:t>
                      </a:r>
                    </a:p>
                    <a:p>
                      <a:r>
                        <a:rPr lang="en-US" sz="2400" baseline="0" dirty="0" smtClean="0"/>
                        <a:t>4. All wrapper classes and String class implement Comparable interface.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1.It is for customized sorting order</a:t>
                      </a:r>
                    </a:p>
                    <a:p>
                      <a:r>
                        <a:rPr lang="en-US" sz="2400" dirty="0" smtClean="0"/>
                        <a:t>2.It present in java.util package.</a:t>
                      </a:r>
                    </a:p>
                    <a:p>
                      <a:r>
                        <a:rPr lang="en-US" sz="2400" dirty="0" smtClean="0"/>
                        <a:t>3.</a:t>
                      </a:r>
                      <a:r>
                        <a:rPr lang="en-US" sz="2400" baseline="0" dirty="0" smtClean="0"/>
                        <a:t> This interface defines two methods compare() and equals()</a:t>
                      </a:r>
                    </a:p>
                    <a:p>
                      <a:r>
                        <a:rPr lang="en-US" sz="2400" baseline="0" dirty="0" smtClean="0"/>
                        <a:t>4. The only implemented classes of comparator are Collator and </a:t>
                      </a:r>
                      <a:r>
                        <a:rPr lang="en-US" sz="2400" baseline="0" dirty="0" err="1" smtClean="0"/>
                        <a:t>RuleBasedColator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depending on natural sorting order then objects should be homogeneous and comparable otherwise we will get runtime exception saying </a:t>
            </a:r>
            <a:r>
              <a:rPr lang="en-US" dirty="0" err="1" smtClean="0"/>
              <a:t>ClassCasteException</a:t>
            </a:r>
            <a:endParaRPr lang="en-US" dirty="0" smtClean="0"/>
          </a:p>
          <a:p>
            <a:r>
              <a:rPr lang="en-US" dirty="0" smtClean="0"/>
              <a:t>But if we are defining our own sorting by comparator then objects need be homogeneous and comparable. We can insert heterogeneous non comparable objects also.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00B050"/>
                </a:solidFill>
              </a:rPr>
              <a:t>LinkedHashSet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unique elements only like hash set</a:t>
            </a:r>
          </a:p>
          <a:p>
            <a:pPr>
              <a:buNone/>
            </a:pPr>
            <a:r>
              <a:rPr lang="en-US" dirty="0" smtClean="0"/>
              <a:t>    its extend </a:t>
            </a:r>
            <a:r>
              <a:rPr lang="en-US" dirty="0" err="1" smtClean="0"/>
              <a:t>HashSet</a:t>
            </a:r>
            <a:r>
              <a:rPr lang="en-US" dirty="0" smtClean="0"/>
              <a:t> class and implements Set interface</a:t>
            </a:r>
          </a:p>
          <a:p>
            <a:r>
              <a:rPr lang="en-US" dirty="0" smtClean="0"/>
              <a:t>Maintains insertion order.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solidFill>
                  <a:srgbClr val="00B050"/>
                </a:solidFill>
              </a:rPr>
              <a:t>3. </a:t>
            </a:r>
            <a:r>
              <a:rPr b="1" smtClean="0">
                <a:solidFill>
                  <a:srgbClr val="FF0000"/>
                </a:solidFill>
              </a:rPr>
              <a:t> Queue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Child interface of collection</a:t>
            </a:r>
          </a:p>
          <a:p>
            <a:r>
              <a:rPr lang="en-US" dirty="0" smtClean="0"/>
              <a:t>If we want to represent a group of individual elements prior to processing then we go for Queue</a:t>
            </a:r>
          </a:p>
          <a:p>
            <a:r>
              <a:rPr lang="en-US" dirty="0" smtClean="0"/>
              <a:t>Underlined data structure FIFO.</a:t>
            </a:r>
          </a:p>
          <a:p>
            <a:r>
              <a:rPr lang="en-US" dirty="0" smtClean="0"/>
              <a:t>Insertion at the tail </a:t>
            </a:r>
          </a:p>
          <a:p>
            <a:r>
              <a:rPr lang="en-US" dirty="0" smtClean="0"/>
              <a:t>Deletion at the head by calling remove or poll.</a:t>
            </a:r>
          </a:p>
          <a:p>
            <a:r>
              <a:rPr lang="en-US" dirty="0" smtClean="0"/>
              <a:t>Not possible to insert a null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122"/>
            <a:ext cx="8077200" cy="811078"/>
          </a:xfrm>
        </p:spPr>
        <p:txBody>
          <a:bodyPr/>
          <a:lstStyle/>
          <a:p>
            <a:r>
              <a:rPr lang="en-US" dirty="0" smtClean="0"/>
              <a:t>Need of Collection in java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838200"/>
            <a:ext cx="8305800" cy="572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5590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solidFill>
                  <a:srgbClr val="FF0000"/>
                </a:solidFill>
              </a:rPr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both as FIFO and LIFO.</a:t>
            </a:r>
          </a:p>
          <a:p>
            <a:r>
              <a:rPr lang="en-US" dirty="0" smtClean="0"/>
              <a:t>In a Deque all new elements can be inserted, retrieved and removed at both ends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Methods in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add(object);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offer(object);</a:t>
            </a:r>
          </a:p>
          <a:p>
            <a:r>
              <a:rPr lang="en-US" dirty="0" smtClean="0"/>
              <a:t>Public remove();</a:t>
            </a:r>
          </a:p>
          <a:p>
            <a:r>
              <a:rPr lang="en-US" dirty="0" smtClean="0"/>
              <a:t>Public poll();</a:t>
            </a:r>
          </a:p>
          <a:p>
            <a:r>
              <a:rPr lang="en-US" dirty="0" smtClean="0"/>
              <a:t>Public element();</a:t>
            </a:r>
          </a:p>
          <a:p>
            <a:r>
              <a:rPr lang="en-US" dirty="0" smtClean="0"/>
              <a:t>Public peek();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sz="7200" dirty="0" smtClean="0">
                <a:solidFill>
                  <a:srgbClr val="00B050"/>
                </a:solidFill>
              </a:rPr>
              <a:t>Priority Queue</a:t>
            </a:r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smtClean="0">
                <a:solidFill>
                  <a:srgbClr val="00B050"/>
                </a:solidFill>
              </a:rPr>
              <a:t>Priority 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priority queue organizes objects according to their priorities</a:t>
            </a:r>
            <a:endParaRPr lang="en-US" sz="32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Constructor in Priority Queue: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initialCapacity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>
                <a:solidFill>
                  <a:srgbClr val="FF0000"/>
                </a:solidFill>
              </a:rPr>
              <a:t>DeQue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5334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Need for an ADT which offers</a:t>
            </a:r>
          </a:p>
          <a:p>
            <a:pPr lvl="1"/>
            <a:r>
              <a:rPr lang="en-US" sz="3600" dirty="0" smtClean="0"/>
              <a:t>Add, remove, retrieve</a:t>
            </a:r>
          </a:p>
          <a:p>
            <a:pPr lvl="1"/>
            <a:r>
              <a:rPr lang="en-US" sz="3600" dirty="0" smtClean="0"/>
              <a:t>At both front and back of a queue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Double ended queue</a:t>
            </a:r>
          </a:p>
          <a:p>
            <a:pPr lvl="1"/>
            <a:r>
              <a:rPr lang="en-US" sz="3600" dirty="0" smtClean="0"/>
              <a:t>Called a </a:t>
            </a:r>
            <a:r>
              <a:rPr lang="en-US" sz="3600" i="1" dirty="0" err="1" smtClean="0"/>
              <a:t>deque</a:t>
            </a:r>
            <a:endParaRPr lang="en-US" sz="3600" i="1" dirty="0" smtClean="0"/>
          </a:p>
          <a:p>
            <a:pPr lvl="1"/>
            <a:r>
              <a:rPr lang="en-US" sz="3600" dirty="0" smtClean="0"/>
              <a:t>Pronounced “deck”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Actually behaves more like a double ended stack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143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</a:rPr>
              <a:t> ArrayDeque And LinkedList implement  the Deque interface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</a:rPr>
              <a:t>It can be used both last in first out stacks and first in first out queues 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8105775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807720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FF0000"/>
                </a:solidFill>
              </a:rPr>
              <a:t>Methods in Deque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318022"/>
            <a:ext cx="784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insert: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offerFirst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addLast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offerLast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FF0000"/>
                </a:solidFill>
              </a:rPr>
              <a:t>Methods in Deque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318022"/>
            <a:ext cx="7848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remove: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pollFirst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removeLast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pollLast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indent="-457200">
              <a:defRPr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7122"/>
            <a:ext cx="8077200" cy="811078"/>
          </a:xfrm>
        </p:spPr>
        <p:txBody>
          <a:bodyPr/>
          <a:lstStyle/>
          <a:p>
            <a:r>
              <a:rPr lang="en-US" dirty="0" smtClean="0"/>
              <a:t>Need of Collection in java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524000"/>
            <a:ext cx="800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3399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FF0000"/>
                </a:solidFill>
              </a:rPr>
              <a:t>Methods in </a:t>
            </a:r>
            <a:r>
              <a:rPr smtClean="0">
                <a:solidFill>
                  <a:srgbClr val="FF0000"/>
                </a:solidFill>
              </a:rPr>
              <a:t>Deque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2098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peekFirst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peekLast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void clear()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600200"/>
            <a:ext cx="226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For Retrieve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6858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Deque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extends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Queue</a:t>
            </a:r>
          </a:p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Thus inherits </a:t>
            </a:r>
          </a:p>
          <a:p>
            <a:pPr lvl="1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offer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poll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peek</a:t>
            </a:r>
          </a:p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Adds additional methods</a:t>
            </a:r>
          </a:p>
          <a:p>
            <a:pPr lvl="1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pop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381000"/>
            <a:ext cx="7086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Class </a:t>
            </a:r>
            <a:r>
              <a:rPr lang="en-US" sz="3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ArrayDeque</a:t>
            </a:r>
          </a:p>
          <a:p>
            <a:pPr lvl="1"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Implements </a:t>
            </a:r>
            <a:r>
              <a:rPr lang="en-US" sz="3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Deque</a:t>
            </a:r>
          </a:p>
          <a:p>
            <a:pPr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Note – has methods appropriate for </a:t>
            </a:r>
            <a:r>
              <a:rPr lang="en-US" sz="3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 sz="3200" dirty="0" smtClean="0">
                <a:solidFill>
                  <a:srgbClr val="002060"/>
                </a:solidFill>
              </a:rPr>
              <a:t>, </a:t>
            </a:r>
            <a:r>
              <a:rPr lang="en-US" sz="3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3200" dirty="0" smtClean="0">
                <a:solidFill>
                  <a:srgbClr val="002060"/>
                </a:solidFill>
              </a:rPr>
              <a:t>, and </a:t>
            </a:r>
            <a:r>
              <a:rPr lang="en-US" sz="3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lvl="1"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Could be used for instances of any of these</a:t>
            </a:r>
          </a:p>
          <a:p>
            <a:pPr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Constructors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3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ArrayDeque();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3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ArrayDeque(</a:t>
            </a:r>
            <a:r>
              <a:rPr lang="en-US" sz="3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initialCapacity</a:t>
            </a:r>
            <a:r>
              <a:rPr lang="en-US" sz="3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7122"/>
            <a:ext cx="8382000" cy="96347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Difference between</a:t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u="sng" dirty="0" smtClean="0">
                <a:solidFill>
                  <a:srgbClr val="FF0000"/>
                </a:solidFill>
              </a:rPr>
              <a:t> Collection And Collections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01492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Collection:  </a:t>
            </a:r>
            <a:r>
              <a:rPr lang="en-US" sz="2400" dirty="0" smtClean="0"/>
              <a:t>Collection is an Interface which can be used to represent a group of individual objects as a single Entity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3600" u="sng" dirty="0" smtClean="0"/>
              <a:t>Collections: </a:t>
            </a:r>
            <a:r>
              <a:rPr lang="en-US" sz="2400" dirty="0" smtClean="0"/>
              <a:t>Collections is an utility class present in java.util package to define several utility methods (like Sorting , searching…)for collection Objects.</a:t>
            </a:r>
            <a:endParaRPr lang="en-US" sz="3600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5633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4537</Words>
  <Application>Microsoft Office PowerPoint</Application>
  <PresentationFormat>On-screen Show (4:3)</PresentationFormat>
  <Paragraphs>587</Paragraphs>
  <Slides>82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Courier New</vt:lpstr>
      <vt:lpstr>Georgia</vt:lpstr>
      <vt:lpstr>Times New Roman</vt:lpstr>
      <vt:lpstr>Wingdings</vt:lpstr>
      <vt:lpstr>Training</vt:lpstr>
      <vt:lpstr>Java Collection</vt:lpstr>
      <vt:lpstr>Collection in java</vt:lpstr>
      <vt:lpstr>Collection in java</vt:lpstr>
      <vt:lpstr>Collection in java</vt:lpstr>
      <vt:lpstr>Collection in java</vt:lpstr>
      <vt:lpstr>PowerPoint Presentation</vt:lpstr>
      <vt:lpstr>Need of Collection in java</vt:lpstr>
      <vt:lpstr>Need of Collection in java</vt:lpstr>
      <vt:lpstr>Difference between  Collection And Collections</vt:lpstr>
      <vt:lpstr>PowerPoint Presentation</vt:lpstr>
      <vt:lpstr>Methods of Collection interface</vt:lpstr>
      <vt:lpstr>Methods of Collection interface</vt:lpstr>
      <vt:lpstr>Methods of Collection interface</vt:lpstr>
      <vt:lpstr>Methods of Collection interface</vt:lpstr>
      <vt:lpstr>Methods of Collection interface</vt:lpstr>
      <vt:lpstr>Iterator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List</vt:lpstr>
      <vt:lpstr>Constructor in ArrayList</vt:lpstr>
      <vt:lpstr>PowerPoint Presentation</vt:lpstr>
      <vt:lpstr>PowerPoint Presentation</vt:lpstr>
      <vt:lpstr>PowerPoint Presentation</vt:lpstr>
      <vt:lpstr>PowerPoint Presentation</vt:lpstr>
      <vt:lpstr>Linked List</vt:lpstr>
      <vt:lpstr>PowerPoint Presentation</vt:lpstr>
      <vt:lpstr>PowerPoint Presentation</vt:lpstr>
      <vt:lpstr>Constructor in LinkedList</vt:lpstr>
      <vt:lpstr>ListIterator interface</vt:lpstr>
      <vt:lpstr>PowerPoint Presentation</vt:lpstr>
      <vt:lpstr>ListIterator interface</vt:lpstr>
      <vt:lpstr>ListIterator interface</vt:lpstr>
      <vt:lpstr>PowerPoint Presentation</vt:lpstr>
      <vt:lpstr>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</vt:lpstr>
      <vt:lpstr>PowerPoint Presentation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Hashset</vt:lpstr>
      <vt:lpstr>PowerPoint Presentation</vt:lpstr>
      <vt:lpstr>PowerPoint Presentation</vt:lpstr>
      <vt:lpstr>PowerPoint Presentation</vt:lpstr>
      <vt:lpstr>Load factor/Fill Ratio</vt:lpstr>
      <vt:lpstr>PowerPoint Presentation</vt:lpstr>
      <vt:lpstr>Treeset</vt:lpstr>
      <vt:lpstr>PowerPoint Presentation</vt:lpstr>
      <vt:lpstr>PowerPoint Presentation</vt:lpstr>
      <vt:lpstr>PowerPoint Presentation</vt:lpstr>
      <vt:lpstr>Null Acceptance</vt:lpstr>
      <vt:lpstr>Comparable Interface</vt:lpstr>
      <vt:lpstr>PowerPoint Presentation</vt:lpstr>
      <vt:lpstr>PowerPoint Presentation</vt:lpstr>
      <vt:lpstr>PowerPoint Presentation</vt:lpstr>
      <vt:lpstr>Comparison between Comparable and Comparator</vt:lpstr>
      <vt:lpstr>Note:</vt:lpstr>
      <vt:lpstr>LinkedHashSet</vt:lpstr>
      <vt:lpstr>3.  Queue</vt:lpstr>
      <vt:lpstr>DeQue</vt:lpstr>
      <vt:lpstr>Methods in a Queue</vt:lpstr>
      <vt:lpstr>PowerPoint Presentation</vt:lpstr>
      <vt:lpstr>Priority Queue</vt:lpstr>
      <vt:lpstr>PowerPoint Presentation</vt:lpstr>
      <vt:lpstr>PowerPoint Presentation</vt:lpstr>
      <vt:lpstr>PowerPoint Presentation</vt:lpstr>
      <vt:lpstr>PowerPoint Presentation</vt:lpstr>
      <vt:lpstr>Methods in Deque</vt:lpstr>
      <vt:lpstr>Methods in Deque</vt:lpstr>
      <vt:lpstr>Methods in Deque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2015-04-12T07:58:21Z</dcterms:created>
  <dcterms:modified xsi:type="dcterms:W3CDTF">2016-02-04T04:52:33Z</dcterms:modified>
</cp:coreProperties>
</file>