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5" r:id="rId3"/>
  </p:sldMasterIdLst>
  <p:sldIdLst>
    <p:sldId id="257" r:id="rId4"/>
    <p:sldId id="258" r:id="rId5"/>
    <p:sldId id="259" r:id="rId6"/>
    <p:sldId id="260" r:id="rId7"/>
    <p:sldId id="261" r:id="rId8"/>
    <p:sldId id="262" r:id="rId9"/>
    <p:sldId id="266" r:id="rId10"/>
    <p:sldId id="263" r:id="rId11"/>
    <p:sldId id="265" r:id="rId12"/>
    <p:sldId id="268" r:id="rId13"/>
    <p:sldId id="267" r:id="rId14"/>
    <p:sldId id="264" r:id="rId15"/>
    <p:sldId id="269" r:id="rId16"/>
    <p:sldId id="270" r:id="rId17"/>
    <p:sldId id="273" r:id="rId18"/>
    <p:sldId id="271" r:id="rId19"/>
    <p:sldId id="272" r:id="rId20"/>
    <p:sldId id="274" r:id="rId21"/>
    <p:sldId id="275" r:id="rId22"/>
    <p:sldId id="276" r:id="rId23"/>
    <p:sldId id="277" r:id="rId24"/>
    <p:sldId id="278" r:id="rId25"/>
    <p:sldId id="279" r:id="rId26"/>
    <p:sldId id="281"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54"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5" name="Footer Placeholder 4"/>
          <p:cNvSpPr>
            <a:spLocks noGrp="1"/>
          </p:cNvSpPr>
          <p:nvPr>
            <p:ph type="ftr" sz="quarter" idx="11"/>
          </p:nvPr>
        </p:nvSpPr>
        <p:spPr>
          <a:xfrm>
            <a:off x="2692397" y="5037663"/>
            <a:ext cx="5214635" cy="279400"/>
          </a:xfr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991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237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6874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defTabSz="457200"/>
            <a:r>
              <a:rPr lang="en-US" sz="8000" dirty="0">
                <a:solidFill>
                  <a:prstClr val="black"/>
                </a:solidFill>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algn="r" defTabSz="457200"/>
            <a:r>
              <a:rPr lang="en-US" sz="8000" dirty="0">
                <a:solidFill>
                  <a:prstClr val="black"/>
                </a:solidFill>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8084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87008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defTabSz="457200"/>
            <a:r>
              <a:rPr lang="en-US" sz="8000" dirty="0">
                <a:solidFill>
                  <a:prstClr val="black"/>
                </a:solidFill>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algn="r" defTabSz="457200"/>
            <a:r>
              <a:rPr lang="en-US" sz="8000" dirty="0">
                <a:solidFill>
                  <a:prstClr val="black"/>
                </a:solidFill>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1716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2467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3595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9905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11/11/2016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033703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solidFill>
                  <a:prstClr val="black">
                    <a:tint val="75000"/>
                  </a:prstClr>
                </a:solidFill>
              </a:rPr>
              <a:pPr/>
              <a:t>11/11/2016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50207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solidFill>
                  <a:prstClr val="black"/>
                </a:solidFill>
              </a:rPr>
              <a:pPr/>
              <a:t>11/11/2016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E97799C9-84D9-46D2-A11E-BCF8A720529D}"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94622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11/11/2016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619464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11/11/2016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287281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tint val="75000"/>
                  </a:prstClr>
                </a:solidFill>
              </a:rPr>
              <a:pPr/>
              <a:t>11/11/2016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24410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tint val="75000"/>
                  </a:prstClr>
                </a:solidFill>
              </a:rPr>
              <a:pPr/>
              <a:t>11/11/2016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113833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tint val="75000"/>
                  </a:prstClr>
                </a:solidFill>
              </a:rPr>
              <a:pPr/>
              <a:t>11/11/2016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027075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11/11/2016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175736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11/11/2016</a:t>
            </a:fld>
            <a:endParaRPr lang="en-US" dirty="0">
              <a:solidFill>
                <a:prstClr val="black">
                  <a:tint val="75000"/>
                </a:prstClr>
              </a:solidFill>
            </a:endParaRPr>
          </a:p>
        </p:txBody>
      </p:sp>
    </p:spTree>
    <p:extLst>
      <p:ext uri="{BB962C8B-B14F-4D97-AF65-F5344CB8AC3E}">
        <p14:creationId xmlns:p14="http://schemas.microsoft.com/office/powerpoint/2010/main" val="1693576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11/11/2016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322705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11/11/2016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14280354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11/11/2016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68108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51187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11/11/2016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5FCBEF">
                    <a:lumMod val="60000"/>
                    <a:lumOff val="40000"/>
                  </a:srgbClr>
                </a:solidFill>
                <a:latin typeface="Arial"/>
              </a:rPr>
              <a:t>”</a:t>
            </a:r>
          </a:p>
        </p:txBody>
      </p:sp>
    </p:spTree>
    <p:extLst>
      <p:ext uri="{BB962C8B-B14F-4D97-AF65-F5344CB8AC3E}">
        <p14:creationId xmlns:p14="http://schemas.microsoft.com/office/powerpoint/2010/main" val="10173013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11/11/2016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4057530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black">
                    <a:tint val="75000"/>
                  </a:prstClr>
                </a:solidFill>
              </a:rPr>
              <a:pPr/>
              <a:t>11/11/2016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21061014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11/11/2016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5FCBEF"/>
                </a:solidFill>
              </a:rPr>
              <a:pPr/>
              <a:t>‹#›</a:t>
            </a:fld>
            <a:endParaRPr lang="en-US" dirty="0">
              <a:solidFill>
                <a:srgbClr val="5FCBEF"/>
              </a:solidFill>
            </a:endParaRPr>
          </a:p>
        </p:txBody>
      </p:sp>
    </p:spTree>
    <p:extLst>
      <p:ext uri="{BB962C8B-B14F-4D97-AF65-F5344CB8AC3E}">
        <p14:creationId xmlns:p14="http://schemas.microsoft.com/office/powerpoint/2010/main" val="14569291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8" name="Footer Placeholder 7"/>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36807327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9491735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25989949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37174714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8" name="Footer Placeholder 7"/>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3656819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4" name="Footer Placeholder 3"/>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414593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solidFill>
                  <a:prstClr val="black"/>
                </a:solidFill>
              </a:rPr>
              <a:pPr/>
              <a:t>11/11/2016</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5D84065D-F351-4B03-BD91-D8A6B8D4B362}"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962748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3" name="Footer Placeholder 2"/>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17866397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28921680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6184041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6912783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34892524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a:r>
              <a:rPr lang="en-US" sz="8000" dirty="0">
                <a:solidFill>
                  <a:prstClr val="white"/>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white"/>
                </a:solidFill>
                <a:effectLst/>
              </a:rPr>
              <a:t>”</a:t>
            </a:r>
          </a:p>
        </p:txBody>
      </p:sp>
    </p:spTree>
    <p:extLst>
      <p:ext uri="{BB962C8B-B14F-4D97-AF65-F5344CB8AC3E}">
        <p14:creationId xmlns:p14="http://schemas.microsoft.com/office/powerpoint/2010/main" val="5032573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16192205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4" name="Footer Placeholder 3"/>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15816301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4" name="Footer Placeholder 3"/>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34496566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124267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1906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111873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93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15458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848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solidFill>
              </a:rPr>
              <a:pPr/>
              <a:t>11/11/2016</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28059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7.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457200"/>
            <a:fld id="{B61BEF0D-F0BB-DE4B-95CE-6DB70DBA9567}" type="datetimeFigureOut">
              <a:rPr lang="en-US" dirty="0">
                <a:solidFill>
                  <a:prstClr val="black"/>
                </a:solidFill>
              </a:rPr>
              <a:pPr defTabSz="457200"/>
              <a:t>11/11/2016</a:t>
            </a:fld>
            <a:endParaRPr lang="en-US" dirty="0">
              <a:solidFill>
                <a:prstClr val="black"/>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defTabSz="457200"/>
            <a:endParaRPr lang="en-US" dirty="0">
              <a:solidFill>
                <a:prstClr val="black"/>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457200"/>
            <a:fld id="{D57F1E4F-1CFF-5643-939E-217C01CDF565}" type="slidenum">
              <a:rPr lang="en-US" dirty="0">
                <a:solidFill>
                  <a:prstClr val="black"/>
                </a:solidFill>
              </a:rPr>
              <a:pPr defTabSz="457200"/>
              <a:t>‹#›</a:t>
            </a:fld>
            <a:endParaRPr lang="en-US" dirty="0">
              <a:solidFill>
                <a:prstClr val="black"/>
              </a:solidFill>
            </a:endParaRPr>
          </a:p>
        </p:txBody>
      </p:sp>
    </p:spTree>
    <p:extLst>
      <p:ext uri="{BB962C8B-B14F-4D97-AF65-F5344CB8AC3E}">
        <p14:creationId xmlns:p14="http://schemas.microsoft.com/office/powerpoint/2010/main" val="1880525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dirty="0">
                <a:solidFill>
                  <a:prstClr val="black">
                    <a:tint val="75000"/>
                  </a:prstClr>
                </a:solidFill>
              </a:rPr>
              <a:pPr defTabSz="457200"/>
              <a:t>11/11/2016</a:t>
            </a:fld>
            <a:endParaRPr lang="en-US" dirty="0">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dirty="0">
                <a:solidFill>
                  <a:srgbClr val="5FCBEF"/>
                </a:solidFill>
              </a:rPr>
              <a:pPr defTabSz="457200"/>
              <a:t>‹#›</a:t>
            </a:fld>
            <a:endParaRPr lang="en-US" dirty="0">
              <a:solidFill>
                <a:srgbClr val="5FCBEF"/>
              </a:solidFill>
            </a:endParaRPr>
          </a:p>
        </p:txBody>
      </p:sp>
    </p:spTree>
    <p:extLst>
      <p:ext uri="{BB962C8B-B14F-4D97-AF65-F5344CB8AC3E}">
        <p14:creationId xmlns:p14="http://schemas.microsoft.com/office/powerpoint/2010/main" val="35101952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51CF1133-3259-4C45-BABA-5B62D9C6F78D}"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11/11/2016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4169958266"/>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004946"/>
            <a:ext cx="6815669" cy="1515533"/>
          </a:xfrm>
        </p:spPr>
        <p:txBody>
          <a:bodyPr/>
          <a:lstStyle/>
          <a:p>
            <a:r>
              <a:rPr lang="en-US" b="1" dirty="0" smtClean="0">
                <a:latin typeface="Algerian" panose="04020705040A02060702" pitchFamily="82" charset="0"/>
              </a:rPr>
              <a:t>oops</a:t>
            </a:r>
            <a:endParaRPr lang="en-US" dirty="0"/>
          </a:p>
        </p:txBody>
      </p:sp>
      <p:sp>
        <p:nvSpPr>
          <p:cNvPr id="5" name="Footer Placeholder 4"/>
          <p:cNvSpPr>
            <a:spLocks noGrp="1"/>
          </p:cNvSpPr>
          <p:nvPr>
            <p:ph type="ftr" sz="quarter" idx="11"/>
          </p:nvPr>
        </p:nvSpPr>
        <p:spPr>
          <a:xfrm>
            <a:off x="2692398" y="3520479"/>
            <a:ext cx="6815669" cy="365125"/>
          </a:xfrm>
        </p:spPr>
        <p:txBody>
          <a:bodyPr/>
          <a:lstStyle/>
          <a:p>
            <a:pPr algn="ctr"/>
            <a:r>
              <a:rPr lang="en-US" sz="2000" dirty="0">
                <a:solidFill>
                  <a:srgbClr val="002060"/>
                </a:solidFill>
                <a:latin typeface="Algerian" panose="04020705040A02060702" pitchFamily="82" charset="0"/>
              </a:rPr>
              <a:t>Object Oriented Programming System</a:t>
            </a:r>
          </a:p>
        </p:txBody>
      </p:sp>
      <p:sp>
        <p:nvSpPr>
          <p:cNvPr id="4" name="Footer Placeholder 4"/>
          <p:cNvSpPr txBox="1">
            <a:spLocks/>
          </p:cNvSpPr>
          <p:nvPr/>
        </p:nvSpPr>
        <p:spPr>
          <a:xfrm>
            <a:off x="7583588" y="5036012"/>
            <a:ext cx="2358947" cy="365125"/>
          </a:xfrm>
          <a:prstGeom prst="rect">
            <a:avLst/>
          </a:prstGeom>
        </p:spPr>
        <p:txBody>
          <a:bodyPr vert="horz" lIns="91440" tIns="45720" rIns="91440" bIns="45720" rtlCol="0" anchor="ctr"/>
          <a:lstStyle>
            <a:defPPr>
              <a:defRPr lang="en-US"/>
            </a:defPPr>
            <a:lvl1pPr marL="0" algn="l"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Tree>
    <p:extLst>
      <p:ext uri="{BB962C8B-B14F-4D97-AF65-F5344CB8AC3E}">
        <p14:creationId xmlns:p14="http://schemas.microsoft.com/office/powerpoint/2010/main" val="1561879078"/>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3306" y="155445"/>
            <a:ext cx="1661032" cy="584775"/>
          </a:xfrm>
          <a:prstGeom prst="rect">
            <a:avLst/>
          </a:prstGeom>
        </p:spPr>
        <p:txBody>
          <a:bodyPr wrap="none">
            <a:spAutoFit/>
          </a:bodyPr>
          <a:lstStyle/>
          <a:p>
            <a:r>
              <a:rPr lang="en-GB" sz="3200" b="1" dirty="0" smtClean="0"/>
              <a:t>Method </a:t>
            </a:r>
            <a:endParaRPr lang="en-GB"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137531" y="740220"/>
            <a:ext cx="11912583" cy="369332"/>
          </a:xfrm>
          <a:prstGeom prst="rect">
            <a:avLst/>
          </a:prstGeom>
        </p:spPr>
        <p:txBody>
          <a:bodyPr wrap="square">
            <a:spAutoFit/>
          </a:bodyPr>
          <a:lstStyle/>
          <a:p>
            <a:pPr algn="ctr"/>
            <a:r>
              <a:rPr lang="en-US" dirty="0"/>
              <a:t>In java, a method is like function i.e. used to expose </a:t>
            </a:r>
            <a:r>
              <a:rPr lang="en-US" dirty="0" smtClean="0"/>
              <a:t>behavior </a:t>
            </a:r>
            <a:r>
              <a:rPr lang="en-US" dirty="0"/>
              <a:t>of an object.</a:t>
            </a:r>
            <a:endParaRPr lang="en-GB" dirty="0"/>
          </a:p>
        </p:txBody>
      </p:sp>
      <p:sp>
        <p:nvSpPr>
          <p:cNvPr id="4" name="Rectangle 3"/>
          <p:cNvSpPr/>
          <p:nvPr/>
        </p:nvSpPr>
        <p:spPr>
          <a:xfrm>
            <a:off x="279417" y="5648784"/>
            <a:ext cx="11912583" cy="1015663"/>
          </a:xfrm>
          <a:prstGeom prst="rect">
            <a:avLst/>
          </a:prstGeom>
        </p:spPr>
        <p:txBody>
          <a:bodyPr wrap="square">
            <a:spAutoFit/>
          </a:bodyPr>
          <a:lstStyle/>
          <a:p>
            <a:r>
              <a:rPr lang="en-GB" sz="2400" b="1" dirty="0">
                <a:solidFill>
                  <a:srgbClr val="00B0F0"/>
                </a:solidFill>
              </a:rPr>
              <a:t>Advantage of Method: </a:t>
            </a:r>
            <a:endParaRPr lang="en-GB" sz="2400" b="1" dirty="0" smtClean="0">
              <a:solidFill>
                <a:srgbClr val="00B0F0"/>
              </a:solidFill>
            </a:endParaRPr>
          </a:p>
          <a:p>
            <a:pPr marL="285750" indent="-285750">
              <a:buFont typeface="Wingdings" panose="05000000000000000000" pitchFamily="2" charset="2"/>
              <a:buChar char="Ø"/>
            </a:pPr>
            <a:r>
              <a:rPr lang="en-GB" dirty="0" smtClean="0"/>
              <a:t>Code </a:t>
            </a:r>
            <a:r>
              <a:rPr lang="en-GB" dirty="0"/>
              <a:t>Reusability</a:t>
            </a:r>
          </a:p>
          <a:p>
            <a:pPr marL="285750" indent="-285750">
              <a:buFont typeface="Wingdings" panose="05000000000000000000" pitchFamily="2" charset="2"/>
              <a:buChar char="Ø"/>
            </a:pPr>
            <a:r>
              <a:rPr lang="en-GB" dirty="0"/>
              <a:t>Code Optimization</a:t>
            </a:r>
          </a:p>
        </p:txBody>
      </p:sp>
      <p:sp>
        <p:nvSpPr>
          <p:cNvPr id="5" name="Rectangle 4"/>
          <p:cNvSpPr/>
          <p:nvPr/>
        </p:nvSpPr>
        <p:spPr>
          <a:xfrm>
            <a:off x="279417" y="1109552"/>
            <a:ext cx="11912583" cy="4524315"/>
          </a:xfrm>
          <a:prstGeom prst="rect">
            <a:avLst/>
          </a:prstGeom>
        </p:spPr>
        <p:txBody>
          <a:bodyPr wrap="square">
            <a:spAutoFit/>
          </a:bodyPr>
          <a:lstStyle/>
          <a:p>
            <a:r>
              <a:rPr lang="en-US" dirty="0" smtClean="0"/>
              <a:t>Syntax, </a:t>
            </a:r>
          </a:p>
          <a:p>
            <a:r>
              <a:rPr lang="en-US" dirty="0" smtClean="0"/>
              <a:t>	</a:t>
            </a:r>
            <a:r>
              <a:rPr lang="en-US" dirty="0" err="1" smtClean="0"/>
              <a:t>access_specifier</a:t>
            </a:r>
            <a:r>
              <a:rPr lang="en-US" dirty="0" smtClean="0"/>
              <a:t> static/non-static </a:t>
            </a:r>
            <a:r>
              <a:rPr lang="en-US" dirty="0" err="1" smtClean="0"/>
              <a:t>return_type</a:t>
            </a:r>
            <a:r>
              <a:rPr lang="en-US" dirty="0" smtClean="0"/>
              <a:t> </a:t>
            </a:r>
            <a:r>
              <a:rPr lang="en-US" dirty="0" err="1" smtClean="0"/>
              <a:t>name_of_method</a:t>
            </a:r>
            <a:r>
              <a:rPr lang="en-US" dirty="0" smtClean="0"/>
              <a:t>(arguments)</a:t>
            </a:r>
          </a:p>
          <a:p>
            <a:r>
              <a:rPr lang="en-US" dirty="0" smtClean="0"/>
              <a:t>	{ </a:t>
            </a:r>
          </a:p>
          <a:p>
            <a:r>
              <a:rPr lang="en-US" dirty="0"/>
              <a:t>	</a:t>
            </a:r>
            <a:r>
              <a:rPr lang="en-US" dirty="0" smtClean="0"/>
              <a:t>operation</a:t>
            </a:r>
          </a:p>
          <a:p>
            <a:r>
              <a:rPr lang="en-US" dirty="0"/>
              <a:t>	</a:t>
            </a:r>
            <a:r>
              <a:rPr lang="en-US" dirty="0" smtClean="0"/>
              <a:t>}</a:t>
            </a:r>
            <a:endParaRPr lang="en-US" dirty="0"/>
          </a:p>
          <a:p>
            <a:pPr>
              <a:lnSpc>
                <a:spcPct val="150000"/>
              </a:lnSpc>
            </a:pPr>
            <a:r>
              <a:rPr lang="en-US" b="1" dirty="0" smtClean="0"/>
              <a:t>Access </a:t>
            </a:r>
            <a:r>
              <a:rPr lang="en-US" b="1" dirty="0" err="1" smtClean="0"/>
              <a:t>specifier</a:t>
            </a:r>
            <a:r>
              <a:rPr lang="en-US" b="1" dirty="0" smtClean="0"/>
              <a:t>: </a:t>
            </a:r>
            <a:r>
              <a:rPr lang="en-US" dirty="0" smtClean="0"/>
              <a:t>visibility of the method. You can use any of them as access </a:t>
            </a:r>
            <a:r>
              <a:rPr lang="en-US" dirty="0" err="1" smtClean="0"/>
              <a:t>specifier</a:t>
            </a:r>
            <a:r>
              <a:rPr lang="en-US" dirty="0" smtClean="0"/>
              <a:t> e.g. public, </a:t>
            </a:r>
            <a:r>
              <a:rPr lang="en-US" dirty="0" err="1" smtClean="0"/>
              <a:t>protected,package,private</a:t>
            </a:r>
            <a:endParaRPr lang="en-US" dirty="0" smtClean="0"/>
          </a:p>
          <a:p>
            <a:pPr>
              <a:lnSpc>
                <a:spcPct val="150000"/>
              </a:lnSpc>
            </a:pPr>
            <a:r>
              <a:rPr lang="en-US" b="1" dirty="0" smtClean="0"/>
              <a:t>Static or Non-static: </a:t>
            </a:r>
            <a:r>
              <a:rPr lang="en-US" dirty="0" smtClean="0"/>
              <a:t>You can declare method as static or non-static </a:t>
            </a:r>
          </a:p>
          <a:p>
            <a:r>
              <a:rPr lang="en-US" b="1" dirty="0" smtClean="0"/>
              <a:t>Return type: </a:t>
            </a:r>
            <a:r>
              <a:rPr lang="en-US" dirty="0" smtClean="0"/>
              <a:t>You can return as void or primitive data type or array type or class type or interface type.</a:t>
            </a:r>
            <a:r>
              <a:rPr lang="en-US" dirty="0"/>
              <a:t> </a:t>
            </a:r>
            <a:endParaRPr lang="en-US" dirty="0" smtClean="0"/>
          </a:p>
          <a:p>
            <a:r>
              <a:rPr lang="en-US" dirty="0" smtClean="0">
                <a:solidFill>
                  <a:srgbClr val="FF0000"/>
                </a:solidFill>
              </a:rPr>
              <a:t>Note: </a:t>
            </a:r>
            <a:r>
              <a:rPr lang="en-US" dirty="0" smtClean="0"/>
              <a:t>A </a:t>
            </a:r>
            <a:r>
              <a:rPr lang="en-US" dirty="0"/>
              <a:t>java method can return only one value if we have to return multiple values of same type then go for arrays</a:t>
            </a:r>
          </a:p>
          <a:p>
            <a:r>
              <a:rPr lang="en-US" dirty="0"/>
              <a:t>If we have to return multiple values of diff type then go for </a:t>
            </a:r>
            <a:r>
              <a:rPr lang="en-US" dirty="0" smtClean="0"/>
              <a:t>objects</a:t>
            </a:r>
          </a:p>
          <a:p>
            <a:pPr>
              <a:lnSpc>
                <a:spcPct val="150000"/>
              </a:lnSpc>
            </a:pPr>
            <a:r>
              <a:rPr lang="en-US" b="1" dirty="0" smtClean="0"/>
              <a:t>Arguments: </a:t>
            </a:r>
            <a:r>
              <a:rPr lang="en-US" dirty="0" smtClean="0"/>
              <a:t>You can pass as primitive data type, array type, </a:t>
            </a:r>
            <a:r>
              <a:rPr lang="en-US" dirty="0"/>
              <a:t>class type, </a:t>
            </a:r>
            <a:r>
              <a:rPr lang="en-US" dirty="0" smtClean="0"/>
              <a:t>interface type as a arguments</a:t>
            </a:r>
          </a:p>
          <a:p>
            <a:pPr lvl="0">
              <a:lnSpc>
                <a:spcPct val="150000"/>
              </a:lnSpc>
            </a:pPr>
            <a:r>
              <a:rPr lang="en-US" b="1" i="1" u="sng" dirty="0"/>
              <a:t>Pass the object address to reference variable IF Method Argument is Class Type:</a:t>
            </a:r>
            <a:endParaRPr lang="en-US" dirty="0"/>
          </a:p>
          <a:p>
            <a:pPr marL="342900" marR="0" lvl="0" indent="-342900">
              <a:spcBef>
                <a:spcPts val="0"/>
              </a:spcBef>
              <a:spcAft>
                <a:spcPts val="100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U can change data member to the another class and it will copied to that class which is references and u will get change value in the main </a:t>
            </a:r>
            <a:r>
              <a:rPr lang="en-US" dirty="0" smtClean="0">
                <a:latin typeface="Calibri" panose="020F0502020204030204" pitchFamily="34" charset="0"/>
                <a:ea typeface="Droid Sans Fallback"/>
                <a:cs typeface="Calibri" panose="020F0502020204030204" pitchFamily="34" charset="0"/>
              </a:rPr>
              <a:t>class</a:t>
            </a:r>
            <a:endParaRPr lang="en-US" dirty="0">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37769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4" name="Rectangle 3"/>
          <p:cNvSpPr/>
          <p:nvPr/>
        </p:nvSpPr>
        <p:spPr>
          <a:xfrm>
            <a:off x="137532" y="161698"/>
            <a:ext cx="11912583" cy="2657138"/>
          </a:xfrm>
          <a:prstGeom prst="rect">
            <a:avLst/>
          </a:prstGeom>
        </p:spPr>
        <p:txBody>
          <a:bodyPr wrap="square">
            <a:spAutoFit/>
          </a:bodyPr>
          <a:lstStyle/>
          <a:p>
            <a:r>
              <a:rPr lang="en-GB" sz="2400" b="1" dirty="0">
                <a:solidFill>
                  <a:srgbClr val="00B0F0"/>
                </a:solidFill>
              </a:rPr>
              <a:t>Method </a:t>
            </a:r>
            <a:r>
              <a:rPr lang="en-GB" sz="2400" b="1" dirty="0" smtClean="0">
                <a:solidFill>
                  <a:srgbClr val="00B0F0"/>
                </a:solidFill>
              </a:rPr>
              <a:t>Overloading: </a:t>
            </a:r>
          </a:p>
          <a:p>
            <a:r>
              <a:rPr lang="en-US" dirty="0" smtClean="0"/>
              <a:t>Defining </a:t>
            </a:r>
            <a:r>
              <a:rPr lang="en-US" dirty="0"/>
              <a:t>multiple methods in a class with same name and different arguments is known as method </a:t>
            </a:r>
            <a:r>
              <a:rPr lang="en-US" dirty="0" smtClean="0"/>
              <a:t>overloading</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cs typeface="Calibri" panose="020F0502020204030204" pitchFamily="34" charset="0"/>
              </a:rPr>
              <a:t>In class we can  overload both static method and non- static methods</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cs typeface="Calibri" panose="020F0502020204030204" pitchFamily="34" charset="0"/>
              </a:rPr>
              <a:t>The overloaded methods are executed based on the method arguments</a:t>
            </a:r>
          </a:p>
          <a:p>
            <a:pPr marL="342900" marR="0" lvl="0" indent="-342900">
              <a:spcBef>
                <a:spcPts val="0"/>
              </a:spcBef>
              <a:spcAft>
                <a:spcPts val="1000"/>
              </a:spcAft>
              <a:buFont typeface="Wingdings" panose="05000000000000000000" pitchFamily="2" charset="2"/>
              <a:buChar char=""/>
              <a:tabLst>
                <a:tab pos="720725" algn="l"/>
              </a:tabLst>
            </a:pPr>
            <a:r>
              <a:rPr lang="en-US" dirty="0">
                <a:solidFill>
                  <a:srgbClr val="FFFF00"/>
                </a:solidFill>
                <a:latin typeface="Calibri" panose="020F0502020204030204" pitchFamily="34" charset="0"/>
                <a:ea typeface="Droid Sans Fallback"/>
                <a:cs typeface="Calibri" panose="020F0502020204030204" pitchFamily="34" charset="0"/>
              </a:rPr>
              <a:t>Method overloading is used to achieved compile time </a:t>
            </a:r>
            <a:r>
              <a:rPr lang="en-US" dirty="0" smtClean="0">
                <a:solidFill>
                  <a:srgbClr val="FFFF00"/>
                </a:solidFill>
                <a:latin typeface="Calibri" panose="020F0502020204030204" pitchFamily="34" charset="0"/>
                <a:ea typeface="Droid Sans Fallback"/>
                <a:cs typeface="Calibri" panose="020F0502020204030204" pitchFamily="34" charset="0"/>
              </a:rPr>
              <a:t>polymorphism</a:t>
            </a:r>
          </a:p>
          <a:p>
            <a:pPr marR="0" lvl="0">
              <a:spcBef>
                <a:spcPts val="0"/>
              </a:spcBef>
              <a:spcAft>
                <a:spcPts val="1000"/>
              </a:spcAft>
              <a:tabLst>
                <a:tab pos="720725" algn="l"/>
              </a:tabLst>
            </a:pPr>
            <a:r>
              <a:rPr lang="en-US" b="1" dirty="0" smtClean="0">
                <a:solidFill>
                  <a:srgbClr val="00B0F0"/>
                </a:solidFill>
                <a:latin typeface="Calibri" panose="020F0502020204030204" pitchFamily="34" charset="0"/>
                <a:ea typeface="Droid Sans Fallback"/>
                <a:cs typeface="Calibri" panose="020F0502020204030204" pitchFamily="34" charset="0"/>
              </a:rPr>
              <a:t>When </a:t>
            </a:r>
            <a:r>
              <a:rPr lang="en-US" b="1" dirty="0">
                <a:solidFill>
                  <a:srgbClr val="00B0F0"/>
                </a:solidFill>
                <a:latin typeface="Calibri" panose="020F0502020204030204" pitchFamily="34" charset="0"/>
                <a:ea typeface="Droid Sans Fallback"/>
                <a:cs typeface="Calibri" panose="020F0502020204030204" pitchFamily="34" charset="0"/>
              </a:rPr>
              <a:t>we go for Method </a:t>
            </a:r>
            <a:r>
              <a:rPr lang="en-US" b="1" dirty="0" smtClean="0">
                <a:solidFill>
                  <a:srgbClr val="00B0F0"/>
                </a:solidFill>
                <a:latin typeface="Calibri" panose="020F0502020204030204" pitchFamily="34" charset="0"/>
                <a:ea typeface="Droid Sans Fallback"/>
                <a:cs typeface="Calibri" panose="020F0502020204030204" pitchFamily="34" charset="0"/>
              </a:rPr>
              <a:t>Overloading?</a:t>
            </a:r>
          </a:p>
          <a:p>
            <a:pPr marR="0" lvl="0">
              <a:spcBef>
                <a:spcPts val="0"/>
              </a:spcBef>
              <a:spcAft>
                <a:spcPts val="1000"/>
              </a:spcAft>
              <a:tabLst>
                <a:tab pos="720725" algn="l"/>
              </a:tabLst>
            </a:pPr>
            <a:r>
              <a:rPr lang="en-US" dirty="0" smtClean="0">
                <a:latin typeface="Calibri" panose="020F0502020204030204" pitchFamily="34" charset="0"/>
                <a:ea typeface="Droid Sans Fallback"/>
                <a:cs typeface="Calibri" panose="020F0502020204030204" pitchFamily="34" charset="0"/>
              </a:rPr>
              <a:t>While </a:t>
            </a:r>
            <a:r>
              <a:rPr lang="en-US" dirty="0">
                <a:latin typeface="Calibri" panose="020F0502020204030204" pitchFamily="34" charset="0"/>
                <a:ea typeface="Droid Sans Fallback"/>
                <a:cs typeface="Calibri" panose="020F0502020204030204" pitchFamily="34" charset="0"/>
              </a:rPr>
              <a:t>develop an application or function if the come cross an operation to be perform with different parameters then we go for method overloading</a:t>
            </a:r>
            <a:r>
              <a:rPr lang="en-US" dirty="0" smtClean="0">
                <a:latin typeface="Calibri" panose="020F0502020204030204" pitchFamily="34" charset="0"/>
                <a:ea typeface="Droid Sans Fallback"/>
                <a:cs typeface="Calibri" panose="020F0502020204030204" pitchFamily="34" charset="0"/>
              </a:rPr>
              <a:t>.</a:t>
            </a:r>
          </a:p>
        </p:txBody>
      </p:sp>
      <p:sp>
        <p:nvSpPr>
          <p:cNvPr id="3" name="Rectangle 2"/>
          <p:cNvSpPr/>
          <p:nvPr/>
        </p:nvSpPr>
        <p:spPr>
          <a:xfrm>
            <a:off x="137531" y="2818836"/>
            <a:ext cx="11912583" cy="2031325"/>
          </a:xfrm>
          <a:prstGeom prst="rect">
            <a:avLst/>
          </a:prstGeom>
        </p:spPr>
        <p:txBody>
          <a:bodyPr wrap="square">
            <a:spAutoFit/>
          </a:bodyPr>
          <a:lstStyle/>
          <a:p>
            <a:r>
              <a:rPr lang="en-US" b="1" dirty="0">
                <a:solidFill>
                  <a:srgbClr val="00B0F0"/>
                </a:solidFill>
              </a:rPr>
              <a:t>Advantage of method </a:t>
            </a:r>
            <a:r>
              <a:rPr lang="en-US" b="1" dirty="0" smtClean="0">
                <a:solidFill>
                  <a:srgbClr val="00B0F0"/>
                </a:solidFill>
              </a:rPr>
              <a:t>overloading</a:t>
            </a:r>
            <a:r>
              <a:rPr lang="en-US" b="1" dirty="0">
                <a:solidFill>
                  <a:srgbClr val="00B0F0"/>
                </a:solidFill>
              </a:rPr>
              <a:t>:</a:t>
            </a:r>
          </a:p>
          <a:p>
            <a:r>
              <a:rPr lang="en-US" dirty="0"/>
              <a:t>Method overloading increases the readability of the program.</a:t>
            </a:r>
          </a:p>
          <a:p>
            <a:endParaRPr lang="en-US" dirty="0"/>
          </a:p>
          <a:p>
            <a:r>
              <a:rPr lang="en-US" b="1" dirty="0">
                <a:solidFill>
                  <a:srgbClr val="00B0F0"/>
                </a:solidFill>
              </a:rPr>
              <a:t>Different ways to overload the </a:t>
            </a:r>
            <a:r>
              <a:rPr lang="en-US" b="1" dirty="0" smtClean="0">
                <a:solidFill>
                  <a:srgbClr val="00B0F0"/>
                </a:solidFill>
              </a:rPr>
              <a:t>method</a:t>
            </a:r>
            <a:endParaRPr lang="en-US" b="1" dirty="0">
              <a:solidFill>
                <a:srgbClr val="00B0F0"/>
              </a:solidFill>
            </a:endParaRPr>
          </a:p>
          <a:p>
            <a:r>
              <a:rPr lang="en-US" dirty="0"/>
              <a:t>There are two ways to overload the method in java</a:t>
            </a:r>
          </a:p>
          <a:p>
            <a:pPr marL="342900" indent="-342900">
              <a:buFont typeface="+mj-lt"/>
              <a:buAutoNum type="arabicParenR"/>
            </a:pPr>
            <a:r>
              <a:rPr lang="en-US" dirty="0"/>
              <a:t>By changing number of arguments</a:t>
            </a:r>
          </a:p>
          <a:p>
            <a:pPr marL="342900" indent="-342900">
              <a:buFont typeface="+mj-lt"/>
              <a:buAutoNum type="arabicParenR"/>
            </a:pPr>
            <a:r>
              <a:rPr lang="en-US" dirty="0"/>
              <a:t>By changing the data type</a:t>
            </a:r>
          </a:p>
        </p:txBody>
      </p:sp>
      <p:sp>
        <p:nvSpPr>
          <p:cNvPr id="6" name="Rectangle 5"/>
          <p:cNvSpPr/>
          <p:nvPr/>
        </p:nvSpPr>
        <p:spPr>
          <a:xfrm>
            <a:off x="137530" y="4850161"/>
            <a:ext cx="11912584" cy="646331"/>
          </a:xfrm>
          <a:prstGeom prst="rect">
            <a:avLst/>
          </a:prstGeom>
        </p:spPr>
        <p:txBody>
          <a:bodyPr wrap="square">
            <a:spAutoFit/>
          </a:bodyPr>
          <a:lstStyle/>
          <a:p>
            <a:r>
              <a:rPr lang="en-US" b="1" dirty="0">
                <a:solidFill>
                  <a:srgbClr val="00B0F0"/>
                </a:solidFill>
              </a:rPr>
              <a:t>Why Method </a:t>
            </a:r>
            <a:r>
              <a:rPr lang="en-US" b="1" dirty="0" smtClean="0">
                <a:solidFill>
                  <a:srgbClr val="00B0F0"/>
                </a:solidFill>
              </a:rPr>
              <a:t>Overloading </a:t>
            </a:r>
            <a:r>
              <a:rPr lang="en-US" b="1" dirty="0">
                <a:solidFill>
                  <a:srgbClr val="00B0F0"/>
                </a:solidFill>
              </a:rPr>
              <a:t>is not possible by changing the return type of method</a:t>
            </a:r>
            <a:r>
              <a:rPr lang="en-US" b="1" dirty="0" smtClean="0">
                <a:solidFill>
                  <a:srgbClr val="00B0F0"/>
                </a:solidFill>
              </a:rPr>
              <a:t>?</a:t>
            </a:r>
            <a:endParaRPr lang="en-US" b="1" dirty="0">
              <a:solidFill>
                <a:srgbClr val="00B0F0"/>
              </a:solidFill>
            </a:endParaRPr>
          </a:p>
          <a:p>
            <a:r>
              <a:rPr lang="en-US" dirty="0"/>
              <a:t>In java, method overloading is not possible by changing the return type of the method because there may occur ambiguity.</a:t>
            </a:r>
          </a:p>
        </p:txBody>
      </p:sp>
      <p:sp>
        <p:nvSpPr>
          <p:cNvPr id="7" name="Rectangle 6"/>
          <p:cNvSpPr/>
          <p:nvPr/>
        </p:nvSpPr>
        <p:spPr>
          <a:xfrm>
            <a:off x="137528" y="5496492"/>
            <a:ext cx="11912585" cy="646331"/>
          </a:xfrm>
          <a:prstGeom prst="rect">
            <a:avLst/>
          </a:prstGeom>
        </p:spPr>
        <p:txBody>
          <a:bodyPr wrap="square">
            <a:spAutoFit/>
          </a:bodyPr>
          <a:lstStyle/>
          <a:p>
            <a:r>
              <a:rPr lang="en-US" b="1" dirty="0">
                <a:solidFill>
                  <a:srgbClr val="00B0F0"/>
                </a:solidFill>
              </a:rPr>
              <a:t>Can we overload main() method</a:t>
            </a:r>
            <a:r>
              <a:rPr lang="en-US" b="1" dirty="0" smtClean="0">
                <a:solidFill>
                  <a:srgbClr val="00B0F0"/>
                </a:solidFill>
              </a:rPr>
              <a:t>?</a:t>
            </a:r>
            <a:endParaRPr lang="en-US" b="1" dirty="0">
              <a:solidFill>
                <a:srgbClr val="00B0F0"/>
              </a:solidFill>
            </a:endParaRPr>
          </a:p>
          <a:p>
            <a:r>
              <a:rPr lang="en-US" dirty="0"/>
              <a:t>Yes, by method overloading. You can have any number of main methods in a class by method overloading.</a:t>
            </a:r>
          </a:p>
        </p:txBody>
      </p:sp>
    </p:spTree>
    <p:extLst>
      <p:ext uri="{BB962C8B-B14F-4D97-AF65-F5344CB8AC3E}">
        <p14:creationId xmlns:p14="http://schemas.microsoft.com/office/powerpoint/2010/main" val="111851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5733" y="114880"/>
            <a:ext cx="4499950" cy="584775"/>
          </a:xfrm>
          <a:prstGeom prst="rect">
            <a:avLst/>
          </a:prstGeom>
        </p:spPr>
        <p:txBody>
          <a:bodyPr wrap="none">
            <a:spAutoFit/>
          </a:bodyPr>
          <a:lstStyle/>
          <a:p>
            <a:r>
              <a:rPr lang="en-GB" sz="3200" b="1" dirty="0"/>
              <a:t>MEMORY </a:t>
            </a:r>
            <a:r>
              <a:rPr lang="en-GB" sz="3200" b="1" dirty="0" smtClean="0"/>
              <a:t>ALLOCATION </a:t>
            </a:r>
            <a:endParaRPr lang="en-GB"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6" name="Rectangle 5"/>
          <p:cNvSpPr/>
          <p:nvPr/>
        </p:nvSpPr>
        <p:spPr>
          <a:xfrm>
            <a:off x="200722" y="3734288"/>
            <a:ext cx="11849393" cy="2841804"/>
          </a:xfrm>
          <a:prstGeom prst="rect">
            <a:avLst/>
          </a:prstGeom>
        </p:spPr>
        <p:txBody>
          <a:bodyPr wrap="square">
            <a:spAutoFit/>
          </a:bodyPr>
          <a:lstStyle/>
          <a:p>
            <a:pPr>
              <a:spcAft>
                <a:spcPts val="1000"/>
              </a:spcAft>
            </a:pPr>
            <a:r>
              <a:rPr lang="en-US" dirty="0">
                <a:latin typeface="Calibri" panose="020F0502020204030204" pitchFamily="34" charset="0"/>
                <a:ea typeface="Droid Sans Fallback"/>
                <a:cs typeface="Calibri" panose="020F0502020204030204" pitchFamily="34" charset="0"/>
              </a:rPr>
              <a:t>To execute any program the JVM makes use of following memory area:-</a:t>
            </a:r>
          </a:p>
          <a:p>
            <a:pPr marL="342900" marR="0" lvl="0" indent="-342900">
              <a:spcBef>
                <a:spcPts val="0"/>
              </a:spcBef>
              <a:spcAft>
                <a:spcPts val="0"/>
              </a:spcAft>
              <a:buFont typeface="+mj-lt"/>
              <a:buAutoNum type="arabicParenR"/>
            </a:pPr>
            <a:r>
              <a:rPr lang="en-US" b="1" u="sng" dirty="0">
                <a:latin typeface="Calibri" panose="020F0502020204030204" pitchFamily="34" charset="0"/>
                <a:ea typeface="Droid Sans Fallback"/>
                <a:cs typeface="Calibri" panose="020F0502020204030204" pitchFamily="34" charset="0"/>
              </a:rPr>
              <a:t>Heap Area: </a:t>
            </a:r>
            <a:r>
              <a:rPr lang="en-US" dirty="0" smtClean="0">
                <a:latin typeface="Calibri" panose="020F0502020204030204" pitchFamily="34" charset="0"/>
                <a:ea typeface="Droid Sans Fallback"/>
                <a:cs typeface="Calibri" panose="020F0502020204030204" pitchFamily="34" charset="0"/>
              </a:rPr>
              <a:t>The </a:t>
            </a:r>
            <a:r>
              <a:rPr lang="en-US" dirty="0">
                <a:latin typeface="Calibri" panose="020F0502020204030204" pitchFamily="34" charset="0"/>
                <a:ea typeface="Droid Sans Fallback"/>
                <a:cs typeface="Calibri" panose="020F0502020204030204" pitchFamily="34" charset="0"/>
              </a:rPr>
              <a:t>Heap Area is used to store the instance in the program.  In the heap area the memory allocated is </a:t>
            </a:r>
            <a:r>
              <a:rPr lang="en-US" dirty="0" smtClean="0">
                <a:latin typeface="Calibri" panose="020F0502020204030204" pitchFamily="34" charset="0"/>
                <a:ea typeface="Droid Sans Fallback"/>
                <a:cs typeface="Calibri" panose="020F0502020204030204" pitchFamily="34" charset="0"/>
              </a:rPr>
              <a:t>random. The </a:t>
            </a:r>
            <a:r>
              <a:rPr lang="en-US" dirty="0">
                <a:latin typeface="Calibri" panose="020F0502020204030204" pitchFamily="34" charset="0"/>
                <a:ea typeface="Droid Sans Fallback"/>
                <a:cs typeface="Calibri" panose="020F0502020204030204" pitchFamily="34" charset="0"/>
              </a:rPr>
              <a:t>new operator loads the non-static member into heap area.</a:t>
            </a:r>
          </a:p>
          <a:p>
            <a:pPr marL="342900" marR="0" lvl="0" indent="-342900">
              <a:spcBef>
                <a:spcPts val="0"/>
              </a:spcBef>
              <a:spcAft>
                <a:spcPts val="0"/>
              </a:spcAft>
              <a:buFont typeface="+mj-lt"/>
              <a:buAutoNum type="arabicParenR"/>
            </a:pPr>
            <a:r>
              <a:rPr lang="en-US" b="1" u="sng" dirty="0">
                <a:latin typeface="Calibri" panose="020F0502020204030204" pitchFamily="34" charset="0"/>
                <a:ea typeface="Droid Sans Fallback"/>
                <a:cs typeface="Calibri" panose="020F0502020204030204" pitchFamily="34" charset="0"/>
              </a:rPr>
              <a:t>Static Pool Area: </a:t>
            </a:r>
            <a:r>
              <a:rPr lang="en-US" dirty="0" smtClean="0">
                <a:latin typeface="Calibri" panose="020F0502020204030204" pitchFamily="34" charset="0"/>
                <a:ea typeface="Droid Sans Fallback"/>
                <a:cs typeface="Calibri" panose="020F0502020204030204" pitchFamily="34" charset="0"/>
              </a:rPr>
              <a:t>This </a:t>
            </a:r>
            <a:r>
              <a:rPr lang="en-US" dirty="0">
                <a:latin typeface="Calibri" panose="020F0502020204030204" pitchFamily="34" charset="0"/>
                <a:ea typeface="Droid Sans Fallback"/>
                <a:cs typeface="Calibri" panose="020F0502020204030204" pitchFamily="34" charset="0"/>
              </a:rPr>
              <a:t>area is used for storing the static member of the class .The pool will be created for each class; the class loader program of JVM is responsible to load the static member of the class to the static position.</a:t>
            </a:r>
          </a:p>
          <a:p>
            <a:pPr marL="342900" marR="0" lvl="0" indent="-342900">
              <a:spcBef>
                <a:spcPts val="0"/>
              </a:spcBef>
              <a:spcAft>
                <a:spcPts val="0"/>
              </a:spcAft>
              <a:buFont typeface="+mj-lt"/>
              <a:buAutoNum type="arabicParenR"/>
            </a:pPr>
            <a:r>
              <a:rPr lang="en-US" b="1" u="sng" dirty="0">
                <a:latin typeface="Calibri" panose="020F0502020204030204" pitchFamily="34" charset="0"/>
                <a:ea typeface="Droid Sans Fallback"/>
                <a:cs typeface="Calibri" panose="020F0502020204030204" pitchFamily="34" charset="0"/>
              </a:rPr>
              <a:t>Method Area: </a:t>
            </a:r>
            <a:r>
              <a:rPr lang="en-US" dirty="0" smtClean="0">
                <a:latin typeface="Calibri" panose="020F0502020204030204" pitchFamily="34" charset="0"/>
                <a:ea typeface="Droid Sans Fallback"/>
                <a:cs typeface="Calibri" panose="020F0502020204030204" pitchFamily="34" charset="0"/>
              </a:rPr>
              <a:t> The </a:t>
            </a:r>
            <a:r>
              <a:rPr lang="en-US" dirty="0">
                <a:latin typeface="Calibri" panose="020F0502020204030204" pitchFamily="34" charset="0"/>
                <a:ea typeface="Droid Sans Fallback"/>
                <a:cs typeface="Calibri" panose="020F0502020204030204" pitchFamily="34" charset="0"/>
              </a:rPr>
              <a:t>method area is used to store the definition statements of methods.</a:t>
            </a:r>
          </a:p>
          <a:p>
            <a:pPr marL="342900" marR="0" lvl="0" indent="-342900">
              <a:spcBef>
                <a:spcPts val="0"/>
              </a:spcBef>
              <a:spcAft>
                <a:spcPts val="1000"/>
              </a:spcAft>
              <a:buFont typeface="+mj-lt"/>
              <a:buAutoNum type="arabicParenR"/>
            </a:pPr>
            <a:r>
              <a:rPr lang="en-US" b="1" u="sng" dirty="0">
                <a:latin typeface="Calibri" panose="020F0502020204030204" pitchFamily="34" charset="0"/>
                <a:ea typeface="Droid Sans Fallback"/>
                <a:cs typeface="Calibri" panose="020F0502020204030204" pitchFamily="34" charset="0"/>
              </a:rPr>
              <a:t>Stack Area: </a:t>
            </a:r>
            <a:r>
              <a:rPr lang="en-US" dirty="0">
                <a:latin typeface="Calibri" panose="020F0502020204030204" pitchFamily="34" charset="0"/>
                <a:ea typeface="Droid Sans Fallback"/>
                <a:cs typeface="Calibri" panose="020F0502020204030204" pitchFamily="34" charset="0"/>
              </a:rPr>
              <a:t>The stack area is used for execution purpose and normal statements to which have to be executed in JVM should be come to stack area. </a:t>
            </a:r>
            <a:endParaRPr lang="en-US" dirty="0" smtClean="0">
              <a:latin typeface="Calibri" panose="020F0502020204030204" pitchFamily="34" charset="0"/>
              <a:ea typeface="Droid Sans Fallback"/>
              <a:cs typeface="Calibri" panose="020F0502020204030204" pitchFamily="34" charset="0"/>
            </a:endParaRPr>
          </a:p>
          <a:p>
            <a:pPr marL="457200" marR="0">
              <a:spcBef>
                <a:spcPts val="0"/>
              </a:spcBef>
              <a:spcAft>
                <a:spcPts val="1000"/>
              </a:spcAft>
            </a:pPr>
            <a:r>
              <a:rPr lang="en-US" dirty="0" smtClean="0">
                <a:solidFill>
                  <a:srgbClr val="FF0000"/>
                </a:solidFill>
                <a:latin typeface="Calibri" panose="020F0502020204030204" pitchFamily="34" charset="0"/>
                <a:ea typeface="Droid Sans Fallback"/>
                <a:cs typeface="Calibri" panose="020F0502020204030204" pitchFamily="34" charset="0"/>
              </a:rPr>
              <a:t>Note: </a:t>
            </a:r>
            <a:r>
              <a:rPr lang="en-US" dirty="0" smtClean="0">
                <a:solidFill>
                  <a:srgbClr val="00B0F0"/>
                </a:solidFill>
                <a:latin typeface="Calibri" panose="020F0502020204030204" pitchFamily="34" charset="0"/>
                <a:ea typeface="Droid Sans Fallback"/>
                <a:cs typeface="Calibri" panose="020F0502020204030204" pitchFamily="34" charset="0"/>
              </a:rPr>
              <a:t>The local variable components always store in stack memory area.</a:t>
            </a:r>
            <a:endParaRPr lang="en-US" dirty="0">
              <a:solidFill>
                <a:srgbClr val="00B0F0"/>
              </a:solidFill>
              <a:latin typeface="Calibri" panose="020F0502020204030204" pitchFamily="34" charset="0"/>
              <a:ea typeface="Droid Sans Fallback"/>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281801" y="600563"/>
            <a:ext cx="5695950" cy="3133725"/>
          </a:xfrm>
          <a:prstGeom prst="rect">
            <a:avLst/>
          </a:prstGeom>
        </p:spPr>
      </p:pic>
      <p:pic>
        <p:nvPicPr>
          <p:cNvPr id="8" name="Picture 7"/>
          <p:cNvPicPr>
            <a:picLocks noChangeAspect="1"/>
          </p:cNvPicPr>
          <p:nvPr/>
        </p:nvPicPr>
        <p:blipFill>
          <a:blip r:embed="rId3"/>
          <a:stretch>
            <a:fillRect/>
          </a:stretch>
        </p:blipFill>
        <p:spPr>
          <a:xfrm>
            <a:off x="6058830" y="600563"/>
            <a:ext cx="5819543" cy="3133725"/>
          </a:xfrm>
          <a:prstGeom prst="rect">
            <a:avLst/>
          </a:prstGeom>
        </p:spPr>
      </p:pic>
    </p:spTree>
    <p:extLst>
      <p:ext uri="{BB962C8B-B14F-4D97-AF65-F5344CB8AC3E}">
        <p14:creationId xmlns:p14="http://schemas.microsoft.com/office/powerpoint/2010/main" val="185795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5733" y="114880"/>
            <a:ext cx="4995278" cy="584775"/>
          </a:xfrm>
          <a:prstGeom prst="rect">
            <a:avLst/>
          </a:prstGeom>
        </p:spPr>
        <p:txBody>
          <a:bodyPr wrap="none">
            <a:spAutoFit/>
          </a:bodyPr>
          <a:lstStyle/>
          <a:p>
            <a:r>
              <a:rPr lang="en-GB" sz="3200" b="1" dirty="0"/>
              <a:t>Blocks (static &amp; non-static</a:t>
            </a:r>
            <a:r>
              <a:rPr lang="en-GB" sz="3200" b="1" dirty="0" smtClean="0"/>
              <a:t>) </a:t>
            </a:r>
            <a:endParaRPr lang="en-GB"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323385" y="832278"/>
            <a:ext cx="11726730" cy="3451201"/>
          </a:xfrm>
          <a:prstGeom prst="rect">
            <a:avLst/>
          </a:prstGeom>
        </p:spPr>
        <p:txBody>
          <a:bodyPr wrap="square">
            <a:spAutoFit/>
          </a:bodyPr>
          <a:lstStyle/>
          <a:p>
            <a:pPr>
              <a:spcAft>
                <a:spcPts val="1000"/>
              </a:spcAft>
            </a:pPr>
            <a:r>
              <a:rPr lang="en-US" dirty="0">
                <a:latin typeface="Calibri" panose="020F0502020204030204" pitchFamily="34" charset="0"/>
                <a:ea typeface="Droid Sans Fallback"/>
                <a:cs typeface="Calibri" panose="020F0502020204030204" pitchFamily="34" charset="0"/>
              </a:rPr>
              <a:t>Java language provides initialize block to initialize the data member of the class</a:t>
            </a:r>
          </a:p>
          <a:p>
            <a:pPr>
              <a:spcAft>
                <a:spcPts val="1000"/>
              </a:spcAft>
            </a:pPr>
            <a:r>
              <a:rPr lang="en-US" dirty="0">
                <a:latin typeface="Calibri" panose="020F0502020204030204" pitchFamily="34" charset="0"/>
                <a:ea typeface="Droid Sans Fallback"/>
                <a:cs typeface="Calibri" panose="020F0502020204030204" pitchFamily="34" charset="0"/>
              </a:rPr>
              <a:t>There are two types of blocks </a:t>
            </a:r>
          </a:p>
          <a:p>
            <a:pPr marL="342900" marR="0" lvl="0" indent="-342900">
              <a:lnSpc>
                <a:spcPct val="115000"/>
              </a:lnSpc>
              <a:spcBef>
                <a:spcPts val="0"/>
              </a:spcBef>
              <a:spcAft>
                <a:spcPts val="0"/>
              </a:spcAft>
              <a:buFont typeface="+mj-lt"/>
              <a:buAutoNum type="arabicParenR"/>
            </a:pPr>
            <a:r>
              <a:rPr lang="en-US" b="1" dirty="0">
                <a:latin typeface="Calibri" panose="020F0502020204030204" pitchFamily="34" charset="0"/>
                <a:ea typeface="Droid Sans Fallback"/>
                <a:cs typeface="Calibri" panose="020F0502020204030204" pitchFamily="34" charset="0"/>
              </a:rPr>
              <a:t>Static initialize block :</a:t>
            </a:r>
            <a:endParaRPr lang="en-US" dirty="0">
              <a:latin typeface="Calibri" panose="020F0502020204030204" pitchFamily="34" charset="0"/>
              <a:ea typeface="Droid Sans Fallback"/>
              <a:cs typeface="Calibri" panose="020F0502020204030204" pitchFamily="34"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Static initialize block is used to initialize the static members of the class. The static block are executed at the time of class loading by class loader , we can define multiple static blocks ,JVM executed sequentially  </a:t>
            </a: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If main class run contains main method and static blocks then JVM first run static block and then main method</a:t>
            </a:r>
          </a:p>
          <a:p>
            <a:pPr marL="342900" marR="0" lvl="0" indent="-342900">
              <a:lnSpc>
                <a:spcPct val="115000"/>
              </a:lnSpc>
              <a:spcBef>
                <a:spcPts val="0"/>
              </a:spcBef>
              <a:spcAft>
                <a:spcPts val="0"/>
              </a:spcAft>
              <a:buFont typeface="+mj-lt"/>
              <a:buAutoNum type="arabicParenR"/>
            </a:pPr>
            <a:r>
              <a:rPr lang="en-US" b="1" dirty="0">
                <a:latin typeface="Calibri" panose="020F0502020204030204" pitchFamily="34" charset="0"/>
                <a:ea typeface="Droid Sans Fallback"/>
                <a:cs typeface="Calibri" panose="020F0502020204030204" pitchFamily="34" charset="0"/>
              </a:rPr>
              <a:t>Non-Static initialize:</a:t>
            </a:r>
            <a:endParaRPr lang="en-US" dirty="0">
              <a:latin typeface="Calibri" panose="020F0502020204030204" pitchFamily="34" charset="0"/>
              <a:ea typeface="Droid Sans Fallback"/>
              <a:cs typeface="Calibri" panose="020F0502020204030204" pitchFamily="34" charset="0"/>
            </a:endParaRP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non-static initialize blocks is used to initialize the non-static data member of the class</a:t>
            </a:r>
          </a:p>
          <a:p>
            <a:pPr marL="342900" marR="0" lvl="0" indent="-342900">
              <a:lnSpc>
                <a:spcPct val="115000"/>
              </a:lnSpc>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non-static blocks is executed whenever instance class is to be created</a:t>
            </a:r>
          </a:p>
          <a:p>
            <a:pPr marL="342900" marR="0" lvl="0" indent="-342900">
              <a:lnSpc>
                <a:spcPct val="115000"/>
              </a:lnSpc>
              <a:spcBef>
                <a:spcPts val="0"/>
              </a:spcBef>
              <a:spcAft>
                <a:spcPts val="100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In a class we can define multiple non-</a:t>
            </a:r>
            <a:r>
              <a:rPr lang="en-US" dirty="0" err="1">
                <a:latin typeface="Calibri" panose="020F0502020204030204" pitchFamily="34" charset="0"/>
                <a:ea typeface="Droid Sans Fallback"/>
                <a:cs typeface="Calibri" panose="020F0502020204030204" pitchFamily="34" charset="0"/>
              </a:rPr>
              <a:t>st</a:t>
            </a:r>
            <a:r>
              <a:rPr lang="en-US" dirty="0">
                <a:latin typeface="Calibri" panose="020F0502020204030204" pitchFamily="34" charset="0"/>
                <a:ea typeface="Droid Sans Fallback"/>
                <a:cs typeface="Calibri" panose="020F0502020204030204" pitchFamily="34" charset="0"/>
              </a:rPr>
              <a:t> blocks , which will be executed sequentially </a:t>
            </a:r>
            <a:endParaRPr lang="en-US" dirty="0">
              <a:effectLst/>
              <a:latin typeface="Calibri" panose="020F0502020204030204" pitchFamily="34" charset="0"/>
              <a:ea typeface="Droid Sans Fallback"/>
              <a:cs typeface="Calibri" panose="020F0502020204030204" pitchFamily="34" charset="0"/>
            </a:endParaRPr>
          </a:p>
        </p:txBody>
      </p:sp>
      <p:sp>
        <p:nvSpPr>
          <p:cNvPr id="4" name="Rectangle 3"/>
          <p:cNvSpPr/>
          <p:nvPr/>
        </p:nvSpPr>
        <p:spPr>
          <a:xfrm>
            <a:off x="323385" y="4283479"/>
            <a:ext cx="11726730" cy="646331"/>
          </a:xfrm>
          <a:prstGeom prst="rect">
            <a:avLst/>
          </a:prstGeom>
        </p:spPr>
        <p:txBody>
          <a:bodyPr wrap="square">
            <a:spAutoFit/>
          </a:bodyPr>
          <a:lstStyle/>
          <a:p>
            <a:pPr algn="just"/>
            <a:r>
              <a:rPr lang="en-US" b="1" dirty="0">
                <a:solidFill>
                  <a:srgbClr val="610B4B"/>
                </a:solidFill>
                <a:latin typeface="erdana"/>
              </a:rPr>
              <a:t>Can we execute a program without main() method</a:t>
            </a:r>
            <a:r>
              <a:rPr lang="en-US" b="1" dirty="0" smtClean="0">
                <a:solidFill>
                  <a:srgbClr val="610B4B"/>
                </a:solidFill>
                <a:latin typeface="erdana"/>
              </a:rPr>
              <a:t>?</a:t>
            </a:r>
          </a:p>
          <a:p>
            <a:pPr algn="just"/>
            <a:r>
              <a:rPr lang="en-US" dirty="0"/>
              <a:t>Yes, one of the way is static block but in previous version of JDK not in JDK 1.7.</a:t>
            </a:r>
            <a:endParaRPr lang="en-US" b="1" i="0" dirty="0">
              <a:solidFill>
                <a:srgbClr val="610B4B"/>
              </a:solidFill>
              <a:effectLst/>
              <a:latin typeface="erdana"/>
            </a:endParaRPr>
          </a:p>
        </p:txBody>
      </p:sp>
      <p:sp>
        <p:nvSpPr>
          <p:cNvPr id="5" name="Rectangle 4"/>
          <p:cNvSpPr/>
          <p:nvPr/>
        </p:nvSpPr>
        <p:spPr>
          <a:xfrm>
            <a:off x="3248722" y="4910121"/>
            <a:ext cx="6096000" cy="1754326"/>
          </a:xfrm>
          <a:prstGeom prst="rect">
            <a:avLst/>
          </a:prstGeom>
        </p:spPr>
        <p:txBody>
          <a:bodyPr>
            <a:spAutoFit/>
          </a:bodyPr>
          <a:lstStyle/>
          <a:p>
            <a:r>
              <a:rPr lang="en-US" dirty="0"/>
              <a:t>class A3{  </a:t>
            </a:r>
          </a:p>
          <a:p>
            <a:r>
              <a:rPr lang="en-US" dirty="0"/>
              <a:t>  static{  </a:t>
            </a:r>
          </a:p>
          <a:p>
            <a:r>
              <a:rPr lang="en-US" dirty="0"/>
              <a:t>  </a:t>
            </a:r>
            <a:r>
              <a:rPr lang="en-US" dirty="0" err="1"/>
              <a:t>System.out.println</a:t>
            </a:r>
            <a:r>
              <a:rPr lang="en-US" dirty="0"/>
              <a:t>("static block is invoked");  </a:t>
            </a:r>
          </a:p>
          <a:p>
            <a:r>
              <a:rPr lang="en-US" dirty="0"/>
              <a:t>  </a:t>
            </a:r>
            <a:r>
              <a:rPr lang="en-US" dirty="0" err="1"/>
              <a:t>System.exit</a:t>
            </a:r>
            <a:r>
              <a:rPr lang="en-US" dirty="0"/>
              <a:t>(0);  </a:t>
            </a:r>
          </a:p>
          <a:p>
            <a:r>
              <a:rPr lang="en-US" dirty="0"/>
              <a:t>  }  </a:t>
            </a:r>
          </a:p>
          <a:p>
            <a:r>
              <a:rPr lang="en-US" dirty="0"/>
              <a:t>} </a:t>
            </a:r>
          </a:p>
        </p:txBody>
      </p:sp>
    </p:spTree>
    <p:extLst>
      <p:ext uri="{BB962C8B-B14F-4D97-AF65-F5344CB8AC3E}">
        <p14:creationId xmlns:p14="http://schemas.microsoft.com/office/powerpoint/2010/main" val="173262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9914" y="114880"/>
            <a:ext cx="7553671" cy="584775"/>
          </a:xfrm>
          <a:prstGeom prst="rect">
            <a:avLst/>
          </a:prstGeom>
        </p:spPr>
        <p:txBody>
          <a:bodyPr wrap="none">
            <a:spAutoFit/>
          </a:bodyPr>
          <a:lstStyle/>
          <a:p>
            <a:r>
              <a:rPr lang="en-GB" sz="3200" b="1" dirty="0"/>
              <a:t>Constructor and Constructor </a:t>
            </a:r>
            <a:r>
              <a:rPr lang="en-GB" sz="3200" b="1" dirty="0" smtClean="0"/>
              <a:t>Overloading </a:t>
            </a:r>
            <a:endParaRPr lang="en-GB"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4" name="Rectangle 3"/>
          <p:cNvSpPr/>
          <p:nvPr/>
        </p:nvSpPr>
        <p:spPr>
          <a:xfrm>
            <a:off x="167268" y="519175"/>
            <a:ext cx="11882847" cy="6145272"/>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pPr>
            <a:r>
              <a:rPr lang="en-US" b="1" dirty="0">
                <a:solidFill>
                  <a:srgbClr val="FF0000"/>
                </a:solidFill>
                <a:latin typeface="Calibri" panose="020F0502020204030204" pitchFamily="34" charset="0"/>
                <a:ea typeface="Droid Sans Fallback"/>
                <a:cs typeface="Calibri" panose="020F0502020204030204" pitchFamily="34" charset="0"/>
              </a:rPr>
              <a:t>Constructors are special member of the class which is used to initialize the data members of the class.</a:t>
            </a:r>
            <a:endParaRPr lang="en-US" dirty="0">
              <a:latin typeface="Calibri" panose="020F0502020204030204" pitchFamily="34" charset="0"/>
              <a:ea typeface="Droid Sans Fallback"/>
              <a:cs typeface="Calibri" panose="020F0502020204030204" pitchFamily="34" charset="0"/>
            </a:endParaRP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constructors are executed whenever the instances of class are created.</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Every class must have constructor in order to create an instance of the class.</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constructor can be created either by compiler or by user. </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constructor define by compiler is known as </a:t>
            </a:r>
            <a:r>
              <a:rPr lang="en-US" dirty="0">
                <a:solidFill>
                  <a:srgbClr val="FF0000"/>
                </a:solidFill>
                <a:latin typeface="Calibri" panose="020F0502020204030204" pitchFamily="34" charset="0"/>
                <a:ea typeface="Droid Sans Fallback"/>
                <a:cs typeface="Calibri" panose="020F0502020204030204" pitchFamily="34" charset="0"/>
              </a:rPr>
              <a:t>default constructor </a:t>
            </a:r>
            <a:endParaRPr lang="en-US" dirty="0">
              <a:latin typeface="Calibri" panose="020F0502020204030204" pitchFamily="34" charset="0"/>
              <a:ea typeface="Droid Sans Fallback"/>
              <a:cs typeface="Calibri" panose="020F0502020204030204" pitchFamily="34" charset="0"/>
            </a:endParaRP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Compiler defines a constructor if the class does not have any user define constructor. If in case the class is having user define constructor then the compiler not define default constructor.</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constructor define by programmer is known as </a:t>
            </a:r>
            <a:r>
              <a:rPr lang="en-US" dirty="0">
                <a:solidFill>
                  <a:srgbClr val="FF0000"/>
                </a:solidFill>
                <a:latin typeface="Calibri" panose="020F0502020204030204" pitchFamily="34" charset="0"/>
                <a:ea typeface="Droid Sans Fallback"/>
                <a:cs typeface="Calibri" panose="020F0502020204030204" pitchFamily="34" charset="0"/>
              </a:rPr>
              <a:t>user define constructor </a:t>
            </a:r>
            <a:r>
              <a:rPr lang="en-US" dirty="0">
                <a:latin typeface="Calibri" panose="020F0502020204030204" pitchFamily="34" charset="0"/>
                <a:ea typeface="Droid Sans Fallback"/>
                <a:cs typeface="Calibri" panose="020F0502020204030204" pitchFamily="34" charset="0"/>
              </a:rPr>
              <a:t>.the user can define either 0 or with argument constructor.</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constructor defines with arguments constructor are known as parameter constructor.</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Whenever as object created using parameter constructor we need to pass value to the constructor</a:t>
            </a:r>
          </a:p>
          <a:p>
            <a:pPr marL="342900" marR="0" lvl="0" indent="-342900">
              <a:spcBef>
                <a:spcPts val="0"/>
              </a:spcBef>
              <a:spcAft>
                <a:spcPts val="1000"/>
              </a:spcAft>
              <a:buFont typeface="Wingdings" panose="05000000000000000000" pitchFamily="2" charset="2"/>
              <a:buChar char=""/>
            </a:pPr>
            <a:r>
              <a:rPr lang="en-US" dirty="0">
                <a:solidFill>
                  <a:srgbClr val="FF0000"/>
                </a:solidFill>
                <a:latin typeface="Calibri" panose="020F0502020204030204" pitchFamily="34" charset="0"/>
                <a:ea typeface="Droid Sans Fallback"/>
                <a:cs typeface="Calibri" panose="020F0502020204030204" pitchFamily="34" charset="0"/>
              </a:rPr>
              <a:t>The constructor cannot be declare as static </a:t>
            </a:r>
          </a:p>
          <a:p>
            <a:pPr>
              <a:spcAft>
                <a:spcPts val="1000"/>
              </a:spcAft>
            </a:pPr>
            <a:r>
              <a:rPr lang="en-US" b="1" u="sng" dirty="0">
                <a:latin typeface="Calibri" panose="020F0502020204030204" pitchFamily="34" charset="0"/>
                <a:ea typeface="Droid Sans Fallback"/>
                <a:cs typeface="Calibri" panose="020F0502020204030204" pitchFamily="34" charset="0"/>
              </a:rPr>
              <a:t>Constructor Overloading:</a:t>
            </a:r>
            <a:endParaRPr lang="en-US" dirty="0">
              <a:latin typeface="Calibri" panose="020F0502020204030204" pitchFamily="34" charset="0"/>
              <a:ea typeface="Droid Sans Fallback"/>
              <a:cs typeface="Calibri" panose="020F0502020204030204" pitchFamily="34" charset="0"/>
            </a:endParaRPr>
          </a:p>
          <a:p>
            <a:pPr>
              <a:spcAft>
                <a:spcPts val="1000"/>
              </a:spcAft>
            </a:pPr>
            <a:r>
              <a:rPr lang="en-US" dirty="0">
                <a:latin typeface="Calibri" panose="020F0502020204030204" pitchFamily="34" charset="0"/>
                <a:ea typeface="Droid Sans Fallback"/>
                <a:cs typeface="Calibri" panose="020F0502020204030204" pitchFamily="34" charset="0"/>
              </a:rPr>
              <a:t>In a class defining multiple constructor with deferent parameters is known as constructor overloading</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When defining overloading constructor the constructor should deferent in terms of parameter type or parameter length.</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Constructor overloading help us to create an instance of class to the different initialization.</a:t>
            </a:r>
          </a:p>
          <a:p>
            <a:pPr marL="342900" marR="0" lvl="0" indent="-342900">
              <a:spcBef>
                <a:spcPts val="0"/>
              </a:spcBef>
              <a:spcAft>
                <a:spcPts val="100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While defining a constructor the constructor name should be same as class name, and constructor </a:t>
            </a:r>
            <a:r>
              <a:rPr lang="en-US" dirty="0">
                <a:solidFill>
                  <a:srgbClr val="FF0000"/>
                </a:solidFill>
                <a:latin typeface="Calibri" panose="020F0502020204030204" pitchFamily="34" charset="0"/>
                <a:ea typeface="Droid Sans Fallback"/>
                <a:cs typeface="Calibri" panose="020F0502020204030204" pitchFamily="34" charset="0"/>
              </a:rPr>
              <a:t>should not have return type</a:t>
            </a:r>
            <a:r>
              <a:rPr lang="en-US" dirty="0" smtClean="0">
                <a:solidFill>
                  <a:srgbClr val="FF0000"/>
                </a:solidFill>
                <a:latin typeface="Calibri" panose="020F0502020204030204" pitchFamily="34" charset="0"/>
                <a:ea typeface="Droid Sans Fallback"/>
                <a:cs typeface="Calibri" panose="020F0502020204030204" pitchFamily="34" charset="0"/>
              </a:rPr>
              <a:t>.</a:t>
            </a:r>
          </a:p>
          <a:p>
            <a:r>
              <a:rPr lang="en-US" dirty="0" smtClean="0">
                <a:solidFill>
                  <a:srgbClr val="FF0000"/>
                </a:solidFill>
                <a:effectLst/>
                <a:latin typeface="Calibri" panose="020F0502020204030204" pitchFamily="34" charset="0"/>
                <a:ea typeface="Droid Sans Fallback"/>
                <a:cs typeface="Calibri" panose="020F0502020204030204" pitchFamily="34" charset="0"/>
              </a:rPr>
              <a:t>Note: </a:t>
            </a:r>
            <a:r>
              <a:rPr lang="en-US" dirty="0"/>
              <a:t>Does constructor return any value?</a:t>
            </a:r>
          </a:p>
          <a:p>
            <a:r>
              <a:rPr lang="en-US" b="1" dirty="0" err="1"/>
              <a:t>Ans</a:t>
            </a:r>
            <a:r>
              <a:rPr lang="en-US" b="1" dirty="0" smtClean="0"/>
              <a:t>: </a:t>
            </a:r>
            <a:r>
              <a:rPr lang="en-US" dirty="0" smtClean="0"/>
              <a:t>yes</a:t>
            </a:r>
            <a:r>
              <a:rPr lang="en-US" dirty="0"/>
              <a:t>, that is current class instance (You cannot use return type yet it returns a value</a:t>
            </a:r>
            <a:r>
              <a:rPr lang="en-US" dirty="0" smtClean="0"/>
              <a:t>).</a:t>
            </a:r>
            <a:endParaRPr lang="en-US" dirty="0"/>
          </a:p>
        </p:txBody>
      </p:sp>
    </p:spTree>
    <p:extLst>
      <p:ext uri="{BB962C8B-B14F-4D97-AF65-F5344CB8AC3E}">
        <p14:creationId xmlns:p14="http://schemas.microsoft.com/office/powerpoint/2010/main" val="3088307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9914" y="114880"/>
            <a:ext cx="8024954" cy="584775"/>
          </a:xfrm>
          <a:prstGeom prst="rect">
            <a:avLst/>
          </a:prstGeom>
        </p:spPr>
        <p:txBody>
          <a:bodyPr wrap="none">
            <a:spAutoFit/>
          </a:bodyPr>
          <a:lstStyle/>
          <a:p>
            <a:r>
              <a:rPr lang="en-US" sz="3200" b="1" dirty="0"/>
              <a:t>Difference between constructor and method</a:t>
            </a:r>
            <a:endParaRPr lang="en-GB"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66848371"/>
              </p:ext>
            </p:extLst>
          </p:nvPr>
        </p:nvGraphicFramePr>
        <p:xfrm>
          <a:off x="501805" y="836341"/>
          <a:ext cx="11173522" cy="5207620"/>
        </p:xfrm>
        <a:graphic>
          <a:graphicData uri="http://schemas.openxmlformats.org/drawingml/2006/table">
            <a:tbl>
              <a:tblPr/>
              <a:tblGrid>
                <a:gridCol w="5586761"/>
                <a:gridCol w="5586761"/>
              </a:tblGrid>
              <a:tr h="536241">
                <a:tc>
                  <a:txBody>
                    <a:bodyPr/>
                    <a:lstStyle/>
                    <a:p>
                      <a:pPr algn="l" fontAlgn="t"/>
                      <a:r>
                        <a:rPr lang="en-US">
                          <a:solidFill>
                            <a:srgbClr val="000000"/>
                          </a:solidFill>
                          <a:effectLst/>
                          <a:latin typeface="times new roman" panose="02020603050405020304" pitchFamily="18" charset="0"/>
                        </a:rPr>
                        <a:t>Java Constructor</a:t>
                      </a:r>
                    </a:p>
                  </a:txBody>
                  <a:tcPr marL="47625" marR="47625" marT="47625" marB="47625">
                    <a:lnL w="9525" cap="flat" cmpd="sng" algn="ctr">
                      <a:solidFill>
                        <a:srgbClr val="50BDA7"/>
                      </a:solidFill>
                      <a:prstDash val="solid"/>
                      <a:round/>
                      <a:headEnd type="none" w="med" len="med"/>
                      <a:tailEnd type="none" w="med" len="med"/>
                    </a:lnL>
                    <a:lnR w="9525" cap="flat" cmpd="sng" algn="ctr">
                      <a:solidFill>
                        <a:srgbClr val="50BDA7"/>
                      </a:solidFill>
                      <a:prstDash val="solid"/>
                      <a:round/>
                      <a:headEnd type="none" w="med" len="med"/>
                      <a:tailEnd type="none" w="med" len="med"/>
                    </a:lnR>
                    <a:lnT w="9525" cap="flat" cmpd="sng" algn="ctr">
                      <a:solidFill>
                        <a:srgbClr val="50BDA7"/>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Java Method</a:t>
                      </a:r>
                    </a:p>
                  </a:txBody>
                  <a:tcPr marL="47625" marR="47625" marT="47625" marB="47625">
                    <a:lnL w="9525" cap="flat" cmpd="sng" algn="ctr">
                      <a:solidFill>
                        <a:srgbClr val="50BDA7"/>
                      </a:solidFill>
                      <a:prstDash val="solid"/>
                      <a:round/>
                      <a:headEnd type="none" w="med" len="med"/>
                      <a:tailEnd type="none" w="med" len="med"/>
                    </a:lnL>
                    <a:lnR w="9525" cap="flat" cmpd="sng" algn="ctr">
                      <a:solidFill>
                        <a:srgbClr val="50BDA7"/>
                      </a:solidFill>
                      <a:prstDash val="solid"/>
                      <a:round/>
                      <a:headEnd type="none" w="med" len="med"/>
                      <a:tailEnd type="none" w="med" len="med"/>
                    </a:lnR>
                    <a:lnT w="9525" cap="flat" cmpd="sng" algn="ctr">
                      <a:solidFill>
                        <a:srgbClr val="50BDA7"/>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934276">
                <a:tc>
                  <a:txBody>
                    <a:bodyPr/>
                    <a:lstStyle/>
                    <a:p>
                      <a:pPr algn="just" fontAlgn="t"/>
                      <a:r>
                        <a:rPr lang="en-US" b="0" i="0">
                          <a:solidFill>
                            <a:srgbClr val="000000"/>
                          </a:solidFill>
                          <a:effectLst/>
                          <a:latin typeface="verdana" panose="020B0604030504040204" pitchFamily="34" charset="0"/>
                        </a:rPr>
                        <a:t>Constructor is used to initialize the state of an object.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Method is used to expose behaviour of an object.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934276">
                <a:tc>
                  <a:txBody>
                    <a:bodyPr/>
                    <a:lstStyle/>
                    <a:p>
                      <a:pPr algn="just" fontAlgn="t"/>
                      <a:r>
                        <a:rPr lang="en-US" b="0" i="0">
                          <a:solidFill>
                            <a:srgbClr val="000000"/>
                          </a:solidFill>
                          <a:effectLst/>
                          <a:latin typeface="verdana" panose="020B0604030504040204" pitchFamily="34" charset="0"/>
                        </a:rPr>
                        <a:t>Constructor must not have return type.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Method must have return type.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36241">
                <a:tc>
                  <a:txBody>
                    <a:bodyPr/>
                    <a:lstStyle/>
                    <a:p>
                      <a:pPr algn="just" fontAlgn="t"/>
                      <a:r>
                        <a:rPr lang="en-US" b="0" i="0">
                          <a:solidFill>
                            <a:srgbClr val="000000"/>
                          </a:solidFill>
                          <a:effectLst/>
                          <a:latin typeface="verdana" panose="020B0604030504040204" pitchFamily="34" charset="0"/>
                        </a:rPr>
                        <a:t>Constructor is invoked implicitly.</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Method is invoked explicitly.</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332310">
                <a:tc>
                  <a:txBody>
                    <a:bodyPr/>
                    <a:lstStyle/>
                    <a:p>
                      <a:pPr algn="just" fontAlgn="t"/>
                      <a:r>
                        <a:rPr lang="en-US" b="0" i="0">
                          <a:solidFill>
                            <a:srgbClr val="000000"/>
                          </a:solidFill>
                          <a:effectLst/>
                          <a:latin typeface="verdana" panose="020B0604030504040204" pitchFamily="34" charset="0"/>
                        </a:rPr>
                        <a:t>The java compiler provides a default constructor if you don't have any constructor.</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Method is not provided by compiler in any case.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934276">
                <a:tc>
                  <a:txBody>
                    <a:bodyPr/>
                    <a:lstStyle/>
                    <a:p>
                      <a:pPr algn="just" fontAlgn="t"/>
                      <a:r>
                        <a:rPr lang="en-US" b="0" i="0">
                          <a:solidFill>
                            <a:srgbClr val="000000"/>
                          </a:solidFill>
                          <a:effectLst/>
                          <a:latin typeface="verdana" panose="020B0604030504040204" pitchFamily="34" charset="0"/>
                        </a:rPr>
                        <a:t>Constructor name must be same as the class name.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effectLst/>
                          <a:latin typeface="verdana" panose="020B0604030504040204" pitchFamily="34" charset="0"/>
                        </a:rPr>
                        <a:t>Method name may or may not be same as class name.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9619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9914" y="114880"/>
            <a:ext cx="5515484" cy="584775"/>
          </a:xfrm>
          <a:prstGeom prst="rect">
            <a:avLst/>
          </a:prstGeom>
        </p:spPr>
        <p:txBody>
          <a:bodyPr wrap="none">
            <a:spAutoFit/>
          </a:bodyPr>
          <a:lstStyle/>
          <a:p>
            <a:r>
              <a:rPr lang="en-GB" sz="3200" b="1" dirty="0" smtClean="0"/>
              <a:t>static </a:t>
            </a:r>
            <a:r>
              <a:rPr lang="en-GB" sz="3200" b="1" dirty="0"/>
              <a:t>keyword &amp; </a:t>
            </a:r>
            <a:r>
              <a:rPr lang="en-GB" sz="3200" b="1" dirty="0" smtClean="0"/>
              <a:t>this keyword</a:t>
            </a:r>
            <a:endParaRPr lang="en-GB"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190773" y="699655"/>
            <a:ext cx="11859342" cy="5940088"/>
          </a:xfrm>
          <a:prstGeom prst="rect">
            <a:avLst/>
          </a:prstGeom>
        </p:spPr>
        <p:txBody>
          <a:bodyPr wrap="square">
            <a:spAutoFit/>
          </a:bodyPr>
          <a:lstStyle/>
          <a:p>
            <a:r>
              <a:rPr lang="en-US" sz="2000" b="1" dirty="0"/>
              <a:t>static </a:t>
            </a:r>
            <a:r>
              <a:rPr lang="en-US" sz="2000" b="1" dirty="0" smtClean="0"/>
              <a:t>keyword: </a:t>
            </a:r>
            <a:r>
              <a:rPr lang="en-US" dirty="0" smtClean="0"/>
              <a:t>The </a:t>
            </a:r>
            <a:r>
              <a:rPr lang="en-US" dirty="0"/>
              <a:t>static keyword in java is used for memory management mainly. The static can </a:t>
            </a:r>
            <a:r>
              <a:rPr lang="en-US" dirty="0" smtClean="0"/>
              <a:t>be apply:</a:t>
            </a:r>
          </a:p>
          <a:p>
            <a:pPr algn="just">
              <a:buFont typeface="+mj-lt"/>
              <a:buAutoNum type="arabicPeriod"/>
            </a:pPr>
            <a:r>
              <a:rPr lang="en-US" dirty="0">
                <a:solidFill>
                  <a:srgbClr val="00B0F0"/>
                </a:solidFill>
                <a:latin typeface="verdana" panose="020B0604030504040204" pitchFamily="34" charset="0"/>
              </a:rPr>
              <a:t>variable (also known as class variable)</a:t>
            </a:r>
          </a:p>
          <a:p>
            <a:pPr algn="just">
              <a:buFont typeface="+mj-lt"/>
              <a:buAutoNum type="arabicPeriod"/>
            </a:pPr>
            <a:r>
              <a:rPr lang="en-US" dirty="0">
                <a:solidFill>
                  <a:srgbClr val="00B0F0"/>
                </a:solidFill>
                <a:latin typeface="verdana" panose="020B0604030504040204" pitchFamily="34" charset="0"/>
              </a:rPr>
              <a:t>method (also known as class method)</a:t>
            </a:r>
          </a:p>
          <a:p>
            <a:pPr algn="just">
              <a:buFont typeface="+mj-lt"/>
              <a:buAutoNum type="arabicPeriod"/>
            </a:pPr>
            <a:r>
              <a:rPr lang="en-US" dirty="0">
                <a:solidFill>
                  <a:srgbClr val="00B0F0"/>
                </a:solidFill>
                <a:latin typeface="verdana" panose="020B0604030504040204" pitchFamily="34" charset="0"/>
              </a:rPr>
              <a:t>block</a:t>
            </a:r>
          </a:p>
          <a:p>
            <a:pPr algn="just">
              <a:buFont typeface="+mj-lt"/>
              <a:buAutoNum type="arabicPeriod"/>
            </a:pPr>
            <a:r>
              <a:rPr lang="en-US" dirty="0">
                <a:solidFill>
                  <a:srgbClr val="00B0F0"/>
                </a:solidFill>
                <a:latin typeface="verdana" panose="020B0604030504040204" pitchFamily="34" charset="0"/>
              </a:rPr>
              <a:t>nested class</a:t>
            </a:r>
          </a:p>
          <a:p>
            <a:r>
              <a:rPr lang="en-US" dirty="0"/>
              <a:t>1) </a:t>
            </a:r>
            <a:r>
              <a:rPr lang="en-US" b="1" dirty="0" smtClean="0"/>
              <a:t>static variable: </a:t>
            </a:r>
            <a:r>
              <a:rPr lang="en-US" dirty="0" smtClean="0"/>
              <a:t>If </a:t>
            </a:r>
            <a:r>
              <a:rPr lang="en-US" dirty="0"/>
              <a:t>you declare any variable as static, it is known static variable.</a:t>
            </a:r>
          </a:p>
          <a:p>
            <a:pPr marL="285750" indent="-285750">
              <a:buFont typeface="Wingdings" panose="05000000000000000000" pitchFamily="2" charset="2"/>
              <a:buChar char="Ø"/>
            </a:pPr>
            <a:r>
              <a:rPr lang="en-US" dirty="0"/>
              <a:t>The static variable can be used to refer the common property of all objects (that is not unique for each object) e.g. company name of employees</a:t>
            </a:r>
            <a:r>
              <a:rPr lang="en-US" dirty="0" smtClean="0"/>
              <a:t>, college </a:t>
            </a:r>
            <a:r>
              <a:rPr lang="en-US" dirty="0"/>
              <a:t>name of students etc.</a:t>
            </a:r>
          </a:p>
          <a:p>
            <a:pPr marL="285750" indent="-285750">
              <a:buFont typeface="Wingdings" panose="05000000000000000000" pitchFamily="2" charset="2"/>
              <a:buChar char="Ø"/>
            </a:pPr>
            <a:r>
              <a:rPr lang="en-US" dirty="0"/>
              <a:t>The static variable gets memory only once in class area at the time of class loading.</a:t>
            </a:r>
          </a:p>
          <a:p>
            <a:r>
              <a:rPr lang="en-US" dirty="0" smtClean="0">
                <a:solidFill>
                  <a:srgbClr val="00B0F0"/>
                </a:solidFill>
              </a:rPr>
              <a:t>Advantage of static variable is It </a:t>
            </a:r>
            <a:r>
              <a:rPr lang="en-US" dirty="0">
                <a:solidFill>
                  <a:srgbClr val="00B0F0"/>
                </a:solidFill>
              </a:rPr>
              <a:t>makes your program memory efficient (</a:t>
            </a:r>
            <a:r>
              <a:rPr lang="en-US" dirty="0" err="1">
                <a:solidFill>
                  <a:srgbClr val="00B0F0"/>
                </a:solidFill>
              </a:rPr>
              <a:t>i.e</a:t>
            </a:r>
            <a:r>
              <a:rPr lang="en-US" dirty="0">
                <a:solidFill>
                  <a:srgbClr val="00B0F0"/>
                </a:solidFill>
              </a:rPr>
              <a:t> it saves memory</a:t>
            </a:r>
            <a:r>
              <a:rPr lang="en-US" dirty="0" smtClean="0">
                <a:solidFill>
                  <a:srgbClr val="00B0F0"/>
                </a:solidFill>
              </a:rPr>
              <a:t>).</a:t>
            </a:r>
          </a:p>
          <a:p>
            <a:endParaRPr lang="en-US" b="1" dirty="0" smtClean="0"/>
          </a:p>
          <a:p>
            <a:r>
              <a:rPr lang="en-US" b="1" dirty="0" smtClean="0"/>
              <a:t>2</a:t>
            </a:r>
            <a:r>
              <a:rPr lang="en-US" b="1" dirty="0"/>
              <a:t>) </a:t>
            </a:r>
            <a:r>
              <a:rPr lang="en-US" b="1" dirty="0" smtClean="0"/>
              <a:t>static method: </a:t>
            </a:r>
            <a:r>
              <a:rPr lang="en-US" dirty="0" smtClean="0"/>
              <a:t>If </a:t>
            </a:r>
            <a:r>
              <a:rPr lang="en-US" dirty="0"/>
              <a:t>you apply static keyword with any method, it is known as static method.</a:t>
            </a:r>
          </a:p>
          <a:p>
            <a:pPr marL="285750" indent="-285750">
              <a:buFont typeface="Wingdings" panose="05000000000000000000" pitchFamily="2" charset="2"/>
              <a:buChar char="Ø"/>
            </a:pPr>
            <a:r>
              <a:rPr lang="en-US" dirty="0"/>
              <a:t>A static method belongs to the class rather than object of a class.</a:t>
            </a:r>
          </a:p>
          <a:p>
            <a:pPr marL="285750" indent="-285750">
              <a:buFont typeface="Wingdings" panose="05000000000000000000" pitchFamily="2" charset="2"/>
              <a:buChar char="Ø"/>
            </a:pPr>
            <a:r>
              <a:rPr lang="en-US" dirty="0"/>
              <a:t>A static method can be invoked without the need for creating an instance of a class.</a:t>
            </a:r>
          </a:p>
          <a:p>
            <a:pPr marL="285750" indent="-285750">
              <a:buFont typeface="Wingdings" panose="05000000000000000000" pitchFamily="2" charset="2"/>
              <a:buChar char="Ø"/>
            </a:pPr>
            <a:r>
              <a:rPr lang="en-US" dirty="0"/>
              <a:t>static method can access static data member and can change the value of it.</a:t>
            </a:r>
          </a:p>
          <a:p>
            <a:r>
              <a:rPr lang="en-US" dirty="0">
                <a:solidFill>
                  <a:srgbClr val="FF0000"/>
                </a:solidFill>
              </a:rPr>
              <a:t>There are two main restrictions for the static method. They are:</a:t>
            </a:r>
          </a:p>
          <a:p>
            <a:pPr marL="400050" indent="-400050">
              <a:buFont typeface="+mj-lt"/>
              <a:buAutoNum type="romanUcPeriod"/>
            </a:pPr>
            <a:r>
              <a:rPr lang="en-US" dirty="0"/>
              <a:t>The static method can not use non static data member or call non-static method directly.</a:t>
            </a:r>
          </a:p>
          <a:p>
            <a:pPr marL="400050" indent="-400050">
              <a:buFont typeface="+mj-lt"/>
              <a:buAutoNum type="romanUcPeriod"/>
            </a:pPr>
            <a:r>
              <a:rPr lang="en-US" dirty="0" smtClean="0"/>
              <a:t>“this” </a:t>
            </a:r>
            <a:r>
              <a:rPr lang="en-US" dirty="0"/>
              <a:t>and </a:t>
            </a:r>
            <a:r>
              <a:rPr lang="en-US" dirty="0" smtClean="0"/>
              <a:t>“super” </a:t>
            </a:r>
            <a:r>
              <a:rPr lang="en-US" dirty="0" err="1" smtClean="0"/>
              <a:t>kewword</a:t>
            </a:r>
            <a:r>
              <a:rPr lang="en-US" dirty="0" smtClean="0"/>
              <a:t> </a:t>
            </a:r>
            <a:r>
              <a:rPr lang="en-US" dirty="0"/>
              <a:t>cannot be used in static context</a:t>
            </a:r>
            <a:r>
              <a:rPr lang="en-US" dirty="0" smtClean="0"/>
              <a:t>.</a:t>
            </a:r>
          </a:p>
          <a:p>
            <a:r>
              <a:rPr lang="en-US" b="1" dirty="0">
                <a:solidFill>
                  <a:srgbClr val="00B0F0"/>
                </a:solidFill>
              </a:rPr>
              <a:t>why java main method is static?</a:t>
            </a:r>
          </a:p>
          <a:p>
            <a:r>
              <a:rPr lang="en-US" dirty="0"/>
              <a:t> because object is not required to call static method if it were non-static method, </a:t>
            </a:r>
            <a:r>
              <a:rPr lang="en-US" dirty="0" err="1"/>
              <a:t>jvm</a:t>
            </a:r>
            <a:r>
              <a:rPr lang="en-US" dirty="0"/>
              <a:t> create object first then call main() method that will lead the problem of extra memory allocation</a:t>
            </a:r>
            <a:r>
              <a:rPr lang="en-US" dirty="0" smtClean="0"/>
              <a:t>.</a:t>
            </a:r>
          </a:p>
        </p:txBody>
      </p:sp>
    </p:spTree>
    <p:extLst>
      <p:ext uri="{BB962C8B-B14F-4D97-AF65-F5344CB8AC3E}">
        <p14:creationId xmlns:p14="http://schemas.microsoft.com/office/powerpoint/2010/main" val="241010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9914" y="114880"/>
            <a:ext cx="5515484" cy="584775"/>
          </a:xfrm>
          <a:prstGeom prst="rect">
            <a:avLst/>
          </a:prstGeom>
        </p:spPr>
        <p:txBody>
          <a:bodyPr wrap="none">
            <a:spAutoFit/>
          </a:bodyPr>
          <a:lstStyle/>
          <a:p>
            <a:r>
              <a:rPr lang="en-GB" sz="3200" b="1" dirty="0" smtClean="0"/>
              <a:t>static </a:t>
            </a:r>
            <a:r>
              <a:rPr lang="en-GB" sz="3200" b="1" dirty="0"/>
              <a:t>keyword &amp; </a:t>
            </a:r>
            <a:r>
              <a:rPr lang="en-GB" sz="3200" b="1" dirty="0" smtClean="0"/>
              <a:t>this keyword</a:t>
            </a:r>
            <a:endParaRPr lang="en-GB"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190773" y="699655"/>
            <a:ext cx="11859342" cy="2467342"/>
          </a:xfrm>
          <a:prstGeom prst="rect">
            <a:avLst/>
          </a:prstGeom>
        </p:spPr>
        <p:txBody>
          <a:bodyPr wrap="square">
            <a:spAutoFit/>
          </a:bodyPr>
          <a:lstStyle/>
          <a:p>
            <a:r>
              <a:rPr lang="en-US" sz="2000" b="1" dirty="0"/>
              <a:t>t</a:t>
            </a:r>
            <a:r>
              <a:rPr lang="en-US" sz="2000" b="1" dirty="0" smtClean="0"/>
              <a:t>his keyword: </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java language provides special keyword by name “this” which is used to refer current object member</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“this” key word always points to the current object that is it refers to the current object</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“this” key word should be used either in a non-static method content or in the constructor body</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“this” keyword can’t be used in the static methods</a:t>
            </a:r>
          </a:p>
          <a:p>
            <a:pPr marL="342900" marR="0" lvl="0" indent="-342900">
              <a:spcBef>
                <a:spcPts val="0"/>
              </a:spcBef>
              <a:spcAft>
                <a:spcPts val="100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Whenever the local variable name and the data member name are same, in such case the data members name can be differentiate local variable name by using “this” keyword.</a:t>
            </a:r>
          </a:p>
          <a:p>
            <a:endParaRPr lang="en-US" dirty="0" smtClean="0"/>
          </a:p>
        </p:txBody>
      </p:sp>
    </p:spTree>
    <p:extLst>
      <p:ext uri="{BB962C8B-B14F-4D97-AF65-F5344CB8AC3E}">
        <p14:creationId xmlns:p14="http://schemas.microsoft.com/office/powerpoint/2010/main" val="75846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9914" y="114880"/>
            <a:ext cx="6310510" cy="584775"/>
          </a:xfrm>
          <a:prstGeom prst="rect">
            <a:avLst/>
          </a:prstGeom>
        </p:spPr>
        <p:txBody>
          <a:bodyPr wrap="none">
            <a:spAutoFit/>
          </a:bodyPr>
          <a:lstStyle/>
          <a:p>
            <a:r>
              <a:rPr lang="en-US" sz="3200" b="1" dirty="0"/>
              <a:t>Call by Value and Call by </a:t>
            </a:r>
            <a:r>
              <a:rPr lang="en-US" sz="3200" b="1" dirty="0" smtClean="0"/>
              <a:t>Reference</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304799" y="699655"/>
            <a:ext cx="11582401" cy="2308324"/>
          </a:xfrm>
          <a:prstGeom prst="rect">
            <a:avLst/>
          </a:prstGeom>
        </p:spPr>
        <p:txBody>
          <a:bodyPr wrap="square">
            <a:spAutoFit/>
          </a:bodyPr>
          <a:lstStyle/>
          <a:p>
            <a:pPr marL="285750" indent="-285750">
              <a:buFont typeface="Wingdings" panose="05000000000000000000" pitchFamily="2" charset="2"/>
              <a:buChar char="v"/>
            </a:pPr>
            <a:r>
              <a:rPr lang="en-US" dirty="0"/>
              <a:t>There is only call by value in java, not call by reference. If we call a method passing a value, it is known as call by value. The changes being done in the called method, is not affected in the calling </a:t>
            </a:r>
            <a:r>
              <a:rPr lang="en-US" dirty="0" smtClean="0"/>
              <a:t>method.</a:t>
            </a:r>
          </a:p>
          <a:p>
            <a:pPr marL="285750" indent="-285750">
              <a:buFont typeface="Wingdings" panose="05000000000000000000" pitchFamily="2" charset="2"/>
              <a:buChar char="v"/>
            </a:pPr>
            <a:r>
              <a:rPr lang="en-US" dirty="0" smtClean="0"/>
              <a:t>In </a:t>
            </a:r>
            <a:r>
              <a:rPr lang="en-US" dirty="0"/>
              <a:t>case of call by reference original value is changed if we made changes in the called method. If we pass object in place of any primitive value, original value will be changed. In this example we are passing object as a value</a:t>
            </a:r>
            <a:r>
              <a:rPr lang="en-US" dirty="0" smtClean="0"/>
              <a:t>.</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If the method argument is a class type then while invoking such method we have to pass the instance of the class mentioned in the method argument.</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instance can be passed directly or we can pass the reference of instance also</a:t>
            </a:r>
          </a:p>
          <a:p>
            <a:pPr marL="342900" marR="0" lvl="0" indent="-342900">
              <a:spcBef>
                <a:spcPts val="0"/>
              </a:spcBef>
              <a:spcAft>
                <a:spcPts val="100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If we passing the ref of instance then any modification to that instance will reflect in the other </a:t>
            </a:r>
            <a:r>
              <a:rPr lang="en-US" dirty="0" smtClean="0">
                <a:latin typeface="Calibri" panose="020F0502020204030204" pitchFamily="34" charset="0"/>
                <a:ea typeface="Droid Sans Fallback"/>
                <a:cs typeface="Calibri" panose="020F0502020204030204" pitchFamily="34" charset="0"/>
              </a:rPr>
              <a:t>references</a:t>
            </a:r>
            <a:endParaRPr lang="en-US" dirty="0">
              <a:latin typeface="Calibri" panose="020F0502020204030204" pitchFamily="34" charset="0"/>
              <a:ea typeface="Droid Sans Fallback"/>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521209" y="3007979"/>
            <a:ext cx="6859652" cy="2188489"/>
          </a:xfrm>
          <a:prstGeom prst="rect">
            <a:avLst/>
          </a:prstGeom>
        </p:spPr>
      </p:pic>
      <p:sp>
        <p:nvSpPr>
          <p:cNvPr id="5" name="Rectangle 4"/>
          <p:cNvSpPr/>
          <p:nvPr/>
        </p:nvSpPr>
        <p:spPr>
          <a:xfrm>
            <a:off x="304798" y="5196468"/>
            <a:ext cx="11582401" cy="646331"/>
          </a:xfrm>
          <a:prstGeom prst="rect">
            <a:avLst/>
          </a:prstGeom>
        </p:spPr>
        <p:txBody>
          <a:bodyPr wrap="square">
            <a:spAutoFit/>
          </a:bodyPr>
          <a:lstStyle/>
          <a:p>
            <a:r>
              <a:rPr lang="en-US" b="1" i="1" dirty="0">
                <a:solidFill>
                  <a:srgbClr val="C00000"/>
                </a:solidFill>
                <a:latin typeface="Calibri" panose="020F0502020204030204" pitchFamily="34" charset="0"/>
                <a:ea typeface="Droid Sans Fallback"/>
                <a:cs typeface="Calibri" panose="020F0502020204030204" pitchFamily="34" charset="0"/>
              </a:rPr>
              <a:t>** Java does not support pass by ref since java language is not be using pointer concept ,however we can pass the object address to reference variable not true pointers.</a:t>
            </a:r>
            <a:endParaRPr lang="en-US" dirty="0"/>
          </a:p>
        </p:txBody>
      </p:sp>
    </p:spTree>
    <p:extLst>
      <p:ext uri="{BB962C8B-B14F-4D97-AF65-F5344CB8AC3E}">
        <p14:creationId xmlns:p14="http://schemas.microsoft.com/office/powerpoint/2010/main" val="83171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9914" y="114880"/>
            <a:ext cx="7124066" cy="584775"/>
          </a:xfrm>
          <a:prstGeom prst="rect">
            <a:avLst/>
          </a:prstGeom>
        </p:spPr>
        <p:txBody>
          <a:bodyPr wrap="none">
            <a:spAutoFit/>
          </a:bodyPr>
          <a:lstStyle/>
          <a:p>
            <a:r>
              <a:rPr lang="en-US" sz="3200" b="1" dirty="0"/>
              <a:t>Static and non-static reference </a:t>
            </a:r>
            <a:r>
              <a:rPr lang="en-US" sz="3200" b="1" dirty="0" smtClean="0"/>
              <a:t>variable</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6" name="Rectangle 5"/>
          <p:cNvSpPr/>
          <p:nvPr/>
        </p:nvSpPr>
        <p:spPr>
          <a:xfrm>
            <a:off x="390293" y="1305342"/>
            <a:ext cx="11407697" cy="2585323"/>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cs typeface="Calibri" panose="020F0502020204030204" pitchFamily="34" charset="0"/>
              </a:rPr>
              <a:t>A ref variable can be declare as the data member of the class</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cs typeface="Calibri" panose="020F0502020204030204" pitchFamily="34" charset="0"/>
              </a:rPr>
              <a:t>It can be static data member or non-static data member</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cs typeface="Calibri" panose="020F0502020204030204" pitchFamily="34" charset="0"/>
              </a:rPr>
              <a:t>If a ref variable static  then we can only one copy of the ref variable in memory, this can also be call as static object</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cs typeface="Calibri" panose="020F0502020204030204" pitchFamily="34" charset="0"/>
              </a:rPr>
              <a:t>If the ref variable is non-static then for each instance variable a copy of ref variable will be create this can also be called as non-static object.</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cs typeface="Calibri" panose="020F0502020204030204" pitchFamily="34" charset="0"/>
              </a:rPr>
              <a:t>Whenever a ref variable is data member of the class then the memory allocation access either in the heap or in the static pool</a:t>
            </a:r>
          </a:p>
          <a:p>
            <a:pPr marL="342900" marR="0" lvl="0" indent="-342900">
              <a:spcBef>
                <a:spcPts val="0"/>
              </a:spcBef>
              <a:spcAft>
                <a:spcPts val="0"/>
              </a:spcAft>
              <a:buFont typeface="+mj-lt"/>
              <a:buAutoNum type="arabicParenR"/>
              <a:tabLst>
                <a:tab pos="720725" algn="l"/>
              </a:tabLst>
            </a:pPr>
            <a:r>
              <a:rPr lang="en-US" dirty="0">
                <a:latin typeface="Calibri" panose="020F0502020204030204" pitchFamily="34" charset="0"/>
                <a:ea typeface="Droid Sans Fallback"/>
                <a:cs typeface="Calibri" panose="020F0502020204030204" pitchFamily="34" charset="0"/>
              </a:rPr>
              <a:t>If a ref variable is declare as static and final then we get a single copy of ref variable which cannot be reassign</a:t>
            </a:r>
          </a:p>
          <a:p>
            <a:pPr marL="342900" marR="0" lvl="0" indent="-342900">
              <a:spcBef>
                <a:spcPts val="0"/>
              </a:spcBef>
              <a:spcAft>
                <a:spcPts val="1000"/>
              </a:spcAft>
              <a:buFont typeface="+mj-lt"/>
              <a:buAutoNum type="arabicParenR"/>
              <a:tabLst>
                <a:tab pos="720725" algn="l"/>
              </a:tabLst>
            </a:pPr>
            <a:r>
              <a:rPr lang="en-US" dirty="0">
                <a:latin typeface="Calibri" panose="020F0502020204030204" pitchFamily="34" charset="0"/>
                <a:ea typeface="Droid Sans Fallback"/>
                <a:cs typeface="Calibri" panose="020F0502020204030204" pitchFamily="34" charset="0"/>
              </a:rPr>
              <a:t>If a non-static ref variable is final we get multiple copy of ref variable for each instance which cannot be re assign</a:t>
            </a:r>
            <a:endParaRPr lang="en-US"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420954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10" name="Rectangle 9"/>
          <p:cNvSpPr/>
          <p:nvPr/>
        </p:nvSpPr>
        <p:spPr>
          <a:xfrm>
            <a:off x="825190" y="188247"/>
            <a:ext cx="2241396" cy="584775"/>
          </a:xfrm>
          <a:prstGeom prst="rect">
            <a:avLst/>
          </a:prstGeom>
        </p:spPr>
        <p:txBody>
          <a:bodyPr wrap="square">
            <a:spAutoFit/>
          </a:bodyPr>
          <a:lstStyle/>
          <a:p>
            <a:r>
              <a:rPr lang="en-GB" sz="3200" b="1" dirty="0"/>
              <a:t>Content:</a:t>
            </a:r>
          </a:p>
        </p:txBody>
      </p:sp>
      <p:sp>
        <p:nvSpPr>
          <p:cNvPr id="11" name="Rectangle 10"/>
          <p:cNvSpPr/>
          <p:nvPr/>
        </p:nvSpPr>
        <p:spPr>
          <a:xfrm>
            <a:off x="3066586" y="201139"/>
            <a:ext cx="6096000" cy="6463308"/>
          </a:xfrm>
          <a:prstGeom prst="rect">
            <a:avLst/>
          </a:prstGeom>
        </p:spPr>
        <p:txBody>
          <a:bodyPr>
            <a:spAutoFit/>
          </a:bodyPr>
          <a:lstStyle/>
          <a:p>
            <a:pPr marL="342900" indent="-342900">
              <a:buFont typeface="+mj-lt"/>
              <a:buAutoNum type="arabicPeriod"/>
            </a:pPr>
            <a:r>
              <a:rPr lang="en-GB" dirty="0"/>
              <a:t>Basic knowledge of </a:t>
            </a:r>
            <a:r>
              <a:rPr lang="en-GB" dirty="0" smtClean="0"/>
              <a:t>OOPS</a:t>
            </a:r>
          </a:p>
          <a:p>
            <a:pPr marL="342900" indent="-342900">
              <a:buFont typeface="+mj-lt"/>
              <a:buAutoNum type="arabicPeriod"/>
            </a:pPr>
            <a:r>
              <a:rPr lang="en-GB" dirty="0"/>
              <a:t>Naming </a:t>
            </a:r>
            <a:r>
              <a:rPr lang="en-GB" dirty="0" smtClean="0"/>
              <a:t>conventions</a:t>
            </a:r>
          </a:p>
          <a:p>
            <a:pPr marL="342900" indent="-342900">
              <a:buFont typeface="+mj-lt"/>
              <a:buAutoNum type="arabicPeriod"/>
            </a:pPr>
            <a:r>
              <a:rPr lang="en-GB" b="1" dirty="0">
                <a:solidFill>
                  <a:srgbClr val="FF0000"/>
                </a:solidFill>
              </a:rPr>
              <a:t>Object and </a:t>
            </a:r>
            <a:r>
              <a:rPr lang="en-GB" b="1" dirty="0" smtClean="0">
                <a:solidFill>
                  <a:srgbClr val="FF0000"/>
                </a:solidFill>
              </a:rPr>
              <a:t>Class</a:t>
            </a:r>
          </a:p>
          <a:p>
            <a:pPr marL="342900" indent="-342900">
              <a:buFont typeface="+mj-lt"/>
              <a:buAutoNum type="arabicPeriod"/>
            </a:pPr>
            <a:r>
              <a:rPr lang="en-GB" dirty="0" smtClean="0"/>
              <a:t>METHOD and Method Overloading</a:t>
            </a:r>
            <a:endParaRPr lang="en-GB" b="1" dirty="0" smtClean="0">
              <a:solidFill>
                <a:srgbClr val="FF0000"/>
              </a:solidFill>
            </a:endParaRPr>
          </a:p>
          <a:p>
            <a:pPr marL="342900" indent="-342900">
              <a:buFont typeface="+mj-lt"/>
              <a:buAutoNum type="arabicPeriod"/>
            </a:pPr>
            <a:r>
              <a:rPr lang="en-GB" dirty="0"/>
              <a:t>MEMORY </a:t>
            </a:r>
            <a:r>
              <a:rPr lang="en-GB" dirty="0" smtClean="0"/>
              <a:t>ALLOCATION</a:t>
            </a:r>
          </a:p>
          <a:p>
            <a:pPr marL="342900" indent="-342900">
              <a:buFont typeface="+mj-lt"/>
              <a:buAutoNum type="arabicPeriod"/>
            </a:pPr>
            <a:r>
              <a:rPr lang="en-GB" dirty="0" smtClean="0"/>
              <a:t>Blocks </a:t>
            </a:r>
            <a:r>
              <a:rPr lang="en-GB" dirty="0"/>
              <a:t>(static &amp; non-static</a:t>
            </a:r>
            <a:r>
              <a:rPr lang="en-GB" dirty="0" smtClean="0"/>
              <a:t>)</a:t>
            </a:r>
          </a:p>
          <a:p>
            <a:pPr marL="342900" indent="-342900">
              <a:buFont typeface="+mj-lt"/>
              <a:buAutoNum type="arabicPeriod"/>
            </a:pPr>
            <a:r>
              <a:rPr lang="en-GB" dirty="0" smtClean="0"/>
              <a:t>Constructor and Constructor Overloading</a:t>
            </a:r>
          </a:p>
          <a:p>
            <a:pPr marL="342900" indent="-342900">
              <a:buFont typeface="+mj-lt"/>
              <a:buAutoNum type="arabicPeriod"/>
            </a:pPr>
            <a:r>
              <a:rPr lang="en-GB" dirty="0"/>
              <a:t>this </a:t>
            </a:r>
            <a:r>
              <a:rPr lang="en-GB" dirty="0" smtClean="0"/>
              <a:t>keyword &amp; static keyword</a:t>
            </a:r>
          </a:p>
          <a:p>
            <a:pPr marL="342900" indent="-342900">
              <a:buFont typeface="+mj-lt"/>
              <a:buAutoNum type="arabicPeriod"/>
            </a:pPr>
            <a:r>
              <a:rPr lang="en-GB" dirty="0" smtClean="0"/>
              <a:t>Call </a:t>
            </a:r>
            <a:r>
              <a:rPr lang="en-GB" dirty="0"/>
              <a:t>by Value and Call by </a:t>
            </a:r>
            <a:r>
              <a:rPr lang="en-GB" dirty="0" smtClean="0"/>
              <a:t>Reference</a:t>
            </a:r>
          </a:p>
          <a:p>
            <a:pPr marL="342900" indent="-342900">
              <a:buFont typeface="+mj-lt"/>
              <a:buAutoNum type="arabicPeriod"/>
            </a:pPr>
            <a:r>
              <a:rPr lang="en-GB" dirty="0"/>
              <a:t>Static and non-static reference </a:t>
            </a:r>
            <a:r>
              <a:rPr lang="en-GB" dirty="0" smtClean="0"/>
              <a:t>variable</a:t>
            </a:r>
          </a:p>
          <a:p>
            <a:pPr marL="342900" indent="-342900">
              <a:buFont typeface="+mj-lt"/>
              <a:buAutoNum type="arabicPeriod"/>
            </a:pPr>
            <a:r>
              <a:rPr lang="en-GB" dirty="0" smtClean="0"/>
              <a:t>Composition(Has a Relationship)</a:t>
            </a:r>
          </a:p>
          <a:p>
            <a:pPr marL="342900" indent="-342900">
              <a:buFont typeface="+mj-lt"/>
              <a:buAutoNum type="arabicPeriod"/>
            </a:pPr>
            <a:r>
              <a:rPr lang="en-GB" b="1" dirty="0" smtClean="0">
                <a:solidFill>
                  <a:srgbClr val="FF0000"/>
                </a:solidFill>
              </a:rPr>
              <a:t>INHERITANCE(Is a Relationship)</a:t>
            </a:r>
            <a:endParaRPr lang="en-GB" b="1" dirty="0">
              <a:solidFill>
                <a:srgbClr val="FF0000"/>
              </a:solidFill>
            </a:endParaRPr>
          </a:p>
          <a:p>
            <a:pPr marL="342900" indent="-342900">
              <a:buFont typeface="+mj-lt"/>
              <a:buAutoNum type="arabicPeriod"/>
            </a:pPr>
            <a:r>
              <a:rPr lang="en-GB" dirty="0" smtClean="0"/>
              <a:t>Constructor chaining</a:t>
            </a:r>
          </a:p>
          <a:p>
            <a:pPr marL="342900" indent="-342900">
              <a:buFont typeface="+mj-lt"/>
              <a:buAutoNum type="arabicPeriod"/>
            </a:pPr>
            <a:r>
              <a:rPr lang="en-GB" dirty="0"/>
              <a:t>Method Overriding</a:t>
            </a:r>
            <a:endParaRPr lang="en-GB" dirty="0" smtClean="0"/>
          </a:p>
          <a:p>
            <a:pPr marL="342900" indent="-342900">
              <a:buFont typeface="+mj-lt"/>
              <a:buAutoNum type="arabicPeriod"/>
            </a:pPr>
            <a:r>
              <a:rPr lang="en-GB" dirty="0"/>
              <a:t>TYPE </a:t>
            </a:r>
            <a:r>
              <a:rPr lang="en-GB" dirty="0" smtClean="0"/>
              <a:t>CASTING(Up, Down, </a:t>
            </a:r>
            <a:r>
              <a:rPr lang="en-GB" dirty="0" err="1" smtClean="0"/>
              <a:t>instanceOf</a:t>
            </a:r>
            <a:r>
              <a:rPr lang="en-GB" dirty="0" smtClean="0"/>
              <a:t>)</a:t>
            </a:r>
          </a:p>
          <a:p>
            <a:pPr marL="342900" indent="-342900">
              <a:buFont typeface="+mj-lt"/>
              <a:buAutoNum type="arabicPeriod"/>
            </a:pPr>
            <a:r>
              <a:rPr lang="en-GB" b="1" dirty="0" smtClean="0">
                <a:solidFill>
                  <a:srgbClr val="FF0000"/>
                </a:solidFill>
              </a:rPr>
              <a:t>Polymorphism</a:t>
            </a:r>
          </a:p>
          <a:p>
            <a:pPr marL="342900" indent="-342900">
              <a:buFont typeface="+mj-lt"/>
              <a:buAutoNum type="arabicPeriod"/>
            </a:pPr>
            <a:r>
              <a:rPr lang="en-GB" b="1" dirty="0">
                <a:solidFill>
                  <a:srgbClr val="FF0000"/>
                </a:solidFill>
              </a:rPr>
              <a:t>ABSTRACTION</a:t>
            </a:r>
            <a:r>
              <a:rPr lang="en-GB" dirty="0"/>
              <a:t>(Abstract class, </a:t>
            </a:r>
            <a:r>
              <a:rPr lang="en-GB" dirty="0" smtClean="0"/>
              <a:t>Interface)</a:t>
            </a:r>
          </a:p>
          <a:p>
            <a:pPr marL="342900" indent="-342900">
              <a:buFont typeface="+mj-lt"/>
              <a:buAutoNum type="arabicPeriod"/>
            </a:pPr>
            <a:r>
              <a:rPr lang="en-GB" dirty="0" smtClean="0"/>
              <a:t>Loose-Coupling</a:t>
            </a:r>
          </a:p>
          <a:p>
            <a:pPr marL="342900" indent="-342900">
              <a:buFont typeface="+mj-lt"/>
              <a:buAutoNum type="arabicPeriod"/>
            </a:pPr>
            <a:r>
              <a:rPr lang="en-GB" dirty="0" smtClean="0"/>
              <a:t>Packages</a:t>
            </a:r>
          </a:p>
          <a:p>
            <a:pPr marL="342900" indent="-342900">
              <a:buFont typeface="+mj-lt"/>
              <a:buAutoNum type="arabicPeriod"/>
            </a:pPr>
            <a:r>
              <a:rPr lang="en-GB" b="1" dirty="0" smtClean="0">
                <a:solidFill>
                  <a:srgbClr val="FF0000"/>
                </a:solidFill>
              </a:rPr>
              <a:t>Encapsulation</a:t>
            </a:r>
          </a:p>
          <a:p>
            <a:pPr marL="342900" indent="-342900">
              <a:buFont typeface="+mj-lt"/>
              <a:buAutoNum type="arabicPeriod"/>
            </a:pPr>
            <a:r>
              <a:rPr lang="en-GB" dirty="0" smtClean="0"/>
              <a:t>Library</a:t>
            </a:r>
          </a:p>
          <a:p>
            <a:pPr marL="342900" indent="-342900">
              <a:buFont typeface="+mj-lt"/>
              <a:buAutoNum type="arabicPeriod"/>
            </a:pPr>
            <a:r>
              <a:rPr lang="en-GB" dirty="0"/>
              <a:t>String </a:t>
            </a:r>
            <a:r>
              <a:rPr lang="en-GB" dirty="0" smtClean="0"/>
              <a:t>class</a:t>
            </a:r>
          </a:p>
          <a:p>
            <a:pPr marL="342900" indent="-342900">
              <a:buFont typeface="+mj-lt"/>
              <a:buAutoNum type="arabicPeriod"/>
            </a:pPr>
            <a:r>
              <a:rPr lang="en-GB" dirty="0"/>
              <a:t>Array (class type)</a:t>
            </a:r>
            <a:endParaRPr lang="en-GB" dirty="0" smtClean="0"/>
          </a:p>
        </p:txBody>
      </p:sp>
    </p:spTree>
    <p:extLst>
      <p:ext uri="{BB962C8B-B14F-4D97-AF65-F5344CB8AC3E}">
        <p14:creationId xmlns:p14="http://schemas.microsoft.com/office/powerpoint/2010/main" val="35665587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4872" y="114880"/>
            <a:ext cx="9071714" cy="584775"/>
          </a:xfrm>
          <a:prstGeom prst="rect">
            <a:avLst/>
          </a:prstGeom>
        </p:spPr>
        <p:txBody>
          <a:bodyPr wrap="none">
            <a:spAutoFit/>
          </a:bodyPr>
          <a:lstStyle/>
          <a:p>
            <a:r>
              <a:rPr lang="en-US" sz="3200" b="1" dirty="0"/>
              <a:t>Composition or </a:t>
            </a:r>
            <a:r>
              <a:rPr lang="en-US" sz="3200" b="1" dirty="0" smtClean="0"/>
              <a:t>Aggregation </a:t>
            </a:r>
            <a:r>
              <a:rPr lang="en-US" sz="3200" b="1" dirty="0"/>
              <a:t>(Has a Relationship</a:t>
            </a:r>
            <a:r>
              <a:rPr lang="en-US" sz="3200" b="1" dirty="0" smtClean="0"/>
              <a:t>)</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3877985"/>
          </a:xfrm>
          <a:prstGeom prst="rect">
            <a:avLst/>
          </a:prstGeom>
        </p:spPr>
        <p:txBody>
          <a:bodyPr wrap="square">
            <a:spAutoFit/>
          </a:bodyPr>
          <a:lstStyle/>
          <a:p>
            <a:r>
              <a:rPr lang="en-US" dirty="0"/>
              <a:t>If a class have an entity reference, it is known as Aggregation. Aggregation represents HAS-A relationship.</a:t>
            </a:r>
          </a:p>
          <a:p>
            <a:endParaRPr lang="en-US" dirty="0"/>
          </a:p>
          <a:p>
            <a:r>
              <a:rPr lang="en-US" dirty="0"/>
              <a:t>Consider a situation, Employee object contains many </a:t>
            </a:r>
            <a:r>
              <a:rPr lang="en-US" dirty="0" smtClean="0"/>
              <a:t>information's </a:t>
            </a:r>
            <a:r>
              <a:rPr lang="en-US" dirty="0"/>
              <a:t>such as id, name, </a:t>
            </a:r>
            <a:r>
              <a:rPr lang="en-US" dirty="0" err="1"/>
              <a:t>emailId</a:t>
            </a:r>
            <a:r>
              <a:rPr lang="en-US" dirty="0"/>
              <a:t> etc. It contains one more object named address, which contains its own </a:t>
            </a:r>
            <a:r>
              <a:rPr lang="en-US" dirty="0" smtClean="0"/>
              <a:t>information’s </a:t>
            </a:r>
            <a:r>
              <a:rPr lang="en-US" dirty="0"/>
              <a:t>such as city, state, country, </a:t>
            </a:r>
            <a:r>
              <a:rPr lang="en-US" dirty="0" err="1"/>
              <a:t>zipcode</a:t>
            </a:r>
            <a:r>
              <a:rPr lang="en-US" dirty="0"/>
              <a:t> etc</a:t>
            </a:r>
            <a:r>
              <a:rPr lang="en-US" dirty="0" smtClean="0"/>
              <a:t>.</a:t>
            </a:r>
          </a:p>
          <a:p>
            <a:endParaRPr lang="en-US" dirty="0"/>
          </a:p>
          <a:p>
            <a:r>
              <a:rPr lang="en-US" sz="2400" b="1" dirty="0"/>
              <a:t>Why use Aggregation?</a:t>
            </a:r>
          </a:p>
          <a:p>
            <a:r>
              <a:rPr lang="en-US" dirty="0"/>
              <a:t>For Code Reusability.</a:t>
            </a:r>
          </a:p>
          <a:p>
            <a:endParaRPr lang="en-US" dirty="0" smtClean="0"/>
          </a:p>
          <a:p>
            <a:r>
              <a:rPr lang="en-US" sz="2400" b="1" dirty="0"/>
              <a:t>When use Aggregation?</a:t>
            </a:r>
          </a:p>
          <a:p>
            <a:r>
              <a:rPr lang="en-US" dirty="0"/>
              <a:t>Code reuse is also best achieved by aggregation when there is no is-a relationship.</a:t>
            </a:r>
          </a:p>
          <a:p>
            <a:r>
              <a:rPr lang="en-US" dirty="0"/>
              <a:t>Inheritance should be used only if the relationship is-a is maintained throughout the lifetime of the objects involved; otherwise, aggregation is the best choice.</a:t>
            </a:r>
          </a:p>
          <a:p>
            <a:endParaRPr lang="en-US" dirty="0"/>
          </a:p>
        </p:txBody>
      </p:sp>
    </p:spTree>
    <p:extLst>
      <p:ext uri="{BB962C8B-B14F-4D97-AF65-F5344CB8AC3E}">
        <p14:creationId xmlns:p14="http://schemas.microsoft.com/office/powerpoint/2010/main" val="310919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2681" y="59124"/>
            <a:ext cx="5876096" cy="584775"/>
          </a:xfrm>
          <a:prstGeom prst="rect">
            <a:avLst/>
          </a:prstGeom>
        </p:spPr>
        <p:txBody>
          <a:bodyPr wrap="none">
            <a:spAutoFit/>
          </a:bodyPr>
          <a:lstStyle/>
          <a:p>
            <a:r>
              <a:rPr lang="en-US" sz="3200" b="1" dirty="0"/>
              <a:t>INHERITANCE(Is a Relationship</a:t>
            </a:r>
            <a:r>
              <a:rPr lang="en-US" sz="3200" b="1" dirty="0" smtClean="0"/>
              <a:t>)</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126379" y="460992"/>
            <a:ext cx="11778769" cy="6278642"/>
          </a:xfrm>
          <a:prstGeom prst="rect">
            <a:avLst/>
          </a:prstGeom>
        </p:spPr>
        <p:txBody>
          <a:bodyPr wrap="square">
            <a:spAutoFit/>
          </a:bodyPr>
          <a:lstStyle/>
          <a:p>
            <a:pPr marL="285750" indent="-285750">
              <a:buFont typeface="Wingdings" panose="05000000000000000000" pitchFamily="2" charset="2"/>
              <a:buChar char="v"/>
            </a:pPr>
            <a:r>
              <a:rPr lang="en-US" dirty="0"/>
              <a:t>Inheritance in java is a mechanism in which one object acquires all the properties and behaviors of parent object</a:t>
            </a:r>
            <a:r>
              <a:rPr lang="en-US" dirty="0" smtClean="0"/>
              <a:t>.</a:t>
            </a:r>
          </a:p>
          <a:p>
            <a:pPr marL="285750" indent="-285750">
              <a:buFont typeface="Wingdings" panose="05000000000000000000" pitchFamily="2" charset="2"/>
              <a:buChar char="v"/>
            </a:pPr>
            <a:r>
              <a:rPr lang="en-US" dirty="0"/>
              <a:t>Inheritance represents the IS-A relationship, also known as parent-child relationship</a:t>
            </a:r>
            <a:r>
              <a:rPr lang="en-US" dirty="0" smtClean="0"/>
              <a:t>.</a:t>
            </a:r>
          </a:p>
          <a:p>
            <a:r>
              <a:rPr lang="en-US" sz="2000" b="1" dirty="0" smtClean="0">
                <a:solidFill>
                  <a:srgbClr val="00B0F0"/>
                </a:solidFill>
              </a:rPr>
              <a:t>Why </a:t>
            </a:r>
            <a:r>
              <a:rPr lang="en-US" sz="2000" b="1" dirty="0">
                <a:solidFill>
                  <a:srgbClr val="00B0F0"/>
                </a:solidFill>
              </a:rPr>
              <a:t>use inheritance in java</a:t>
            </a:r>
          </a:p>
          <a:p>
            <a:pPr lvl="0"/>
            <a:r>
              <a:rPr lang="en-US" dirty="0"/>
              <a:t>A</a:t>
            </a:r>
            <a:r>
              <a:rPr lang="en-US" dirty="0" smtClean="0"/>
              <a:t>) For </a:t>
            </a:r>
            <a:r>
              <a:rPr lang="en-US" dirty="0"/>
              <a:t>Method Overriding (so runtime polymorphism can be achieved</a:t>
            </a:r>
            <a:r>
              <a:rPr lang="en-US" dirty="0" smtClean="0"/>
              <a:t>). B)For </a:t>
            </a:r>
            <a:r>
              <a:rPr lang="en-US" dirty="0"/>
              <a:t>Code Reusability.</a:t>
            </a:r>
          </a:p>
          <a:p>
            <a:r>
              <a:rPr lang="en-US" sz="2000" b="1" dirty="0">
                <a:solidFill>
                  <a:srgbClr val="00B0F0"/>
                </a:solidFill>
              </a:rPr>
              <a:t>Syntax of Java Inheritance</a:t>
            </a:r>
          </a:p>
          <a:p>
            <a:pPr lvl="0"/>
            <a:r>
              <a:rPr lang="en-US" dirty="0" smtClean="0"/>
              <a:t>class Subclass-name extends Superclass-name </a:t>
            </a:r>
            <a:r>
              <a:rPr lang="en-US" sz="2000" b="1" dirty="0"/>
              <a:t> </a:t>
            </a:r>
          </a:p>
          <a:p>
            <a:pPr lvl="0"/>
            <a:r>
              <a:rPr lang="en-US" dirty="0"/>
              <a:t>{   //methods and </a:t>
            </a:r>
            <a:r>
              <a:rPr lang="en-US" dirty="0" smtClean="0"/>
              <a:t>fields</a:t>
            </a:r>
            <a:r>
              <a:rPr lang="en-US" dirty="0"/>
              <a:t>  </a:t>
            </a:r>
            <a:r>
              <a:rPr lang="en-US" dirty="0" smtClean="0"/>
              <a:t>}</a:t>
            </a:r>
            <a:r>
              <a:rPr lang="en-US" dirty="0"/>
              <a:t>  </a:t>
            </a:r>
          </a:p>
          <a:p>
            <a:pPr marL="285750" indent="-285750">
              <a:buFont typeface="Wingdings" panose="05000000000000000000" pitchFamily="2" charset="2"/>
              <a:buChar char="v"/>
            </a:pPr>
            <a:r>
              <a:rPr lang="en-US" dirty="0"/>
              <a:t>The </a:t>
            </a:r>
            <a:r>
              <a:rPr lang="en-US" b="1" dirty="0"/>
              <a:t>extends keyword</a:t>
            </a:r>
            <a:r>
              <a:rPr lang="en-US" dirty="0"/>
              <a:t> indicates that you are making a new class that derives from an existing class.</a:t>
            </a:r>
          </a:p>
          <a:p>
            <a:pPr marL="285750" indent="-285750">
              <a:buFont typeface="Wingdings" panose="05000000000000000000" pitchFamily="2" charset="2"/>
              <a:buChar char="v"/>
            </a:pPr>
            <a:r>
              <a:rPr lang="en-US" dirty="0"/>
              <a:t>In the terminology of Java, a class that is inherited is called a super class. The new class is called a subclass.</a:t>
            </a:r>
          </a:p>
          <a:p>
            <a:r>
              <a:rPr lang="en-US" b="1" dirty="0" smtClean="0">
                <a:solidFill>
                  <a:srgbClr val="FF0000"/>
                </a:solidFill>
              </a:rPr>
              <a:t>Note: </a:t>
            </a:r>
          </a:p>
          <a:p>
            <a:pPr marL="285750" lvl="0" indent="-285750">
              <a:buFont typeface="Wingdings" panose="05000000000000000000" pitchFamily="2" charset="2"/>
              <a:buChar char="q"/>
            </a:pPr>
            <a:r>
              <a:rPr lang="en-US" dirty="0"/>
              <a:t>Always subclass inherits the non-static properties from the super class. </a:t>
            </a:r>
          </a:p>
          <a:p>
            <a:pPr marL="285750" lvl="0" indent="-285750">
              <a:buFont typeface="Wingdings" panose="05000000000000000000" pitchFamily="2" charset="2"/>
              <a:buChar char="q"/>
            </a:pPr>
            <a:r>
              <a:rPr lang="en-US" dirty="0"/>
              <a:t>The static properties will never be inherited to the sub class.</a:t>
            </a:r>
          </a:p>
          <a:p>
            <a:pPr marL="285750" lvl="0" indent="-285750">
              <a:buFont typeface="Wingdings" panose="05000000000000000000" pitchFamily="2" charset="2"/>
              <a:buChar char="q"/>
            </a:pPr>
            <a:r>
              <a:rPr lang="en-US" dirty="0"/>
              <a:t>Whenever we create the instance of sub class that instance will always have the non-static properties of sub class and its super class</a:t>
            </a:r>
          </a:p>
          <a:p>
            <a:pPr marL="285750" lvl="0" indent="-285750">
              <a:buFont typeface="Wingdings" panose="05000000000000000000" pitchFamily="2" charset="2"/>
              <a:buChar char="q"/>
            </a:pPr>
            <a:r>
              <a:rPr lang="en-US" dirty="0"/>
              <a:t>If a class is declare as final, such classes can’t have subclasses in other words we can’t inherit the properties of final class. We can create an instance of final class and we can access it as non-static properties.</a:t>
            </a:r>
          </a:p>
          <a:p>
            <a:pPr marL="285750" lvl="0" indent="-285750">
              <a:buFont typeface="Wingdings" panose="05000000000000000000" pitchFamily="2" charset="2"/>
              <a:buChar char="q"/>
            </a:pPr>
            <a:r>
              <a:rPr lang="en-US" b="1" dirty="0">
                <a:solidFill>
                  <a:srgbClr val="FF0000"/>
                </a:solidFill>
              </a:rPr>
              <a:t>A  constructor of a super class will not be inherited to subclass, but constructor plays major rule in inheritance</a:t>
            </a:r>
          </a:p>
          <a:p>
            <a:pPr marL="285750" lvl="0" indent="-285750">
              <a:buFont typeface="Wingdings" panose="05000000000000000000" pitchFamily="2" charset="2"/>
              <a:buChar char="q"/>
            </a:pPr>
            <a:r>
              <a:rPr lang="en-US" dirty="0"/>
              <a:t>Whenever we create an object of sub class it will always have the non-static properties of any level super class</a:t>
            </a:r>
          </a:p>
          <a:p>
            <a:pPr marL="285750" lvl="0" indent="-285750">
              <a:buFont typeface="Wingdings" panose="05000000000000000000" pitchFamily="2" charset="2"/>
              <a:buChar char="q"/>
            </a:pPr>
            <a:r>
              <a:rPr lang="en-US" dirty="0"/>
              <a:t>Object is a super class for every java class</a:t>
            </a:r>
          </a:p>
          <a:p>
            <a:pPr marL="285750" lvl="0" indent="-285750">
              <a:buFont typeface="Wingdings" panose="05000000000000000000" pitchFamily="2" charset="2"/>
              <a:buChar char="q"/>
            </a:pPr>
            <a:r>
              <a:rPr lang="en-US" dirty="0"/>
              <a:t>Every java class should define a super class, if user is not define a super class then compiler define default super class by name “Object” </a:t>
            </a:r>
          </a:p>
          <a:p>
            <a:pPr marL="285750" lvl="0" indent="-285750">
              <a:buFont typeface="Wingdings" panose="05000000000000000000" pitchFamily="2" charset="2"/>
              <a:buChar char="q"/>
            </a:pPr>
            <a:r>
              <a:rPr lang="en-US" dirty="0"/>
              <a:t>Each and every class created in java language is always having properties of Object class</a:t>
            </a:r>
            <a:r>
              <a:rPr lang="en-US" dirty="0" smtClean="0"/>
              <a:t>.</a:t>
            </a:r>
            <a:endParaRPr lang="en-US" dirty="0"/>
          </a:p>
        </p:txBody>
      </p:sp>
    </p:spTree>
    <p:extLst>
      <p:ext uri="{BB962C8B-B14F-4D97-AF65-F5344CB8AC3E}">
        <p14:creationId xmlns:p14="http://schemas.microsoft.com/office/powerpoint/2010/main" val="3893411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9694" y="114880"/>
            <a:ext cx="4982069" cy="584775"/>
          </a:xfrm>
          <a:prstGeom prst="rect">
            <a:avLst/>
          </a:prstGeom>
        </p:spPr>
        <p:txBody>
          <a:bodyPr wrap="none">
            <a:spAutoFit/>
          </a:bodyPr>
          <a:lstStyle/>
          <a:p>
            <a:r>
              <a:rPr lang="en-US" sz="3200" b="1" dirty="0"/>
              <a:t>Types of inheritance in java</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5822107"/>
          </a:xfrm>
          <a:prstGeom prst="rect">
            <a:avLst/>
          </a:prstGeom>
        </p:spPr>
        <p:txBody>
          <a:bodyPr wrap="square">
            <a:spAutoFit/>
          </a:bodyPr>
          <a:lstStyle/>
          <a:p>
            <a:r>
              <a:rPr lang="en-US" dirty="0"/>
              <a:t>On the basis of class, there can be three types of inheritance in java: single, multilevel and hierarchical.</a:t>
            </a:r>
          </a:p>
          <a:p>
            <a:r>
              <a:rPr lang="en-US" dirty="0"/>
              <a:t>In java programming, multiple and hybrid inheritance is supported through interface only.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a:spcAft>
                <a:spcPts val="1000"/>
              </a:spcAft>
            </a:pPr>
            <a:r>
              <a:rPr lang="en-US" b="1" dirty="0">
                <a:latin typeface="Calibri" panose="020F0502020204030204" pitchFamily="34" charset="0"/>
                <a:ea typeface="Droid Sans Fallback"/>
                <a:cs typeface="Calibri" panose="020F0502020204030204" pitchFamily="34" charset="0"/>
              </a:rPr>
              <a:t>There are 4 types of inheritance:-</a:t>
            </a:r>
            <a:endParaRPr lang="en-US" dirty="0">
              <a:latin typeface="Calibri" panose="020F0502020204030204" pitchFamily="34" charset="0"/>
              <a:ea typeface="Droid Sans Fallback"/>
              <a:cs typeface="Calibri" panose="020F0502020204030204" pitchFamily="34" charset="0"/>
            </a:endParaRPr>
          </a:p>
          <a:p>
            <a:pPr marL="342900" marR="0" lvl="0" indent="-342900">
              <a:spcBef>
                <a:spcPts val="0"/>
              </a:spcBef>
              <a:spcAft>
                <a:spcPts val="0"/>
              </a:spcAft>
              <a:buFont typeface="+mj-lt"/>
              <a:buAutoNum type="arabicParenR"/>
            </a:pPr>
            <a:r>
              <a:rPr lang="en-US" u="sng" dirty="0">
                <a:latin typeface="Calibri" panose="020F0502020204030204" pitchFamily="34" charset="0"/>
                <a:ea typeface="Droid Sans Fallback"/>
                <a:cs typeface="Calibri" panose="020F0502020204030204" pitchFamily="34" charset="0"/>
              </a:rPr>
              <a:t>Single Inheritance</a:t>
            </a:r>
            <a:r>
              <a:rPr lang="en-US" dirty="0">
                <a:latin typeface="Calibri" panose="020F0502020204030204" pitchFamily="34" charset="0"/>
                <a:ea typeface="Droid Sans Fallback"/>
                <a:cs typeface="Calibri" panose="020F0502020204030204" pitchFamily="34" charset="0"/>
              </a:rPr>
              <a:t>:  In this type of inheritance a sub class inherits properties from only one super class.</a:t>
            </a:r>
          </a:p>
          <a:p>
            <a:pPr marL="342900" marR="0" lvl="0" indent="-342900">
              <a:spcBef>
                <a:spcPts val="0"/>
              </a:spcBef>
              <a:spcAft>
                <a:spcPts val="0"/>
              </a:spcAft>
              <a:buFont typeface="+mj-lt"/>
              <a:buAutoNum type="arabicParenR"/>
            </a:pPr>
            <a:r>
              <a:rPr lang="en-US" u="sng" dirty="0">
                <a:latin typeface="Calibri" panose="020F0502020204030204" pitchFamily="34" charset="0"/>
                <a:ea typeface="Droid Sans Fallback"/>
                <a:cs typeface="Calibri" panose="020F0502020204030204" pitchFamily="34" charset="0"/>
              </a:rPr>
              <a:t>Multi-level inheritance:</a:t>
            </a:r>
            <a:r>
              <a:rPr lang="en-US" dirty="0">
                <a:latin typeface="Calibri" panose="020F0502020204030204" pitchFamily="34" charset="0"/>
                <a:ea typeface="Droid Sans Fallback"/>
                <a:cs typeface="Calibri" panose="020F0502020204030204" pitchFamily="34" charset="0"/>
              </a:rPr>
              <a:t> In this case the sub class inherits the properties of super class which inherits the properties of another super class. </a:t>
            </a:r>
            <a:r>
              <a:rPr lang="en-US" dirty="0">
                <a:solidFill>
                  <a:srgbClr val="00B050"/>
                </a:solidFill>
                <a:latin typeface="Calibri" panose="020F0502020204030204" pitchFamily="34" charset="0"/>
                <a:ea typeface="Droid Sans Fallback"/>
                <a:cs typeface="Calibri" panose="020F0502020204030204" pitchFamily="34" charset="0"/>
              </a:rPr>
              <a:t>We can define any level of inheritance</a:t>
            </a:r>
            <a:endParaRPr lang="en-US" dirty="0">
              <a:latin typeface="Calibri" panose="020F0502020204030204" pitchFamily="34" charset="0"/>
              <a:ea typeface="Droid Sans Fallback"/>
              <a:cs typeface="Calibri" panose="020F0502020204030204" pitchFamily="34" charset="0"/>
            </a:endParaRPr>
          </a:p>
          <a:p>
            <a:pPr marL="342900" marR="0" lvl="0" indent="-342900">
              <a:spcBef>
                <a:spcPts val="0"/>
              </a:spcBef>
              <a:spcAft>
                <a:spcPts val="0"/>
              </a:spcAft>
              <a:buFont typeface="+mj-lt"/>
              <a:buAutoNum type="arabicParenR"/>
            </a:pPr>
            <a:r>
              <a:rPr lang="en-US" sz="2000" u="sng" dirty="0">
                <a:latin typeface="Calibri" panose="020F0502020204030204" pitchFamily="34" charset="0"/>
                <a:ea typeface="Droid Sans Fallback"/>
                <a:cs typeface="Calibri" panose="020F0502020204030204" pitchFamily="34" charset="0"/>
              </a:rPr>
              <a:t>Multiple Inheritances:</a:t>
            </a:r>
            <a:r>
              <a:rPr lang="en-US" dirty="0">
                <a:latin typeface="Calibri" panose="020F0502020204030204" pitchFamily="34" charset="0"/>
                <a:ea typeface="Droid Sans Fallback"/>
                <a:cs typeface="Calibri" panose="020F0502020204030204" pitchFamily="34" charset="0"/>
              </a:rPr>
              <a:t> Sub class inheriting from more than one super class is known as multiple inheritances java does not support multiple inheritances </a:t>
            </a:r>
            <a:r>
              <a:rPr lang="en-US" b="1" dirty="0">
                <a:solidFill>
                  <a:srgbClr val="FF0000"/>
                </a:solidFill>
                <a:latin typeface="Calibri" panose="020F0502020204030204" pitchFamily="34" charset="0"/>
                <a:ea typeface="Droid Sans Fallback"/>
                <a:cs typeface="Calibri" panose="020F0502020204030204" pitchFamily="34" charset="0"/>
              </a:rPr>
              <a:t>through classes</a:t>
            </a:r>
            <a:r>
              <a:rPr lang="en-US" dirty="0">
                <a:latin typeface="Calibri" panose="020F0502020204030204" pitchFamily="34" charset="0"/>
                <a:ea typeface="Droid Sans Fallback"/>
                <a:cs typeface="Calibri" panose="020F0502020204030204" pitchFamily="34" charset="0"/>
              </a:rPr>
              <a:t>.</a:t>
            </a:r>
          </a:p>
          <a:p>
            <a:pPr marL="342900" marR="0" lvl="0" indent="-342900">
              <a:spcBef>
                <a:spcPts val="0"/>
              </a:spcBef>
              <a:spcAft>
                <a:spcPts val="1000"/>
              </a:spcAft>
              <a:buFont typeface="+mj-lt"/>
              <a:buAutoNum type="arabicParenR"/>
            </a:pPr>
            <a:r>
              <a:rPr lang="en-US" sz="2000" u="sng" dirty="0">
                <a:latin typeface="Calibri" panose="020F0502020204030204" pitchFamily="34" charset="0"/>
                <a:ea typeface="Droid Sans Fallback"/>
                <a:cs typeface="Calibri" panose="020F0502020204030204" pitchFamily="34" charset="0"/>
              </a:rPr>
              <a:t>Hierarchical Inheritance:</a:t>
            </a:r>
            <a:r>
              <a:rPr lang="en-US" dirty="0">
                <a:latin typeface="Calibri" panose="020F0502020204030204" pitchFamily="34" charset="0"/>
                <a:ea typeface="Droid Sans Fallback"/>
                <a:cs typeface="Calibri" panose="020F0502020204030204" pitchFamily="34" charset="0"/>
              </a:rPr>
              <a:t> In this type of inheritance more than one subclass inherits the properties from one super class, In other words the sub classes having common super class. This type of inheritance is used to </a:t>
            </a:r>
            <a:r>
              <a:rPr lang="en-US" b="1" dirty="0">
                <a:solidFill>
                  <a:srgbClr val="FF0000"/>
                </a:solidFill>
                <a:latin typeface="Calibri" panose="020F0502020204030204" pitchFamily="34" charset="0"/>
                <a:ea typeface="Droid Sans Fallback"/>
                <a:cs typeface="Calibri" panose="020F0502020204030204" pitchFamily="34" charset="0"/>
              </a:rPr>
              <a:t>achieve </a:t>
            </a:r>
            <a:r>
              <a:rPr lang="en-US" b="1" dirty="0" smtClean="0">
                <a:solidFill>
                  <a:srgbClr val="FF0000"/>
                </a:solidFill>
                <a:latin typeface="Calibri" panose="020F0502020204030204" pitchFamily="34" charset="0"/>
                <a:ea typeface="Droid Sans Fallback"/>
                <a:cs typeface="Calibri" panose="020F0502020204030204" pitchFamily="34" charset="0"/>
              </a:rPr>
              <a:t>generalization. </a:t>
            </a:r>
          </a:p>
        </p:txBody>
      </p:sp>
      <p:pic>
        <p:nvPicPr>
          <p:cNvPr id="5" name="Picture 4" descr="types of inheritance in java"/>
          <p:cNvPicPr/>
          <p:nvPr/>
        </p:nvPicPr>
        <p:blipFill>
          <a:blip r:embed="rId2">
            <a:extLst>
              <a:ext uri="{28A0092B-C50C-407E-A947-70E740481C1C}">
                <a14:useLocalDpi xmlns:a14="http://schemas.microsoft.com/office/drawing/2010/main" val="0"/>
              </a:ext>
            </a:extLst>
          </a:blip>
          <a:srcRect/>
          <a:stretch>
            <a:fillRect/>
          </a:stretch>
        </p:blipFill>
        <p:spPr bwMode="auto">
          <a:xfrm>
            <a:off x="384081" y="1375738"/>
            <a:ext cx="7143750" cy="2269041"/>
          </a:xfrm>
          <a:prstGeom prst="rect">
            <a:avLst/>
          </a:prstGeom>
          <a:noFill/>
          <a:ln>
            <a:noFill/>
          </a:ln>
        </p:spPr>
      </p:pic>
      <p:pic>
        <p:nvPicPr>
          <p:cNvPr id="6" name="Picture 5" descr="multiple inheritance in java"/>
          <p:cNvPicPr/>
          <p:nvPr/>
        </p:nvPicPr>
        <p:blipFill>
          <a:blip r:embed="rId3">
            <a:extLst>
              <a:ext uri="{28A0092B-C50C-407E-A947-70E740481C1C}">
                <a14:useLocalDpi xmlns:a14="http://schemas.microsoft.com/office/drawing/2010/main" val="0"/>
              </a:ext>
            </a:extLst>
          </a:blip>
          <a:srcRect/>
          <a:stretch>
            <a:fillRect/>
          </a:stretch>
        </p:blipFill>
        <p:spPr bwMode="auto">
          <a:xfrm>
            <a:off x="7650135" y="1375737"/>
            <a:ext cx="4399979" cy="2269041"/>
          </a:xfrm>
          <a:prstGeom prst="rect">
            <a:avLst/>
          </a:prstGeom>
          <a:noFill/>
          <a:ln>
            <a:noFill/>
          </a:ln>
        </p:spPr>
      </p:pic>
    </p:spTree>
    <p:extLst>
      <p:ext uri="{BB962C8B-B14F-4D97-AF65-F5344CB8AC3E}">
        <p14:creationId xmlns:p14="http://schemas.microsoft.com/office/powerpoint/2010/main" val="2987134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9694" y="114880"/>
            <a:ext cx="3881191" cy="584775"/>
          </a:xfrm>
          <a:prstGeom prst="rect">
            <a:avLst/>
          </a:prstGeom>
        </p:spPr>
        <p:txBody>
          <a:bodyPr wrap="none">
            <a:spAutoFit/>
          </a:bodyPr>
          <a:lstStyle/>
          <a:p>
            <a:r>
              <a:rPr lang="en-US" sz="3200" b="1" dirty="0"/>
              <a:t>Constructor </a:t>
            </a:r>
            <a:r>
              <a:rPr lang="en-US" sz="3200" b="1" dirty="0" smtClean="0"/>
              <a:t>chaining</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4944943"/>
          </a:xfrm>
          <a:prstGeom prst="rect">
            <a:avLst/>
          </a:prstGeom>
        </p:spPr>
        <p:txBody>
          <a:bodyPr wrap="square">
            <a:spAutoFit/>
          </a:bodyPr>
          <a:lstStyle/>
          <a:p>
            <a:pPr marL="342900" marR="0" lvl="0" indent="-342900">
              <a:spcBef>
                <a:spcPts val="0"/>
              </a:spcBef>
              <a:spcAft>
                <a:spcPts val="100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Constructor chaining is a phenomenon where subclass constructor makes a call the super class </a:t>
            </a:r>
            <a:r>
              <a:rPr lang="en-US" dirty="0" smtClean="0">
                <a:latin typeface="Calibri" panose="020F0502020204030204" pitchFamily="34" charset="0"/>
                <a:ea typeface="Droid Sans Fallback"/>
                <a:cs typeface="Calibri" panose="020F0502020204030204" pitchFamily="34" charset="0"/>
              </a:rPr>
              <a:t>constructor, </a:t>
            </a:r>
            <a:r>
              <a:rPr lang="en-US" dirty="0">
                <a:latin typeface="Calibri" panose="020F0502020204030204" pitchFamily="34" charset="0"/>
                <a:ea typeface="Droid Sans Fallback"/>
                <a:cs typeface="Calibri" panose="020F0502020204030204" pitchFamily="34" charset="0"/>
              </a:rPr>
              <a:t>the super class constructor makes a call to its super class constructor. Constructor chaining can be done either implicitly or explicitly</a:t>
            </a:r>
            <a:r>
              <a:rPr lang="en-US" dirty="0" smtClean="0">
                <a:latin typeface="Calibri" panose="020F0502020204030204" pitchFamily="34" charset="0"/>
                <a:ea typeface="Droid Sans Fallback"/>
                <a:cs typeface="Calibri" panose="020F0502020204030204" pitchFamily="34" charset="0"/>
              </a:rPr>
              <a:t>.</a:t>
            </a:r>
            <a:endParaRPr lang="en-US" dirty="0">
              <a:latin typeface="Calibri" panose="020F0502020204030204" pitchFamily="34" charset="0"/>
              <a:ea typeface="Droid Sans Fallback"/>
              <a:cs typeface="Calibri" panose="020F0502020204030204" pitchFamily="34" charset="0"/>
            </a:endParaRPr>
          </a:p>
          <a:p>
            <a:pPr>
              <a:spcAft>
                <a:spcPts val="1000"/>
              </a:spcAft>
            </a:pPr>
            <a:r>
              <a:rPr lang="en-US" sz="2400" b="1" u="sng" dirty="0">
                <a:latin typeface="Calibri" panose="020F0502020204030204" pitchFamily="34" charset="0"/>
                <a:ea typeface="Droid Sans Fallback"/>
                <a:cs typeface="Calibri" panose="020F0502020204030204" pitchFamily="34" charset="0"/>
              </a:rPr>
              <a:t>Constructor Calling System in Inheritance:</a:t>
            </a:r>
            <a:endParaRPr lang="en-US" dirty="0">
              <a:latin typeface="Calibri" panose="020F0502020204030204" pitchFamily="34" charset="0"/>
              <a:ea typeface="Droid Sans Fallback"/>
              <a:cs typeface="Calibri" panose="020F0502020204030204" pitchFamily="34" charset="0"/>
            </a:endParaRP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In an inheritance program the sub class constructor should make a call to the constructor of superclass.</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call can be made either implicitly or explicitly.</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Sub class can call super class in the using “super () “statements.</a:t>
            </a:r>
          </a:p>
          <a:p>
            <a:pPr marL="342900" marR="0" lvl="0" indent="-342900">
              <a:spcBef>
                <a:spcPts val="0"/>
              </a:spcBef>
              <a:spcAft>
                <a:spcPts val="100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If compiler makes a call to super class is called as implicitly, implicitly call  zero argument constructor ,in other words Compiler can call only the 0 arguments of the super class constructor ,if super class constructor designing parameter then compiler not make a implicitly call , we should go for explicitly call.</a:t>
            </a:r>
          </a:p>
          <a:p>
            <a:pPr>
              <a:spcAft>
                <a:spcPts val="1000"/>
              </a:spcAft>
            </a:pPr>
            <a:r>
              <a:rPr lang="en-US" sz="2400" b="1" u="sng" dirty="0">
                <a:latin typeface="Calibri" panose="020F0502020204030204" pitchFamily="34" charset="0"/>
                <a:ea typeface="Droid Sans Fallback"/>
                <a:cs typeface="Calibri" panose="020F0502020204030204" pitchFamily="34" charset="0"/>
              </a:rPr>
              <a:t>Use of “super ()” statement and Rules:</a:t>
            </a:r>
            <a:endParaRPr lang="en-US" dirty="0">
              <a:latin typeface="Calibri" panose="020F0502020204030204" pitchFamily="34" charset="0"/>
              <a:ea typeface="Droid Sans Fallback"/>
              <a:cs typeface="Calibri" panose="020F0502020204030204" pitchFamily="34" charset="0"/>
            </a:endParaRP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“super ()” statements used to make a call to the super class constructor from sub class constructor.</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“super ()” statements should be used only inside the constructor body.</a:t>
            </a:r>
          </a:p>
          <a:p>
            <a:pPr marL="342900" marR="0" lvl="0" indent="-342900">
              <a:spcBef>
                <a:spcPts val="0"/>
              </a:spcBef>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 “super ()” statements should be the first statements of constructor body; it can’t be used anywhere else.</a:t>
            </a:r>
          </a:p>
          <a:p>
            <a:pPr marL="342900" marR="0" lvl="0" indent="-342900">
              <a:spcBef>
                <a:spcPts val="0"/>
              </a:spcBef>
              <a:spcAft>
                <a:spcPts val="100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Multiple super statements are not allowed in the constructor</a:t>
            </a:r>
            <a:r>
              <a:rPr lang="en-US" dirty="0" smtClean="0">
                <a:latin typeface="Calibri" panose="020F0502020204030204" pitchFamily="34" charset="0"/>
                <a:ea typeface="Droid Sans Fallback"/>
                <a:cs typeface="Calibri" panose="020F0502020204030204" pitchFamily="34" charset="0"/>
              </a:rPr>
              <a:t>.</a:t>
            </a:r>
            <a:endParaRPr lang="en-US" dirty="0">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621011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9694" y="114880"/>
            <a:ext cx="3881191" cy="584775"/>
          </a:xfrm>
          <a:prstGeom prst="rect">
            <a:avLst/>
          </a:prstGeom>
        </p:spPr>
        <p:txBody>
          <a:bodyPr wrap="none">
            <a:spAutoFit/>
          </a:bodyPr>
          <a:lstStyle/>
          <a:p>
            <a:r>
              <a:rPr lang="en-US" sz="3200" b="1" dirty="0"/>
              <a:t>Constructor </a:t>
            </a:r>
            <a:r>
              <a:rPr lang="en-US" sz="3200" b="1" dirty="0" smtClean="0"/>
              <a:t>chaining</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5221942"/>
          </a:xfrm>
          <a:prstGeom prst="rect">
            <a:avLst/>
          </a:prstGeom>
        </p:spPr>
        <p:txBody>
          <a:bodyPr wrap="square">
            <a:spAutoFit/>
          </a:bodyPr>
          <a:lstStyle/>
          <a:p>
            <a:pPr>
              <a:spcAft>
                <a:spcPts val="1000"/>
              </a:spcAft>
              <a:tabLst>
                <a:tab pos="720725" algn="l"/>
              </a:tabLst>
            </a:pPr>
            <a:r>
              <a:rPr lang="en-US" sz="2400" b="1" u="sng" dirty="0">
                <a:latin typeface="Calibri" panose="020F0502020204030204" pitchFamily="34" charset="0"/>
                <a:ea typeface="Droid Sans Fallback"/>
                <a:cs typeface="Calibri" panose="020F0502020204030204" pitchFamily="34" charset="0"/>
              </a:rPr>
              <a:t>Use of “this ()” statement and Rules:</a:t>
            </a:r>
            <a:r>
              <a:rPr lang="en-US" sz="2400" b="1" dirty="0">
                <a:latin typeface="Calibri" panose="020F0502020204030204" pitchFamily="34" charset="0"/>
                <a:ea typeface="Droid Sans Fallback"/>
                <a:cs typeface="Calibri" panose="020F0502020204030204" pitchFamily="34" charset="0"/>
              </a:rPr>
              <a:t>								 </a:t>
            </a:r>
            <a:r>
              <a:rPr lang="en-US" dirty="0">
                <a:latin typeface="Calibri" panose="020F0502020204030204" pitchFamily="34" charset="0"/>
                <a:ea typeface="Droid Sans Fallback"/>
                <a:cs typeface="Calibri" panose="020F0502020204030204" pitchFamily="34" charset="0"/>
              </a:rPr>
              <a:t>Constructor of a class can call another constructor of same class using “this()” statements</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cs typeface="Calibri" panose="020F0502020204030204" pitchFamily="34" charset="0"/>
              </a:rPr>
              <a:t>“this()” statements can be used call constructor of the current class, it can’t call the constructor of super class</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cs typeface="Calibri" panose="020F0502020204030204" pitchFamily="34" charset="0"/>
              </a:rPr>
              <a:t>“this()”statements can be used to call method 0 argument or parameterize const.</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cs typeface="Calibri" panose="020F0502020204030204" pitchFamily="34" charset="0"/>
              </a:rPr>
              <a:t>“this()”statements should be used only In the constructor body and it must be the first statements of the constructor. Multiple this statements are not allowed </a:t>
            </a:r>
          </a:p>
          <a:p>
            <a:pPr marL="342900" marR="0" lvl="0" indent="-342900">
              <a:spcBef>
                <a:spcPts val="0"/>
              </a:spcBef>
              <a:spcAft>
                <a:spcPts val="1000"/>
              </a:spcAft>
              <a:buFont typeface="Wingdings" panose="05000000000000000000" pitchFamily="2" charset="2"/>
              <a:buChar char=""/>
              <a:tabLst>
                <a:tab pos="720725" algn="l"/>
              </a:tabLst>
            </a:pPr>
            <a:r>
              <a:rPr lang="en-US" dirty="0">
                <a:latin typeface="Calibri" panose="020F0502020204030204" pitchFamily="34" charset="0"/>
                <a:ea typeface="Droid Sans Fallback"/>
                <a:cs typeface="Calibri" panose="020F0502020204030204" pitchFamily="34" charset="0"/>
              </a:rPr>
              <a:t>Recursive constructor calls are not allowed</a:t>
            </a:r>
            <a:r>
              <a:rPr lang="en-US" dirty="0" smtClean="0">
                <a:latin typeface="Calibri" panose="020F0502020204030204" pitchFamily="34" charset="0"/>
                <a:ea typeface="Droid Sans Fallback"/>
                <a:cs typeface="Calibri" panose="020F0502020204030204" pitchFamily="34" charset="0"/>
              </a:rPr>
              <a:t>.</a:t>
            </a:r>
          </a:p>
          <a:p>
            <a:pPr marL="342900" marR="0" lvl="0" indent="-342900">
              <a:spcBef>
                <a:spcPts val="0"/>
              </a:spcBef>
              <a:spcAft>
                <a:spcPts val="1000"/>
              </a:spcAft>
              <a:buFont typeface="Wingdings" panose="05000000000000000000" pitchFamily="2" charset="2"/>
              <a:buChar char=""/>
              <a:tabLst>
                <a:tab pos="720725" algn="l"/>
              </a:tabLst>
            </a:pPr>
            <a:endParaRPr lang="en-US" dirty="0">
              <a:latin typeface="Calibri" panose="020F0502020204030204" pitchFamily="34" charset="0"/>
              <a:ea typeface="Droid Sans Fallback"/>
              <a:cs typeface="Calibri" panose="020F0502020204030204" pitchFamily="34" charset="0"/>
            </a:endParaRPr>
          </a:p>
          <a:p>
            <a:pPr>
              <a:spcAft>
                <a:spcPts val="1000"/>
              </a:spcAft>
              <a:tabLst>
                <a:tab pos="720725" algn="l"/>
              </a:tabLst>
            </a:pPr>
            <a:r>
              <a:rPr lang="en-US" b="1" i="1" u="sng" dirty="0"/>
              <a:t>Use of “this” and “super” keyword both and their differences:</a:t>
            </a:r>
            <a:endParaRPr lang="en-US" dirty="0"/>
          </a:p>
          <a:p>
            <a:pPr marL="285750" lvl="0" indent="-285750">
              <a:buFont typeface="Wingdings" panose="05000000000000000000" pitchFamily="2" charset="2"/>
              <a:buChar char="q"/>
            </a:pPr>
            <a:r>
              <a:rPr lang="en-US" dirty="0"/>
              <a:t>Java provides the special keywords by “super” which is used to refer super class properties in subclass calling or from subclass. </a:t>
            </a:r>
          </a:p>
          <a:p>
            <a:pPr marL="285750" indent="-285750">
              <a:buFont typeface="Wingdings" panose="05000000000000000000" pitchFamily="2" charset="2"/>
              <a:buChar char="q"/>
            </a:pPr>
            <a:r>
              <a:rPr lang="en-US" dirty="0"/>
              <a:t>Java also provides the special keywords by “this” which is used to identify or refer to that current class global properties and differentiate to local variable as well. </a:t>
            </a:r>
          </a:p>
          <a:p>
            <a:pPr marL="285750" lvl="0" indent="-285750">
              <a:buFont typeface="Wingdings" panose="05000000000000000000" pitchFamily="2" charset="2"/>
              <a:buChar char="q"/>
            </a:pPr>
            <a:r>
              <a:rPr lang="en-US" dirty="0"/>
              <a:t>The super keywords should be used either in non-static method context or constructor context.</a:t>
            </a:r>
          </a:p>
          <a:p>
            <a:pPr marL="285750" indent="-285750">
              <a:buFont typeface="Wingdings" panose="05000000000000000000" pitchFamily="2" charset="2"/>
              <a:buChar char="q"/>
            </a:pPr>
            <a:r>
              <a:rPr lang="en-US" dirty="0"/>
              <a:t>“this” keyword should be used in the method context.</a:t>
            </a:r>
          </a:p>
          <a:p>
            <a:pPr marL="285750" lvl="0" indent="-285750">
              <a:buFont typeface="Wingdings" panose="05000000000000000000" pitchFamily="2" charset="2"/>
              <a:buChar char="q"/>
            </a:pPr>
            <a:r>
              <a:rPr lang="en-US" dirty="0"/>
              <a:t>It can’t be used in static context</a:t>
            </a:r>
            <a:r>
              <a:rPr lang="en-US" dirty="0" smtClean="0"/>
              <a:t>.</a:t>
            </a:r>
            <a:endParaRPr lang="en-US" dirty="0"/>
          </a:p>
        </p:txBody>
      </p:sp>
    </p:spTree>
    <p:extLst>
      <p:ext uri="{BB962C8B-B14F-4D97-AF65-F5344CB8AC3E}">
        <p14:creationId xmlns:p14="http://schemas.microsoft.com/office/powerpoint/2010/main" val="3319103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345" y="137182"/>
            <a:ext cx="9203545" cy="584775"/>
          </a:xfrm>
          <a:prstGeom prst="rect">
            <a:avLst/>
          </a:prstGeom>
        </p:spPr>
        <p:txBody>
          <a:bodyPr wrap="none">
            <a:spAutoFit/>
          </a:bodyPr>
          <a:lstStyle/>
          <a:p>
            <a:r>
              <a:rPr lang="en-US" sz="3200" b="1" dirty="0"/>
              <a:t>Q. Why java doesn’t support multiple Inheritances?</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pic>
        <p:nvPicPr>
          <p:cNvPr id="4" name="Picture 3"/>
          <p:cNvPicPr>
            <a:picLocks noChangeAspect="1"/>
          </p:cNvPicPr>
          <p:nvPr/>
        </p:nvPicPr>
        <p:blipFill>
          <a:blip r:embed="rId2"/>
          <a:stretch>
            <a:fillRect/>
          </a:stretch>
        </p:blipFill>
        <p:spPr>
          <a:xfrm>
            <a:off x="401444" y="721958"/>
            <a:ext cx="10939346" cy="5489272"/>
          </a:xfrm>
          <a:prstGeom prst="rect">
            <a:avLst/>
          </a:prstGeom>
        </p:spPr>
      </p:pic>
    </p:spTree>
    <p:extLst>
      <p:ext uri="{BB962C8B-B14F-4D97-AF65-F5344CB8AC3E}">
        <p14:creationId xmlns:p14="http://schemas.microsoft.com/office/powerpoint/2010/main" val="2184021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9694" y="114880"/>
            <a:ext cx="3534942" cy="584775"/>
          </a:xfrm>
          <a:prstGeom prst="rect">
            <a:avLst/>
          </a:prstGeom>
        </p:spPr>
        <p:txBody>
          <a:bodyPr wrap="none">
            <a:spAutoFit/>
          </a:bodyPr>
          <a:lstStyle/>
          <a:p>
            <a:r>
              <a:rPr lang="en-US" sz="3200" b="1" dirty="0"/>
              <a:t>Method </a:t>
            </a:r>
            <a:r>
              <a:rPr lang="en-US" sz="3200" b="1" dirty="0" smtClean="0"/>
              <a:t>Overriding</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5370701"/>
          </a:xfrm>
          <a:prstGeom prst="rect">
            <a:avLst/>
          </a:prstGeom>
        </p:spPr>
        <p:txBody>
          <a:bodyPr wrap="square">
            <a:spAutoFit/>
          </a:bodyPr>
          <a:lstStyle/>
          <a:p>
            <a:pPr>
              <a:spcAft>
                <a:spcPts val="1000"/>
              </a:spcAft>
              <a:tabLst>
                <a:tab pos="720725" algn="l"/>
              </a:tabLst>
            </a:pPr>
            <a:r>
              <a:rPr lang="en-US" dirty="0">
                <a:latin typeface="Calibri" panose="020F0502020204030204" pitchFamily="34" charset="0"/>
                <a:ea typeface="Droid Sans Fallback"/>
                <a:cs typeface="Calibri" panose="020F0502020204030204" pitchFamily="34" charset="0"/>
              </a:rPr>
              <a:t>Inheriting in a method on super class changing in the implementation in the sub class is known as method over ridding</a:t>
            </a:r>
          </a:p>
          <a:p>
            <a:pPr marL="342900" marR="0" lvl="0" indent="-342900">
              <a:spcBef>
                <a:spcPts val="0"/>
              </a:spcBef>
              <a:spcAft>
                <a:spcPts val="0"/>
              </a:spcAft>
              <a:buFont typeface="Wingdings" panose="05000000000000000000" pitchFamily="2" charset="2"/>
              <a:buChar char="v"/>
              <a:tabLst>
                <a:tab pos="720725" algn="l"/>
              </a:tabLst>
            </a:pPr>
            <a:r>
              <a:rPr lang="en-US" dirty="0">
                <a:latin typeface="Calibri" panose="020F0502020204030204" pitchFamily="34" charset="0"/>
                <a:ea typeface="Droid Sans Fallback"/>
                <a:cs typeface="Calibri" panose="020F0502020204030204" pitchFamily="34" charset="0"/>
              </a:rPr>
              <a:t>To override a method inheritance is must.</a:t>
            </a:r>
          </a:p>
          <a:p>
            <a:pPr marL="342900" marR="0" lvl="0" indent="-342900">
              <a:spcBef>
                <a:spcPts val="0"/>
              </a:spcBef>
              <a:spcAft>
                <a:spcPts val="0"/>
              </a:spcAft>
              <a:buFont typeface="Wingdings" panose="05000000000000000000" pitchFamily="2" charset="2"/>
              <a:buChar char="v"/>
              <a:tabLst>
                <a:tab pos="720725" algn="l"/>
              </a:tabLst>
            </a:pPr>
            <a:r>
              <a:rPr lang="en-US" dirty="0">
                <a:latin typeface="Calibri" panose="020F0502020204030204" pitchFamily="34" charset="0"/>
                <a:ea typeface="Droid Sans Fallback"/>
                <a:cs typeface="Calibri" panose="020F0502020204030204" pitchFamily="34" charset="0"/>
              </a:rPr>
              <a:t>When sub class overrides the method of super class sub class should rewrite the same method signature of the super class, it should change the implementation</a:t>
            </a:r>
            <a:r>
              <a:rPr lang="en-US" dirty="0" smtClean="0">
                <a:latin typeface="Calibri" panose="020F0502020204030204" pitchFamily="34" charset="0"/>
                <a:ea typeface="Droid Sans Fallback"/>
                <a:cs typeface="Calibri" panose="020F0502020204030204" pitchFamily="34" charset="0"/>
              </a:rPr>
              <a:t>.</a:t>
            </a:r>
          </a:p>
          <a:p>
            <a:pPr marL="342900" indent="-342900">
              <a:buFont typeface="Wingdings" panose="05000000000000000000" pitchFamily="2" charset="2"/>
              <a:buChar char="v"/>
              <a:tabLst>
                <a:tab pos="720725" algn="l"/>
              </a:tabLst>
            </a:pPr>
            <a:r>
              <a:rPr lang="en-US" dirty="0">
                <a:latin typeface="Calibri" panose="020F0502020204030204" pitchFamily="34" charset="0"/>
                <a:ea typeface="Droid Sans Fallback"/>
                <a:cs typeface="Calibri" panose="020F0502020204030204" pitchFamily="34" charset="0"/>
              </a:rPr>
              <a:t>Using method overriding we can achieved runtime polymorphism</a:t>
            </a:r>
          </a:p>
          <a:p>
            <a:pPr marR="0" lvl="0">
              <a:spcBef>
                <a:spcPts val="0"/>
              </a:spcBef>
              <a:spcAft>
                <a:spcPts val="0"/>
              </a:spcAft>
              <a:tabLst>
                <a:tab pos="720725" algn="l"/>
              </a:tabLst>
            </a:pPr>
            <a:endParaRPr lang="en-US" dirty="0">
              <a:latin typeface="Calibri" panose="020F0502020204030204" pitchFamily="34" charset="0"/>
              <a:ea typeface="Droid Sans Fallback"/>
              <a:cs typeface="Calibri" panose="020F0502020204030204" pitchFamily="34" charset="0"/>
            </a:endParaRPr>
          </a:p>
          <a:p>
            <a:pPr marR="0" lvl="0">
              <a:spcBef>
                <a:spcPts val="0"/>
              </a:spcBef>
              <a:spcAft>
                <a:spcPts val="0"/>
              </a:spcAft>
              <a:tabLst>
                <a:tab pos="720725" algn="l"/>
              </a:tabLst>
            </a:pPr>
            <a:endParaRPr lang="en-US" dirty="0" smtClean="0">
              <a:latin typeface="Calibri" panose="020F0502020204030204" pitchFamily="34" charset="0"/>
              <a:ea typeface="Droid Sans Fallback"/>
              <a:cs typeface="Calibri" panose="020F0502020204030204" pitchFamily="34" charset="0"/>
            </a:endParaRPr>
          </a:p>
          <a:p>
            <a:pPr marR="0" lvl="0">
              <a:spcBef>
                <a:spcPts val="0"/>
              </a:spcBef>
              <a:spcAft>
                <a:spcPts val="0"/>
              </a:spcAft>
              <a:tabLst>
                <a:tab pos="720725" algn="l"/>
              </a:tabLst>
            </a:pPr>
            <a:r>
              <a:rPr lang="en-US" sz="2400" b="1" dirty="0" smtClean="0">
                <a:solidFill>
                  <a:schemeClr val="tx2"/>
                </a:solidFill>
                <a:latin typeface="Calibri" panose="020F0502020204030204" pitchFamily="34" charset="0"/>
                <a:ea typeface="Droid Sans Fallback"/>
                <a:cs typeface="Calibri" panose="020F0502020204030204" pitchFamily="34" charset="0"/>
              </a:rPr>
              <a:t>The </a:t>
            </a:r>
            <a:r>
              <a:rPr lang="en-US" sz="2400" b="1" dirty="0">
                <a:solidFill>
                  <a:schemeClr val="tx2"/>
                </a:solidFill>
                <a:latin typeface="Calibri" panose="020F0502020204030204" pitchFamily="34" charset="0"/>
                <a:ea typeface="Droid Sans Fallback"/>
                <a:cs typeface="Calibri" panose="020F0502020204030204" pitchFamily="34" charset="0"/>
              </a:rPr>
              <a:t>sub class can’t override bellow method of super class:-</a:t>
            </a:r>
          </a:p>
          <a:p>
            <a:pPr marL="342900" marR="0" lvl="0" indent="-342900">
              <a:spcBef>
                <a:spcPts val="0"/>
              </a:spcBef>
              <a:spcAft>
                <a:spcPts val="0"/>
              </a:spcAft>
              <a:buFont typeface="+mj-lt"/>
              <a:buAutoNum type="alphaLcParenR"/>
              <a:tabLst>
                <a:tab pos="720725" algn="l"/>
              </a:tabLst>
            </a:pPr>
            <a:r>
              <a:rPr lang="en-US" dirty="0">
                <a:latin typeface="Calibri" panose="020F0502020204030204" pitchFamily="34" charset="0"/>
                <a:ea typeface="Droid Sans Fallback"/>
                <a:cs typeface="Calibri" panose="020F0502020204030204" pitchFamily="34" charset="0"/>
              </a:rPr>
              <a:t>Static method-because the static methods can’t be inheriting to subclass</a:t>
            </a:r>
          </a:p>
          <a:p>
            <a:pPr marL="342900" marR="0" lvl="0" indent="-342900">
              <a:spcBef>
                <a:spcPts val="0"/>
              </a:spcBef>
              <a:spcAft>
                <a:spcPts val="0"/>
              </a:spcAft>
              <a:buFont typeface="+mj-lt"/>
              <a:buAutoNum type="alphaLcParenR"/>
              <a:tabLst>
                <a:tab pos="720725" algn="l"/>
              </a:tabLst>
            </a:pPr>
            <a:r>
              <a:rPr lang="en-US" dirty="0">
                <a:latin typeface="Calibri" panose="020F0502020204030204" pitchFamily="34" charset="0"/>
                <a:ea typeface="Droid Sans Fallback"/>
                <a:cs typeface="Calibri" panose="020F0502020204030204" pitchFamily="34" charset="0"/>
              </a:rPr>
              <a:t>Final non- static method: because the final key word doesn’t allow to change the method implementation.it can be inheriting to the sub class</a:t>
            </a:r>
          </a:p>
          <a:p>
            <a:pPr marL="342900" marR="0" lvl="0" indent="-342900">
              <a:spcBef>
                <a:spcPts val="0"/>
              </a:spcBef>
              <a:spcAft>
                <a:spcPts val="0"/>
              </a:spcAft>
              <a:buFont typeface="+mj-lt"/>
              <a:buAutoNum type="alphaLcParenR"/>
              <a:tabLst>
                <a:tab pos="720725" algn="l"/>
              </a:tabLst>
            </a:pPr>
            <a:r>
              <a:rPr lang="en-US" dirty="0">
                <a:latin typeface="Calibri" panose="020F0502020204030204" pitchFamily="34" charset="0"/>
                <a:ea typeface="Droid Sans Fallback"/>
                <a:cs typeface="Calibri" panose="020F0502020204030204" pitchFamily="34" charset="0"/>
              </a:rPr>
              <a:t>Private non- static methods: because the private access is restricted only to the class where it is </a:t>
            </a:r>
            <a:r>
              <a:rPr lang="en-US" dirty="0" smtClean="0">
                <a:latin typeface="Calibri" panose="020F0502020204030204" pitchFamily="34" charset="0"/>
                <a:ea typeface="Droid Sans Fallback"/>
                <a:cs typeface="Calibri" panose="020F0502020204030204" pitchFamily="34" charset="0"/>
              </a:rPr>
              <a:t>declare</a:t>
            </a:r>
          </a:p>
          <a:p>
            <a:pPr marR="0" lvl="0">
              <a:spcBef>
                <a:spcPts val="0"/>
              </a:spcBef>
              <a:spcAft>
                <a:spcPts val="0"/>
              </a:spcAft>
              <a:tabLst>
                <a:tab pos="720725" algn="l"/>
              </a:tabLst>
            </a:pPr>
            <a:endParaRPr lang="en-US" dirty="0">
              <a:latin typeface="Calibri" panose="020F0502020204030204" pitchFamily="34" charset="0"/>
              <a:ea typeface="Droid Sans Fallback"/>
              <a:cs typeface="Calibri" panose="020F0502020204030204" pitchFamily="34" charset="0"/>
            </a:endParaRPr>
          </a:p>
          <a:p>
            <a:pPr marL="457200" marR="0">
              <a:spcBef>
                <a:spcPts val="0"/>
              </a:spcBef>
              <a:spcAft>
                <a:spcPts val="1000"/>
              </a:spcAft>
              <a:tabLst>
                <a:tab pos="720725" algn="l"/>
              </a:tabLst>
            </a:pPr>
            <a:r>
              <a:rPr lang="en-US" dirty="0">
                <a:latin typeface="Calibri" panose="020F0502020204030204" pitchFamily="34" charset="0"/>
                <a:ea typeface="Droid Sans Fallback"/>
                <a:cs typeface="Calibri" panose="020F0502020204030204" pitchFamily="34" charset="0"/>
              </a:rPr>
              <a:t> </a:t>
            </a:r>
          </a:p>
          <a:p>
            <a:pPr>
              <a:spcAft>
                <a:spcPts val="1000"/>
              </a:spcAft>
              <a:tabLst>
                <a:tab pos="720725" algn="l"/>
              </a:tabLst>
            </a:pPr>
            <a:r>
              <a:rPr lang="en-US" sz="2400" b="1" dirty="0">
                <a:solidFill>
                  <a:schemeClr val="tx2"/>
                </a:solidFill>
                <a:latin typeface="Calibri" panose="020F0502020204030204" pitchFamily="34" charset="0"/>
                <a:ea typeface="Droid Sans Fallback"/>
                <a:cs typeface="Calibri" panose="020F0502020204030204" pitchFamily="34" charset="0"/>
              </a:rPr>
              <a:t>When we go for Method Overriding?</a:t>
            </a:r>
          </a:p>
          <a:p>
            <a:pPr>
              <a:spcAft>
                <a:spcPts val="1000"/>
              </a:spcAft>
              <a:tabLst>
                <a:tab pos="720725" algn="l"/>
              </a:tabLst>
            </a:pPr>
            <a:r>
              <a:rPr lang="en-US" dirty="0">
                <a:latin typeface="Calibri" panose="020F0502020204030204" pitchFamily="34" charset="0"/>
                <a:ea typeface="Droid Sans Fallback"/>
                <a:cs typeface="Calibri" panose="020F0502020204030204" pitchFamily="34" charset="0"/>
              </a:rPr>
              <a:t>When developing an apps if we come cross the situation where the functionality should be written with different implementation then we go for method overriding</a:t>
            </a:r>
            <a:r>
              <a:rPr lang="en-US" dirty="0" smtClean="0">
                <a:latin typeface="Calibri" panose="020F0502020204030204" pitchFamily="34" charset="0"/>
                <a:ea typeface="Droid Sans Fallback"/>
                <a:cs typeface="Calibri" panose="020F0502020204030204" pitchFamily="34" charset="0"/>
              </a:rPr>
              <a:t>.</a:t>
            </a:r>
            <a:endParaRPr lang="en-US" dirty="0">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1757556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3207" y="114880"/>
            <a:ext cx="7067961" cy="584775"/>
          </a:xfrm>
          <a:prstGeom prst="rect">
            <a:avLst/>
          </a:prstGeom>
        </p:spPr>
        <p:txBody>
          <a:bodyPr wrap="none">
            <a:spAutoFit/>
          </a:bodyPr>
          <a:lstStyle/>
          <a:p>
            <a:r>
              <a:rPr lang="en-US" sz="3200" b="1" dirty="0"/>
              <a:t>TYPE CASTING(Up, Down, </a:t>
            </a:r>
            <a:r>
              <a:rPr lang="en-US" sz="3200" b="1" dirty="0" err="1"/>
              <a:t>instanceOf</a:t>
            </a:r>
            <a:r>
              <a:rPr lang="en-US" sz="3200" b="1" dirty="0" smtClean="0"/>
              <a:t>)</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5098832"/>
          </a:xfrm>
          <a:prstGeom prst="rect">
            <a:avLst/>
          </a:prstGeom>
        </p:spPr>
        <p:txBody>
          <a:bodyPr wrap="square">
            <a:spAutoFit/>
          </a:bodyPr>
          <a:lstStyle/>
          <a:p>
            <a:pPr>
              <a:spcAft>
                <a:spcPts val="1000"/>
              </a:spcAft>
              <a:tabLst>
                <a:tab pos="720725" algn="l"/>
              </a:tabLst>
            </a:pPr>
            <a:r>
              <a:rPr lang="en-US" sz="2000" i="1" dirty="0">
                <a:latin typeface="Calibri" panose="020F0502020204030204" pitchFamily="34" charset="0"/>
                <a:ea typeface="Droid Sans Fallback"/>
                <a:cs typeface="Calibri" panose="020F0502020204030204" pitchFamily="34" charset="0"/>
              </a:rPr>
              <a:t>Casting one type of function to another type is known as type casting.</a:t>
            </a:r>
            <a:endParaRPr lang="en-US" dirty="0">
              <a:latin typeface="Calibri" panose="020F0502020204030204" pitchFamily="34" charset="0"/>
              <a:ea typeface="Droid Sans Fallback"/>
              <a:cs typeface="Calibri" panose="020F0502020204030204" pitchFamily="34" charset="0"/>
            </a:endParaRPr>
          </a:p>
          <a:p>
            <a:pPr>
              <a:spcAft>
                <a:spcPts val="1000"/>
              </a:spcAft>
              <a:tabLst>
                <a:tab pos="720725" algn="l"/>
              </a:tabLst>
            </a:pPr>
            <a:r>
              <a:rPr lang="en-US" sz="2000" dirty="0">
                <a:latin typeface="Calibri" panose="020F0502020204030204" pitchFamily="34" charset="0"/>
                <a:ea typeface="Droid Sans Fallback"/>
                <a:cs typeface="Calibri" panose="020F0502020204030204" pitchFamily="34" charset="0"/>
              </a:rPr>
              <a:t>There are two type of casting:-</a:t>
            </a:r>
            <a:endParaRPr lang="en-US" dirty="0">
              <a:latin typeface="Calibri" panose="020F0502020204030204" pitchFamily="34" charset="0"/>
              <a:ea typeface="Droid Sans Fallback"/>
              <a:cs typeface="Calibri" panose="020F0502020204030204" pitchFamily="34" charset="0"/>
            </a:endParaRPr>
          </a:p>
          <a:p>
            <a:pPr marL="342900" marR="0" lvl="0" indent="-342900">
              <a:spcBef>
                <a:spcPts val="0"/>
              </a:spcBef>
              <a:spcAft>
                <a:spcPts val="0"/>
              </a:spcAft>
              <a:buFont typeface="+mj-lt"/>
              <a:buAutoNum type="arabicParenR"/>
              <a:tabLst>
                <a:tab pos="720725" algn="l"/>
              </a:tabLst>
            </a:pPr>
            <a:r>
              <a:rPr lang="en-US" b="1" dirty="0">
                <a:latin typeface="Calibri" panose="020F0502020204030204" pitchFamily="34" charset="0"/>
                <a:ea typeface="Droid Sans Fallback"/>
                <a:cs typeface="Calibri" panose="020F0502020204030204" pitchFamily="34" charset="0"/>
              </a:rPr>
              <a:t>Primitive Data type casting</a:t>
            </a:r>
            <a:r>
              <a:rPr lang="en-US" dirty="0">
                <a:latin typeface="Calibri" panose="020F0502020204030204" pitchFamily="34" charset="0"/>
                <a:ea typeface="Droid Sans Fallback"/>
                <a:cs typeface="Calibri" panose="020F0502020204030204" pitchFamily="34" charset="0"/>
              </a:rPr>
              <a:t> (Simple): </a:t>
            </a:r>
            <a:r>
              <a:rPr lang="en-US" dirty="0" err="1">
                <a:latin typeface="Calibri" panose="020F0502020204030204" pitchFamily="34" charset="0"/>
                <a:ea typeface="Droid Sans Fallback"/>
                <a:cs typeface="Calibri" panose="020F0502020204030204" pitchFamily="34" charset="0"/>
              </a:rPr>
              <a:t>Datatype</a:t>
            </a:r>
            <a:r>
              <a:rPr lang="en-US" dirty="0">
                <a:latin typeface="Calibri" panose="020F0502020204030204" pitchFamily="34" charset="0"/>
                <a:ea typeface="Droid Sans Fallback"/>
                <a:cs typeface="Calibri" panose="020F0502020204030204" pitchFamily="34" charset="0"/>
              </a:rPr>
              <a:t>----casted---&gt;</a:t>
            </a:r>
            <a:r>
              <a:rPr lang="en-US" dirty="0" err="1">
                <a:latin typeface="Calibri" panose="020F0502020204030204" pitchFamily="34" charset="0"/>
                <a:ea typeface="Droid Sans Fallback"/>
                <a:cs typeface="Calibri" panose="020F0502020204030204" pitchFamily="34" charset="0"/>
              </a:rPr>
              <a:t>datatype</a:t>
            </a:r>
            <a:r>
              <a:rPr lang="en-US" dirty="0">
                <a:latin typeface="Calibri" panose="020F0502020204030204" pitchFamily="34" charset="0"/>
                <a:ea typeface="Droid Sans Fallback"/>
                <a:cs typeface="Calibri" panose="020F0502020204030204" pitchFamily="34" charset="0"/>
              </a:rPr>
              <a:t> .					            </a:t>
            </a:r>
          </a:p>
          <a:p>
            <a:pPr marL="342900" marR="0" lvl="0" indent="-342900">
              <a:spcBef>
                <a:spcPts val="0"/>
              </a:spcBef>
              <a:spcAft>
                <a:spcPts val="0"/>
              </a:spcAft>
              <a:buFont typeface="+mj-lt"/>
              <a:buAutoNum type="arabicParenR"/>
              <a:tabLst>
                <a:tab pos="720725" algn="l"/>
              </a:tabLst>
            </a:pPr>
            <a:r>
              <a:rPr lang="en-US" b="1" dirty="0">
                <a:latin typeface="Calibri" panose="020F0502020204030204" pitchFamily="34" charset="0"/>
                <a:ea typeface="Droid Sans Fallback"/>
                <a:cs typeface="Calibri" panose="020F0502020204030204" pitchFamily="34" charset="0"/>
              </a:rPr>
              <a:t>Class type casting</a:t>
            </a:r>
            <a:r>
              <a:rPr lang="en-US" dirty="0">
                <a:latin typeface="Calibri" panose="020F0502020204030204" pitchFamily="34" charset="0"/>
                <a:ea typeface="Droid Sans Fallback"/>
                <a:cs typeface="Calibri" panose="020F0502020204030204" pitchFamily="34" charset="0"/>
              </a:rPr>
              <a:t> (</a:t>
            </a:r>
            <a:r>
              <a:rPr lang="en-US" dirty="0" err="1">
                <a:latin typeface="Calibri" panose="020F0502020204030204" pitchFamily="34" charset="0"/>
                <a:ea typeface="Droid Sans Fallback"/>
                <a:cs typeface="Calibri" panose="020F0502020204030204" pitchFamily="34" charset="0"/>
              </a:rPr>
              <a:t>V.V.Imp</a:t>
            </a:r>
            <a:r>
              <a:rPr lang="en-US" dirty="0">
                <a:latin typeface="Calibri" panose="020F0502020204030204" pitchFamily="34" charset="0"/>
                <a:ea typeface="Droid Sans Fallback"/>
                <a:cs typeface="Calibri" panose="020F0502020204030204" pitchFamily="34" charset="0"/>
              </a:rPr>
              <a:t>): </a:t>
            </a:r>
            <a:r>
              <a:rPr lang="en-US" dirty="0" err="1">
                <a:latin typeface="Calibri" panose="020F0502020204030204" pitchFamily="34" charset="0"/>
                <a:ea typeface="Droid Sans Fallback"/>
                <a:cs typeface="Calibri" panose="020F0502020204030204" pitchFamily="34" charset="0"/>
              </a:rPr>
              <a:t>classtype</a:t>
            </a:r>
            <a:r>
              <a:rPr lang="en-US" dirty="0">
                <a:latin typeface="Calibri" panose="020F0502020204030204" pitchFamily="34" charset="0"/>
                <a:ea typeface="Droid Sans Fallback"/>
                <a:cs typeface="Calibri" panose="020F0502020204030204" pitchFamily="34" charset="0"/>
              </a:rPr>
              <a:t>--- casted -- &gt;</a:t>
            </a:r>
            <a:r>
              <a:rPr lang="en-US" dirty="0" err="1">
                <a:latin typeface="Calibri" panose="020F0502020204030204" pitchFamily="34" charset="0"/>
                <a:ea typeface="Droid Sans Fallback"/>
                <a:cs typeface="Calibri" panose="020F0502020204030204" pitchFamily="34" charset="0"/>
              </a:rPr>
              <a:t>classtype</a:t>
            </a:r>
            <a:r>
              <a:rPr lang="en-US" dirty="0">
                <a:latin typeface="Calibri" panose="020F0502020204030204" pitchFamily="34" charset="0"/>
                <a:ea typeface="Droid Sans Fallback"/>
                <a:cs typeface="Calibri" panose="020F0502020204030204" pitchFamily="34" charset="0"/>
              </a:rPr>
              <a:t>.								</a:t>
            </a:r>
          </a:p>
          <a:p>
            <a:pPr marL="457200" marR="0">
              <a:spcBef>
                <a:spcPts val="0"/>
              </a:spcBef>
              <a:spcAft>
                <a:spcPts val="0"/>
              </a:spcAft>
              <a:tabLst>
                <a:tab pos="720725" algn="l"/>
              </a:tabLst>
            </a:pPr>
            <a:r>
              <a:rPr lang="en-US" dirty="0">
                <a:solidFill>
                  <a:srgbClr val="1F497D"/>
                </a:solidFill>
                <a:latin typeface="Calibri" panose="020F0502020204030204" pitchFamily="34" charset="0"/>
                <a:ea typeface="Droid Sans Fallback"/>
                <a:cs typeface="Calibri" panose="020F0502020204030204" pitchFamily="34" charset="0"/>
              </a:rPr>
              <a:t> </a:t>
            </a:r>
            <a:endParaRPr lang="en-US" dirty="0">
              <a:latin typeface="Calibri" panose="020F0502020204030204" pitchFamily="34" charset="0"/>
              <a:ea typeface="Droid Sans Fallback"/>
              <a:cs typeface="Calibri" panose="020F0502020204030204" pitchFamily="34" charset="0"/>
            </a:endParaRPr>
          </a:p>
          <a:p>
            <a:pPr marL="342900" marR="0" lvl="0" indent="-342900">
              <a:spcBef>
                <a:spcPts val="0"/>
              </a:spcBef>
              <a:spcAft>
                <a:spcPts val="0"/>
              </a:spcAft>
              <a:buFont typeface="+mj-lt"/>
              <a:buAutoNum type="arabicParenR"/>
              <a:tabLst>
                <a:tab pos="720725" algn="l"/>
              </a:tabLst>
            </a:pPr>
            <a:r>
              <a:rPr lang="en-US" b="1" u="sng" dirty="0">
                <a:latin typeface="Calibri" panose="020F0502020204030204" pitchFamily="34" charset="0"/>
                <a:ea typeface="Droid Sans Fallback"/>
                <a:cs typeface="Calibri" panose="020F0502020204030204" pitchFamily="34" charset="0"/>
              </a:rPr>
              <a:t>Primitive Data type casting:</a:t>
            </a:r>
            <a:r>
              <a:rPr lang="en-US" u="sng" dirty="0">
                <a:latin typeface="Calibri" panose="020F0502020204030204" pitchFamily="34" charset="0"/>
                <a:ea typeface="Droid Sans Fallback"/>
                <a:cs typeface="Calibri" panose="020F0502020204030204" pitchFamily="34" charset="0"/>
              </a:rPr>
              <a:t>        </a:t>
            </a:r>
            <a:endParaRPr lang="en-US" dirty="0">
              <a:latin typeface="Calibri" panose="020F0502020204030204" pitchFamily="34" charset="0"/>
              <a:ea typeface="Droid Sans Fallback"/>
              <a:cs typeface="Calibri" panose="020F0502020204030204" pitchFamily="34" charset="0"/>
            </a:endParaRPr>
          </a:p>
          <a:p>
            <a:pPr marR="0" lvl="0">
              <a:spcBef>
                <a:spcPts val="0"/>
              </a:spcBef>
              <a:spcAft>
                <a:spcPts val="0"/>
              </a:spcAft>
              <a:tabLst>
                <a:tab pos="720725" algn="l"/>
              </a:tabLst>
            </a:pPr>
            <a:r>
              <a:rPr lang="en-US" dirty="0" smtClean="0">
                <a:latin typeface="Calibri" panose="020F0502020204030204" pitchFamily="34" charset="0"/>
                <a:ea typeface="Droid Sans Fallback"/>
                <a:cs typeface="Calibri" panose="020F0502020204030204" pitchFamily="34" charset="0"/>
              </a:rPr>
              <a:t>In the Primitive data type casting, a data type is casted to another data type. 					</a:t>
            </a:r>
          </a:p>
          <a:p>
            <a:pPr marR="0" lvl="0">
              <a:spcBef>
                <a:spcPts val="0"/>
              </a:spcBef>
              <a:spcAft>
                <a:spcPts val="0"/>
              </a:spcAft>
              <a:tabLst>
                <a:tab pos="720725" algn="l"/>
              </a:tabLst>
            </a:pPr>
            <a:r>
              <a:rPr lang="en-US" dirty="0" smtClean="0">
                <a:latin typeface="Calibri" panose="020F0502020204030204" pitchFamily="34" charset="0"/>
                <a:ea typeface="Droid Sans Fallback"/>
                <a:cs typeface="Calibri" panose="020F0502020204030204" pitchFamily="34" charset="0"/>
              </a:rPr>
              <a:t>There are two type of Primitive data type casting:-</a:t>
            </a:r>
          </a:p>
          <a:p>
            <a:pPr marL="342900" marR="0" lvl="0" indent="-342900">
              <a:spcBef>
                <a:spcPts val="0"/>
              </a:spcBef>
              <a:spcAft>
                <a:spcPts val="0"/>
              </a:spcAft>
              <a:buClr>
                <a:srgbClr val="1F497D"/>
              </a:buClr>
              <a:buFont typeface="+mj-lt"/>
              <a:buAutoNum type="alphaLcParenR"/>
              <a:tabLst>
                <a:tab pos="720725" algn="l"/>
              </a:tabLst>
            </a:pPr>
            <a:r>
              <a:rPr lang="en-US" b="1" dirty="0" smtClean="0">
                <a:solidFill>
                  <a:schemeClr val="tx2"/>
                </a:solidFill>
                <a:latin typeface="Calibri" panose="020F0502020204030204" pitchFamily="34" charset="0"/>
                <a:ea typeface="Droid Sans Fallback"/>
                <a:cs typeface="Calibri" panose="020F0502020204030204" pitchFamily="34" charset="0"/>
              </a:rPr>
              <a:t>Widening</a:t>
            </a:r>
            <a:r>
              <a:rPr lang="en-US" b="1" dirty="0">
                <a:solidFill>
                  <a:schemeClr val="tx2"/>
                </a:solidFill>
                <a:latin typeface="Calibri" panose="020F0502020204030204" pitchFamily="34" charset="0"/>
                <a:ea typeface="Droid Sans Fallback"/>
                <a:cs typeface="Calibri" panose="020F0502020204030204" pitchFamily="34" charset="0"/>
              </a:rPr>
              <a:t>:</a:t>
            </a:r>
            <a:r>
              <a:rPr lang="en-US" dirty="0">
                <a:solidFill>
                  <a:schemeClr val="tx2"/>
                </a:solidFill>
                <a:latin typeface="Calibri" panose="020F0502020204030204" pitchFamily="34" charset="0"/>
                <a:ea typeface="Droid Sans Fallback"/>
                <a:cs typeface="Calibri" panose="020F0502020204030204" pitchFamily="34" charset="0"/>
              </a:rPr>
              <a:t> </a:t>
            </a:r>
            <a:r>
              <a:rPr lang="en-US" dirty="0">
                <a:latin typeface="Calibri" panose="020F0502020204030204" pitchFamily="34" charset="0"/>
                <a:ea typeface="Droid Sans Fallback"/>
                <a:cs typeface="Calibri" panose="020F0502020204030204" pitchFamily="34" charset="0"/>
              </a:rPr>
              <a:t>Casting lower data type to any of the higher data type is known as Widening. </a:t>
            </a:r>
            <a:r>
              <a:rPr lang="en-US" dirty="0" smtClean="0">
                <a:latin typeface="Calibri" panose="020F0502020204030204" pitchFamily="34" charset="0"/>
                <a:ea typeface="Droid Sans Fallback"/>
                <a:cs typeface="Calibri" panose="020F0502020204030204" pitchFamily="34" charset="0"/>
              </a:rPr>
              <a:t>The </a:t>
            </a:r>
            <a:r>
              <a:rPr lang="en-US" dirty="0">
                <a:latin typeface="Calibri" panose="020F0502020204030204" pitchFamily="34" charset="0"/>
                <a:ea typeface="Droid Sans Fallback"/>
                <a:cs typeface="Calibri" panose="020F0502020204030204" pitchFamily="34" charset="0"/>
              </a:rPr>
              <a:t>widening can be done implicitly by compiler hence it is also known as implicit widening or auto-widening.  </a:t>
            </a:r>
          </a:p>
          <a:p>
            <a:pPr marL="342900" marR="0" lvl="0" indent="-342900">
              <a:spcBef>
                <a:spcPts val="0"/>
              </a:spcBef>
              <a:spcAft>
                <a:spcPts val="1000"/>
              </a:spcAft>
              <a:buClr>
                <a:srgbClr val="1F497D"/>
              </a:buClr>
              <a:buFont typeface="+mj-lt"/>
              <a:buAutoNum type="alphaLcParenR"/>
              <a:tabLst>
                <a:tab pos="720725" algn="l"/>
              </a:tabLst>
            </a:pPr>
            <a:r>
              <a:rPr lang="en-US" b="1" dirty="0">
                <a:solidFill>
                  <a:schemeClr val="tx2"/>
                </a:solidFill>
                <a:latin typeface="Calibri" panose="020F0502020204030204" pitchFamily="34" charset="0"/>
                <a:ea typeface="Droid Sans Fallback"/>
                <a:cs typeface="Calibri" panose="020F0502020204030204" pitchFamily="34" charset="0"/>
              </a:rPr>
              <a:t>Narrowing: </a:t>
            </a:r>
            <a:r>
              <a:rPr lang="en-US" dirty="0">
                <a:latin typeface="Calibri" panose="020F0502020204030204" pitchFamily="34" charset="0"/>
                <a:ea typeface="Droid Sans Fallback"/>
                <a:cs typeface="Calibri" panose="020F0502020204030204" pitchFamily="34" charset="0"/>
              </a:rPr>
              <a:t>Casting higher data type to any of the lower data type is known as Narrowing. 			The Narrowing should be explicitly performed in the code. </a:t>
            </a:r>
            <a:r>
              <a:rPr lang="en-US" dirty="0">
                <a:solidFill>
                  <a:srgbClr val="C00000"/>
                </a:solidFill>
                <a:latin typeface="Calibri" panose="020F0502020204030204" pitchFamily="34" charset="0"/>
                <a:ea typeface="Droid Sans Fallback"/>
                <a:cs typeface="Calibri" panose="020F0502020204030204" pitchFamily="34" charset="0"/>
              </a:rPr>
              <a:t>Compiler can’t perform narrowing because whenever narrowing is performed data loss happens.</a:t>
            </a:r>
            <a:endParaRPr lang="en-US" dirty="0">
              <a:latin typeface="Calibri" panose="020F0502020204030204" pitchFamily="34" charset="0"/>
              <a:ea typeface="Droid Sans Fallback"/>
              <a:cs typeface="Calibri" panose="020F0502020204030204" pitchFamily="34" charset="0"/>
            </a:endParaRPr>
          </a:p>
          <a:p>
            <a:pPr>
              <a:spcAft>
                <a:spcPts val="1000"/>
              </a:spcAft>
              <a:tabLst>
                <a:tab pos="720725" algn="l"/>
              </a:tabLst>
            </a:pPr>
            <a:r>
              <a:rPr lang="en-US" dirty="0">
                <a:latin typeface="Calibri" panose="020F0502020204030204" pitchFamily="34" charset="0"/>
                <a:ea typeface="Droid Sans Fallback"/>
                <a:cs typeface="Calibri" panose="020F0502020204030204" pitchFamily="34" charset="0"/>
              </a:rPr>
              <a:t>Syntax,     </a:t>
            </a:r>
            <a:r>
              <a:rPr lang="en-US" dirty="0" err="1">
                <a:solidFill>
                  <a:schemeClr val="tx2"/>
                </a:solidFill>
                <a:latin typeface="Calibri" panose="020F0502020204030204" pitchFamily="34" charset="0"/>
                <a:ea typeface="Droid Sans Fallback"/>
                <a:cs typeface="Calibri" panose="020F0502020204030204" pitchFamily="34" charset="0"/>
              </a:rPr>
              <a:t>datatype</a:t>
            </a:r>
            <a:r>
              <a:rPr lang="en-US" dirty="0">
                <a:solidFill>
                  <a:schemeClr val="tx2"/>
                </a:solidFill>
                <a:latin typeface="Calibri" panose="020F0502020204030204" pitchFamily="34" charset="0"/>
                <a:ea typeface="Droid Sans Fallback"/>
                <a:cs typeface="Calibri" panose="020F0502020204030204" pitchFamily="34" charset="0"/>
              </a:rPr>
              <a:t> variable= (data type) value;</a:t>
            </a:r>
          </a:p>
          <a:p>
            <a:pPr>
              <a:spcAft>
                <a:spcPts val="1000"/>
              </a:spcAft>
              <a:tabLst>
                <a:tab pos="720725" algn="l"/>
              </a:tabLst>
            </a:pPr>
            <a:endParaRPr lang="en-US" dirty="0">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2159271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3207" y="114880"/>
            <a:ext cx="7067961" cy="584775"/>
          </a:xfrm>
          <a:prstGeom prst="rect">
            <a:avLst/>
          </a:prstGeom>
        </p:spPr>
        <p:txBody>
          <a:bodyPr wrap="none">
            <a:spAutoFit/>
          </a:bodyPr>
          <a:lstStyle/>
          <a:p>
            <a:r>
              <a:rPr lang="en-US" sz="3200" b="1" dirty="0"/>
              <a:t>TYPE CASTING(Up, Down, </a:t>
            </a:r>
            <a:r>
              <a:rPr lang="en-US" sz="3200" b="1" dirty="0" err="1"/>
              <a:t>instanceOf</a:t>
            </a:r>
            <a:r>
              <a:rPr lang="en-US" sz="3200" b="1" dirty="0" smtClean="0"/>
              <a:t>)</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5868273"/>
          </a:xfrm>
          <a:prstGeom prst="rect">
            <a:avLst/>
          </a:prstGeom>
        </p:spPr>
        <p:txBody>
          <a:bodyPr wrap="square">
            <a:spAutoFit/>
          </a:bodyPr>
          <a:lstStyle/>
          <a:p>
            <a:pPr lvl="0">
              <a:tabLst>
                <a:tab pos="720725" algn="l"/>
              </a:tabLst>
            </a:pPr>
            <a:r>
              <a:rPr lang="en-US" b="1" dirty="0" smtClean="0">
                <a:solidFill>
                  <a:prstClr val="white"/>
                </a:solidFill>
                <a:latin typeface="Calibri" panose="020F0502020204030204" pitchFamily="34" charset="0"/>
                <a:ea typeface="Droid Sans Fallback"/>
                <a:cs typeface="Calibri" panose="020F0502020204030204" pitchFamily="34" charset="0"/>
              </a:rPr>
              <a:t>2) </a:t>
            </a:r>
            <a:r>
              <a:rPr lang="en-US" b="1" u="sng" dirty="0" smtClean="0">
                <a:solidFill>
                  <a:prstClr val="white"/>
                </a:solidFill>
                <a:latin typeface="Calibri" panose="020F0502020204030204" pitchFamily="34" charset="0"/>
                <a:ea typeface="Droid Sans Fallback"/>
                <a:cs typeface="Calibri" panose="020F0502020204030204" pitchFamily="34" charset="0"/>
              </a:rPr>
              <a:t>Class </a:t>
            </a:r>
            <a:r>
              <a:rPr lang="en-US" b="1" u="sng" dirty="0">
                <a:solidFill>
                  <a:prstClr val="white"/>
                </a:solidFill>
                <a:latin typeface="Calibri" panose="020F0502020204030204" pitchFamily="34" charset="0"/>
                <a:ea typeface="Droid Sans Fallback"/>
                <a:cs typeface="Calibri" panose="020F0502020204030204" pitchFamily="34" charset="0"/>
              </a:rPr>
              <a:t>type  type casting:</a:t>
            </a:r>
            <a:r>
              <a:rPr lang="en-US" u="sng" dirty="0">
                <a:solidFill>
                  <a:prstClr val="white"/>
                </a:solidFill>
                <a:latin typeface="Calibri" panose="020F0502020204030204" pitchFamily="34" charset="0"/>
                <a:ea typeface="Droid Sans Fallback"/>
                <a:cs typeface="Calibri" panose="020F0502020204030204" pitchFamily="34" charset="0"/>
              </a:rPr>
              <a:t>        </a:t>
            </a:r>
            <a:endParaRPr lang="en-US" dirty="0" smtClean="0">
              <a:latin typeface="Calibri" panose="020F0502020204030204" pitchFamily="34" charset="0"/>
              <a:ea typeface="Droid Sans Fallback"/>
              <a:cs typeface="Calibri" panose="020F0502020204030204" pitchFamily="34" charset="0"/>
            </a:endParaRPr>
          </a:p>
          <a:p>
            <a:pPr>
              <a:spcAft>
                <a:spcPts val="1000"/>
              </a:spcAft>
              <a:tabLst>
                <a:tab pos="720725" algn="l"/>
              </a:tabLst>
            </a:pPr>
            <a:r>
              <a:rPr lang="en-US" dirty="0" smtClean="0">
                <a:latin typeface="Calibri" panose="020F0502020204030204" pitchFamily="34" charset="0"/>
                <a:ea typeface="Droid Sans Fallback"/>
                <a:cs typeface="Calibri" panose="020F0502020204030204" pitchFamily="34" charset="0"/>
              </a:rPr>
              <a:t>Casting </a:t>
            </a:r>
            <a:r>
              <a:rPr lang="en-US" dirty="0">
                <a:latin typeface="Calibri" panose="020F0502020204030204" pitchFamily="34" charset="0"/>
                <a:ea typeface="Droid Sans Fallback"/>
                <a:cs typeface="Calibri" panose="020F0502020204030204" pitchFamily="34" charset="0"/>
              </a:rPr>
              <a:t>one class type to another class type is known as Class type Casting. </a:t>
            </a:r>
            <a:endParaRPr lang="en-US" dirty="0" smtClean="0">
              <a:latin typeface="Calibri" panose="020F0502020204030204" pitchFamily="34" charset="0"/>
              <a:ea typeface="Droid Sans Fallback"/>
              <a:cs typeface="Calibri" panose="020F0502020204030204" pitchFamily="34" charset="0"/>
            </a:endParaRPr>
          </a:p>
          <a:p>
            <a:pPr>
              <a:spcAft>
                <a:spcPts val="1000"/>
              </a:spcAft>
              <a:tabLst>
                <a:tab pos="720725" algn="l"/>
              </a:tabLst>
            </a:pPr>
            <a:r>
              <a:rPr lang="en-US" dirty="0">
                <a:latin typeface="Calibri" panose="020F0502020204030204" pitchFamily="34" charset="0"/>
                <a:ea typeface="Droid Sans Fallback"/>
                <a:cs typeface="Calibri" panose="020F0502020204030204" pitchFamily="34" charset="0"/>
              </a:rPr>
              <a:t>To perform to class type casting we have to fulfill provide rules:-</a:t>
            </a:r>
          </a:p>
          <a:p>
            <a:pPr marL="342900" marR="0" lvl="0" indent="-342900">
              <a:spcBef>
                <a:spcPts val="0"/>
              </a:spcBef>
              <a:spcAft>
                <a:spcPts val="0"/>
              </a:spcAft>
              <a:buFont typeface="+mj-lt"/>
              <a:buAutoNum type="alphaLcParenR"/>
              <a:tabLst>
                <a:tab pos="720725" algn="l"/>
              </a:tabLst>
            </a:pPr>
            <a:r>
              <a:rPr lang="en-US" dirty="0">
                <a:latin typeface="Calibri" panose="020F0502020204030204" pitchFamily="34" charset="0"/>
                <a:ea typeface="Droid Sans Fallback"/>
                <a:cs typeface="Calibri" panose="020F0502020204030204" pitchFamily="34" charset="0"/>
              </a:rPr>
              <a:t>The classes should have is a relationship(inheritance)</a:t>
            </a:r>
          </a:p>
          <a:p>
            <a:pPr marL="342900" marR="0" lvl="0" indent="-342900">
              <a:spcBef>
                <a:spcPts val="0"/>
              </a:spcBef>
              <a:spcAft>
                <a:spcPts val="0"/>
              </a:spcAft>
              <a:buFont typeface="+mj-lt"/>
              <a:buAutoNum type="alphaLcParenR"/>
              <a:tabLst>
                <a:tab pos="720725" algn="l"/>
              </a:tabLst>
            </a:pPr>
            <a:r>
              <a:rPr lang="en-US" dirty="0">
                <a:latin typeface="Calibri" panose="020F0502020204030204" pitchFamily="34" charset="0"/>
                <a:ea typeface="Droid Sans Fallback"/>
                <a:cs typeface="Calibri" panose="020F0502020204030204" pitchFamily="34" charset="0"/>
              </a:rPr>
              <a:t>The object should have the properties of the class to which we have to </a:t>
            </a:r>
            <a:r>
              <a:rPr lang="en-US" dirty="0" smtClean="0">
                <a:latin typeface="Calibri" panose="020F0502020204030204" pitchFamily="34" charset="0"/>
                <a:ea typeface="Droid Sans Fallback"/>
                <a:cs typeface="Calibri" panose="020F0502020204030204" pitchFamily="34" charset="0"/>
              </a:rPr>
              <a:t>casted</a:t>
            </a:r>
          </a:p>
          <a:p>
            <a:pPr marR="0" lvl="0">
              <a:spcBef>
                <a:spcPts val="0"/>
              </a:spcBef>
              <a:spcAft>
                <a:spcPts val="0"/>
              </a:spcAft>
              <a:tabLst>
                <a:tab pos="720725" algn="l"/>
              </a:tabLst>
            </a:pPr>
            <a:endParaRPr lang="en-US" dirty="0" smtClean="0">
              <a:latin typeface="Calibri" panose="020F0502020204030204" pitchFamily="34" charset="0"/>
              <a:ea typeface="Droid Sans Fallback"/>
              <a:cs typeface="Calibri" panose="020F0502020204030204" pitchFamily="34" charset="0"/>
            </a:endParaRPr>
          </a:p>
          <a:p>
            <a:pPr marR="0" lvl="0">
              <a:spcBef>
                <a:spcPts val="0"/>
              </a:spcBef>
              <a:spcAft>
                <a:spcPts val="0"/>
              </a:spcAft>
              <a:tabLst>
                <a:tab pos="720725" algn="l"/>
              </a:tabLst>
            </a:pPr>
            <a:r>
              <a:rPr lang="en-US" dirty="0" smtClean="0">
                <a:latin typeface="Calibri" panose="020F0502020204030204" pitchFamily="34" charset="0"/>
                <a:ea typeface="Droid Sans Fallback"/>
                <a:cs typeface="Calibri" panose="020F0502020204030204" pitchFamily="34" charset="0"/>
              </a:rPr>
              <a:t>Class type casting can be done in two ways</a:t>
            </a:r>
          </a:p>
          <a:p>
            <a:pPr marR="0" lvl="0">
              <a:spcBef>
                <a:spcPts val="0"/>
              </a:spcBef>
              <a:spcAft>
                <a:spcPts val="0"/>
              </a:spcAft>
              <a:tabLst>
                <a:tab pos="720725" algn="l"/>
              </a:tabLst>
            </a:pPr>
            <a:r>
              <a:rPr lang="en-US" b="1" dirty="0" smtClean="0">
                <a:latin typeface="Calibri" panose="020F0502020204030204" pitchFamily="34" charset="0"/>
                <a:ea typeface="Droid Sans Fallback"/>
                <a:cs typeface="Calibri" panose="020F0502020204030204" pitchFamily="34" charset="0"/>
              </a:rPr>
              <a:t>1) Up casting: </a:t>
            </a:r>
            <a:r>
              <a:rPr lang="en-US" dirty="0" smtClean="0">
                <a:latin typeface="Calibri" panose="020F0502020204030204" pitchFamily="34" charset="0"/>
                <a:ea typeface="Droid Sans Fallback"/>
                <a:cs typeface="Calibri" panose="020F0502020204030204" pitchFamily="34" charset="0"/>
              </a:rPr>
              <a:t>Casting </a:t>
            </a:r>
            <a:r>
              <a:rPr lang="en-US" dirty="0">
                <a:latin typeface="Calibri" panose="020F0502020204030204" pitchFamily="34" charset="0"/>
                <a:ea typeface="Droid Sans Fallback"/>
                <a:cs typeface="Calibri" panose="020F0502020204030204" pitchFamily="34" charset="0"/>
              </a:rPr>
              <a:t>subclass type to super class type is known as </a:t>
            </a:r>
            <a:r>
              <a:rPr lang="en-US" b="1" dirty="0">
                <a:solidFill>
                  <a:schemeClr val="tx2"/>
                </a:solidFill>
                <a:latin typeface="Calibri" panose="020F0502020204030204" pitchFamily="34" charset="0"/>
                <a:ea typeface="Droid Sans Fallback"/>
                <a:cs typeface="Calibri" panose="020F0502020204030204" pitchFamily="34" charset="0"/>
              </a:rPr>
              <a:t>up casting</a:t>
            </a:r>
            <a:r>
              <a:rPr lang="en-US" dirty="0">
                <a:latin typeface="Calibri" panose="020F0502020204030204" pitchFamily="34" charset="0"/>
                <a:ea typeface="Droid Sans Fallback"/>
                <a:cs typeface="Calibri" panose="020F0502020204030204" pitchFamily="34" charset="0"/>
              </a:rPr>
              <a:t>. Up casting can be done either implicit or explicit. The implicit casting done by </a:t>
            </a:r>
            <a:r>
              <a:rPr lang="en-US" dirty="0" smtClean="0">
                <a:latin typeface="Calibri" panose="020F0502020204030204" pitchFamily="34" charset="0"/>
                <a:ea typeface="Droid Sans Fallback"/>
                <a:cs typeface="Calibri" panose="020F0502020204030204" pitchFamily="34" charset="0"/>
              </a:rPr>
              <a:t>compiler</a:t>
            </a:r>
          </a:p>
          <a:p>
            <a:pPr marR="0" lvl="0">
              <a:spcBef>
                <a:spcPts val="0"/>
              </a:spcBef>
              <a:spcAft>
                <a:spcPts val="0"/>
              </a:spcAft>
              <a:tabLst>
                <a:tab pos="720725" algn="l"/>
              </a:tabLst>
            </a:pPr>
            <a:r>
              <a:rPr lang="en-US" b="1" dirty="0" smtClean="0">
                <a:latin typeface="Calibri" panose="020F0502020204030204" pitchFamily="34" charset="0"/>
                <a:ea typeface="Droid Sans Fallback"/>
                <a:cs typeface="Calibri" panose="020F0502020204030204" pitchFamily="34" charset="0"/>
              </a:rPr>
              <a:t>2) Down casting: </a:t>
            </a:r>
            <a:r>
              <a:rPr lang="en-US" dirty="0" smtClean="0">
                <a:latin typeface="Calibri" panose="020F0502020204030204" pitchFamily="34" charset="0"/>
                <a:ea typeface="Droid Sans Fallback"/>
                <a:cs typeface="Calibri" panose="020F0502020204030204" pitchFamily="34" charset="0"/>
              </a:rPr>
              <a:t>Casting </a:t>
            </a:r>
            <a:r>
              <a:rPr lang="en-US" dirty="0">
                <a:latin typeface="Calibri" panose="020F0502020204030204" pitchFamily="34" charset="0"/>
                <a:ea typeface="Droid Sans Fallback"/>
                <a:cs typeface="Calibri" panose="020F0502020204030204" pitchFamily="34" charset="0"/>
              </a:rPr>
              <a:t>super class type to sub class type is known as </a:t>
            </a:r>
            <a:r>
              <a:rPr lang="en-US" b="1" dirty="0" smtClean="0">
                <a:solidFill>
                  <a:schemeClr val="tx2"/>
                </a:solidFill>
                <a:latin typeface="Calibri" panose="020F0502020204030204" pitchFamily="34" charset="0"/>
                <a:ea typeface="Droid Sans Fallback"/>
                <a:cs typeface="Calibri" panose="020F0502020204030204" pitchFamily="34" charset="0"/>
              </a:rPr>
              <a:t>down </a:t>
            </a:r>
            <a:r>
              <a:rPr lang="en-US" b="1" dirty="0">
                <a:solidFill>
                  <a:schemeClr val="tx2"/>
                </a:solidFill>
                <a:latin typeface="Calibri" panose="020F0502020204030204" pitchFamily="34" charset="0"/>
                <a:ea typeface="Droid Sans Fallback"/>
                <a:cs typeface="Calibri" panose="020F0502020204030204" pitchFamily="34" charset="0"/>
              </a:rPr>
              <a:t>casting</a:t>
            </a:r>
            <a:r>
              <a:rPr lang="en-US" dirty="0">
                <a:latin typeface="Calibri" panose="020F0502020204030204" pitchFamily="34" charset="0"/>
                <a:ea typeface="Droid Sans Fallback"/>
                <a:cs typeface="Calibri" panose="020F0502020204030204" pitchFamily="34" charset="0"/>
              </a:rPr>
              <a:t>. The down casting should be done explicit in the </a:t>
            </a:r>
            <a:r>
              <a:rPr lang="en-US" dirty="0" smtClean="0">
                <a:latin typeface="Calibri" panose="020F0502020204030204" pitchFamily="34" charset="0"/>
                <a:ea typeface="Droid Sans Fallback"/>
                <a:cs typeface="Calibri" panose="020F0502020204030204" pitchFamily="34" charset="0"/>
              </a:rPr>
              <a:t>code.</a:t>
            </a:r>
          </a:p>
          <a:p>
            <a:pPr marR="0" lvl="0">
              <a:spcBef>
                <a:spcPts val="0"/>
              </a:spcBef>
              <a:spcAft>
                <a:spcPts val="0"/>
              </a:spcAft>
              <a:tabLst>
                <a:tab pos="720725" algn="l"/>
              </a:tabLst>
            </a:pPr>
            <a:r>
              <a:rPr lang="en-US" dirty="0" smtClean="0">
                <a:solidFill>
                  <a:srgbClr val="00B0F0"/>
                </a:solidFill>
                <a:latin typeface="Calibri" panose="020F0502020204030204" pitchFamily="34" charset="0"/>
                <a:ea typeface="Droid Sans Fallback"/>
                <a:cs typeface="Calibri" panose="020F0502020204030204" pitchFamily="34" charset="0"/>
              </a:rPr>
              <a:t>Note: Down </a:t>
            </a:r>
            <a:r>
              <a:rPr lang="en-US" dirty="0">
                <a:solidFill>
                  <a:srgbClr val="00B0F0"/>
                </a:solidFill>
                <a:latin typeface="Calibri" panose="020F0502020204030204" pitchFamily="34" charset="0"/>
                <a:ea typeface="Droid Sans Fallback"/>
                <a:cs typeface="Calibri" panose="020F0502020204030204" pitchFamily="34" charset="0"/>
              </a:rPr>
              <a:t>casting should be perform only on the object which is already up casting</a:t>
            </a:r>
          </a:p>
          <a:p>
            <a:pPr lvl="0">
              <a:spcAft>
                <a:spcPts val="1000"/>
              </a:spcAft>
              <a:tabLst>
                <a:tab pos="720725" algn="l"/>
              </a:tabLst>
            </a:pPr>
            <a:endParaRPr lang="en-US" b="1" dirty="0" smtClean="0"/>
          </a:p>
          <a:p>
            <a:pPr lvl="0">
              <a:spcAft>
                <a:spcPts val="1000"/>
              </a:spcAft>
              <a:tabLst>
                <a:tab pos="720725" algn="l"/>
              </a:tabLst>
            </a:pPr>
            <a:r>
              <a:rPr lang="en-US" b="1" dirty="0" smtClean="0"/>
              <a:t>Why </a:t>
            </a:r>
            <a:r>
              <a:rPr lang="en-US" b="1" dirty="0"/>
              <a:t>is </a:t>
            </a:r>
            <a:r>
              <a:rPr lang="en-US" b="1" dirty="0" smtClean="0"/>
              <a:t>Upcasting?											 </a:t>
            </a:r>
            <a:r>
              <a:rPr lang="en-US" dirty="0" smtClean="0"/>
              <a:t>Generally</a:t>
            </a:r>
            <a:r>
              <a:rPr lang="en-US" dirty="0"/>
              <a:t>, upcasting is not necessary. However, we need upcasting when we want to write general code that deals with only the </a:t>
            </a:r>
            <a:r>
              <a:rPr lang="en-US" dirty="0" smtClean="0"/>
              <a:t>super type.</a:t>
            </a:r>
            <a:endParaRPr lang="en-US" dirty="0"/>
          </a:p>
          <a:p>
            <a:r>
              <a:rPr lang="en-US" b="1" dirty="0"/>
              <a:t>Why is </a:t>
            </a:r>
            <a:r>
              <a:rPr lang="en-US" b="1" dirty="0" smtClean="0"/>
              <a:t>Down casting?</a:t>
            </a:r>
            <a:endParaRPr lang="en-US" b="1" dirty="0"/>
          </a:p>
          <a:p>
            <a:r>
              <a:rPr lang="en-US" dirty="0" smtClean="0"/>
              <a:t>Down casting </a:t>
            </a:r>
            <a:r>
              <a:rPr lang="en-US" dirty="0"/>
              <a:t>is used more frequently than upcasting. Use </a:t>
            </a:r>
            <a:r>
              <a:rPr lang="en-US" dirty="0" smtClean="0"/>
              <a:t>down casting </a:t>
            </a:r>
            <a:r>
              <a:rPr lang="en-US" dirty="0"/>
              <a:t>when we want to access specific behaviors of a subtype</a:t>
            </a:r>
            <a:r>
              <a:rPr lang="en-US" dirty="0" smtClean="0"/>
              <a:t>.</a:t>
            </a:r>
            <a:endParaRPr lang="en-US" dirty="0">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1432267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3207" y="114880"/>
            <a:ext cx="7067961" cy="584775"/>
          </a:xfrm>
          <a:prstGeom prst="rect">
            <a:avLst/>
          </a:prstGeom>
        </p:spPr>
        <p:txBody>
          <a:bodyPr wrap="none">
            <a:spAutoFit/>
          </a:bodyPr>
          <a:lstStyle/>
          <a:p>
            <a:r>
              <a:rPr lang="en-US" sz="3200" b="1" dirty="0"/>
              <a:t>TYPE CASTING(Up, Down, </a:t>
            </a:r>
            <a:r>
              <a:rPr lang="en-US" sz="3200" b="1" dirty="0" err="1"/>
              <a:t>instanceOf</a:t>
            </a:r>
            <a:r>
              <a:rPr lang="en-US" sz="3200" b="1" dirty="0" smtClean="0"/>
              <a:t>)</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5570756"/>
          </a:xfrm>
          <a:prstGeom prst="rect">
            <a:avLst/>
          </a:prstGeom>
        </p:spPr>
        <p:txBody>
          <a:bodyPr wrap="square">
            <a:spAutoFit/>
          </a:bodyPr>
          <a:lstStyle/>
          <a:p>
            <a:pPr marL="342900" marR="0" lvl="0" indent="-342900">
              <a:spcBef>
                <a:spcPts val="0"/>
              </a:spcBef>
              <a:spcAft>
                <a:spcPts val="1000"/>
              </a:spcAft>
              <a:buFont typeface="+mj-lt"/>
              <a:buAutoNum type="alphaLcParenR"/>
              <a:tabLst>
                <a:tab pos="720725" algn="l"/>
              </a:tabLst>
            </a:pPr>
            <a:r>
              <a:rPr lang="en-US" dirty="0">
                <a:latin typeface="Calibri" panose="020F0502020204030204" pitchFamily="34" charset="0"/>
                <a:ea typeface="Droid Sans Fallback"/>
                <a:cs typeface="Calibri" panose="020F0502020204030204" pitchFamily="34" charset="0"/>
              </a:rPr>
              <a:t>During compilation the compiler check the class type casting statements, if classes having is a relationship then compiler compiles statements otherwise compiler goes an error in compatible type.</a:t>
            </a:r>
          </a:p>
          <a:p>
            <a:pPr>
              <a:spcAft>
                <a:spcPts val="1000"/>
              </a:spcAft>
              <a:tabLst>
                <a:tab pos="720725" algn="l"/>
              </a:tabLst>
            </a:pPr>
            <a:r>
              <a:rPr lang="en-US" dirty="0">
                <a:latin typeface="Calibri" panose="020F0502020204030204" pitchFamily="34" charset="0"/>
                <a:ea typeface="Droid Sans Fallback"/>
                <a:cs typeface="Calibri" panose="020F0502020204030204" pitchFamily="34" charset="0"/>
              </a:rPr>
              <a:t>*</a:t>
            </a:r>
            <a:r>
              <a:rPr lang="en-US" dirty="0" err="1">
                <a:latin typeface="Calibri" panose="020F0502020204030204" pitchFamily="34" charset="0"/>
                <a:ea typeface="Droid Sans Fallback"/>
                <a:cs typeface="Calibri" panose="020F0502020204030204" pitchFamily="34" charset="0"/>
              </a:rPr>
              <a:t>classcastEx</a:t>
            </a:r>
            <a:r>
              <a:rPr lang="en-US" dirty="0">
                <a:latin typeface="Calibri" panose="020F0502020204030204" pitchFamily="34" charset="0"/>
                <a:ea typeface="Droid Sans Fallback"/>
                <a:cs typeface="Calibri" panose="020F0502020204030204" pitchFamily="34" charset="0"/>
              </a:rPr>
              <a:t> is a type of </a:t>
            </a:r>
            <a:r>
              <a:rPr lang="en-US" dirty="0" err="1">
                <a:latin typeface="Calibri" panose="020F0502020204030204" pitchFamily="34" charset="0"/>
                <a:ea typeface="Droid Sans Fallback"/>
                <a:cs typeface="Calibri" panose="020F0502020204030204" pitchFamily="34" charset="0"/>
              </a:rPr>
              <a:t>RuntimeExp</a:t>
            </a:r>
            <a:r>
              <a:rPr lang="en-US" dirty="0">
                <a:latin typeface="Calibri" panose="020F0502020204030204" pitchFamily="34" charset="0"/>
                <a:ea typeface="Droid Sans Fallback"/>
                <a:cs typeface="Calibri" panose="020F0502020204030204" pitchFamily="34" charset="0"/>
              </a:rPr>
              <a:t> which through by </a:t>
            </a:r>
            <a:r>
              <a:rPr lang="en-US" dirty="0" err="1">
                <a:latin typeface="Calibri" panose="020F0502020204030204" pitchFamily="34" charset="0"/>
                <a:ea typeface="Droid Sans Fallback"/>
                <a:cs typeface="Calibri" panose="020F0502020204030204" pitchFamily="34" charset="0"/>
              </a:rPr>
              <a:t>jvm</a:t>
            </a:r>
            <a:r>
              <a:rPr lang="en-US" dirty="0">
                <a:latin typeface="Calibri" panose="020F0502020204030204" pitchFamily="34" charset="0"/>
                <a:ea typeface="Droid Sans Fallback"/>
                <a:cs typeface="Calibri" panose="020F0502020204030204" pitchFamily="34" charset="0"/>
              </a:rPr>
              <a:t> and runtime</a:t>
            </a:r>
            <a:r>
              <a:rPr lang="en-US" dirty="0" smtClean="0">
                <a:latin typeface="Calibri" panose="020F0502020204030204" pitchFamily="34" charset="0"/>
                <a:ea typeface="Droid Sans Fallback"/>
                <a:cs typeface="Calibri" panose="020F0502020204030204" pitchFamily="34" charset="0"/>
              </a:rPr>
              <a:t>.</a:t>
            </a:r>
            <a:endParaRPr lang="en-US" b="1" dirty="0" smtClean="0">
              <a:solidFill>
                <a:prstClr val="white"/>
              </a:solidFill>
              <a:latin typeface="Calibri" panose="020F0502020204030204" pitchFamily="34" charset="0"/>
              <a:ea typeface="Droid Sans Fallback"/>
              <a:cs typeface="Calibri" panose="020F0502020204030204" pitchFamily="34" charset="0"/>
            </a:endParaRPr>
          </a:p>
          <a:p>
            <a:pPr lvl="0">
              <a:spcAft>
                <a:spcPts val="1000"/>
              </a:spcAft>
              <a:tabLst>
                <a:tab pos="720725" algn="l"/>
              </a:tabLst>
            </a:pPr>
            <a:r>
              <a:rPr lang="en-US" b="1" dirty="0" smtClean="0">
                <a:solidFill>
                  <a:prstClr val="white"/>
                </a:solidFill>
                <a:latin typeface="Calibri" panose="020F0502020204030204" pitchFamily="34" charset="0"/>
                <a:ea typeface="Droid Sans Fallback"/>
                <a:cs typeface="Calibri" panose="020F0502020204030204" pitchFamily="34" charset="0"/>
              </a:rPr>
              <a:t>Why this </a:t>
            </a:r>
            <a:r>
              <a:rPr lang="en-US" b="1" dirty="0" err="1" smtClean="0">
                <a:solidFill>
                  <a:prstClr val="white"/>
                </a:solidFill>
                <a:latin typeface="Calibri" panose="020F0502020204030204" pitchFamily="34" charset="0"/>
                <a:ea typeface="Droid Sans Fallback"/>
                <a:cs typeface="Calibri" panose="020F0502020204030204" pitchFamily="34" charset="0"/>
              </a:rPr>
              <a:t>ClassCast</a:t>
            </a:r>
            <a:r>
              <a:rPr lang="en-US" b="1" dirty="0" smtClean="0">
                <a:solidFill>
                  <a:prstClr val="white"/>
                </a:solidFill>
                <a:latin typeface="Calibri" panose="020F0502020204030204" pitchFamily="34" charset="0"/>
                <a:ea typeface="Droid Sans Fallback"/>
                <a:cs typeface="Calibri" panose="020F0502020204030204" pitchFamily="34" charset="0"/>
              </a:rPr>
              <a:t> </a:t>
            </a:r>
            <a:r>
              <a:rPr lang="en-US" b="1" dirty="0">
                <a:solidFill>
                  <a:prstClr val="white"/>
                </a:solidFill>
                <a:latin typeface="Calibri" panose="020F0502020204030204" pitchFamily="34" charset="0"/>
                <a:ea typeface="Droid Sans Fallback"/>
                <a:cs typeface="Calibri" panose="020F0502020204030204" pitchFamily="34" charset="0"/>
              </a:rPr>
              <a:t>Exception is </a:t>
            </a:r>
            <a:r>
              <a:rPr lang="en-US" b="1" dirty="0" smtClean="0">
                <a:solidFill>
                  <a:prstClr val="white"/>
                </a:solidFill>
                <a:latin typeface="Calibri" panose="020F0502020204030204" pitchFamily="34" charset="0"/>
                <a:ea typeface="Droid Sans Fallback"/>
                <a:cs typeface="Calibri" panose="020F0502020204030204" pitchFamily="34" charset="0"/>
              </a:rPr>
              <a:t>occurred?</a:t>
            </a:r>
            <a:r>
              <a:rPr lang="en-US" dirty="0">
                <a:solidFill>
                  <a:prstClr val="white"/>
                </a:solidFill>
                <a:latin typeface="Calibri" panose="020F0502020204030204" pitchFamily="34" charset="0"/>
                <a:ea typeface="Droid Sans Fallback"/>
                <a:cs typeface="Calibri" panose="020F0502020204030204" pitchFamily="34" charset="0"/>
              </a:rPr>
              <a:t>	</a:t>
            </a:r>
            <a:r>
              <a:rPr lang="en-US" dirty="0" smtClean="0">
                <a:solidFill>
                  <a:prstClr val="white"/>
                </a:solidFill>
                <a:latin typeface="Calibri" panose="020F0502020204030204" pitchFamily="34" charset="0"/>
                <a:ea typeface="Droid Sans Fallback"/>
                <a:cs typeface="Calibri" panose="020F0502020204030204" pitchFamily="34" charset="0"/>
              </a:rPr>
              <a:t>							 Whenever </a:t>
            </a:r>
            <a:r>
              <a:rPr lang="en-US" dirty="0">
                <a:solidFill>
                  <a:prstClr val="white"/>
                </a:solidFill>
                <a:latin typeface="Calibri" panose="020F0502020204030204" pitchFamily="34" charset="0"/>
                <a:ea typeface="Droid Sans Fallback"/>
                <a:cs typeface="Calibri" panose="020F0502020204030204" pitchFamily="34" charset="0"/>
              </a:rPr>
              <a:t>an object of a class type is casted to another class type which is not having the properties in the object then </a:t>
            </a:r>
            <a:r>
              <a:rPr lang="en-US" dirty="0" err="1">
                <a:solidFill>
                  <a:prstClr val="white"/>
                </a:solidFill>
                <a:latin typeface="Calibri" panose="020F0502020204030204" pitchFamily="34" charset="0"/>
                <a:ea typeface="Droid Sans Fallback"/>
                <a:cs typeface="Calibri" panose="020F0502020204030204" pitchFamily="34" charset="0"/>
              </a:rPr>
              <a:t>jvm</a:t>
            </a:r>
            <a:r>
              <a:rPr lang="en-US" dirty="0">
                <a:solidFill>
                  <a:prstClr val="white"/>
                </a:solidFill>
                <a:latin typeface="Calibri" panose="020F0502020204030204" pitchFamily="34" charset="0"/>
                <a:ea typeface="Droid Sans Fallback"/>
                <a:cs typeface="Calibri" panose="020F0502020204030204" pitchFamily="34" charset="0"/>
              </a:rPr>
              <a:t> </a:t>
            </a:r>
            <a:r>
              <a:rPr lang="en-US" dirty="0" err="1">
                <a:solidFill>
                  <a:prstClr val="white"/>
                </a:solidFill>
                <a:latin typeface="Calibri" panose="020F0502020204030204" pitchFamily="34" charset="0"/>
                <a:ea typeface="Droid Sans Fallback"/>
                <a:cs typeface="Calibri" panose="020F0502020204030204" pitchFamily="34" charset="0"/>
              </a:rPr>
              <a:t>throughs</a:t>
            </a:r>
            <a:r>
              <a:rPr lang="en-US" dirty="0">
                <a:solidFill>
                  <a:prstClr val="white"/>
                </a:solidFill>
                <a:latin typeface="Calibri" panose="020F0502020204030204" pitchFamily="34" charset="0"/>
                <a:ea typeface="Droid Sans Fallback"/>
                <a:cs typeface="Calibri" panose="020F0502020204030204" pitchFamily="34" charset="0"/>
              </a:rPr>
              <a:t> </a:t>
            </a:r>
            <a:r>
              <a:rPr lang="en-US" dirty="0" err="1">
                <a:solidFill>
                  <a:prstClr val="white"/>
                </a:solidFill>
                <a:latin typeface="Calibri" panose="020F0502020204030204" pitchFamily="34" charset="0"/>
                <a:ea typeface="Droid Sans Fallback"/>
                <a:cs typeface="Calibri" panose="020F0502020204030204" pitchFamily="34" charset="0"/>
              </a:rPr>
              <a:t>classcastExp</a:t>
            </a:r>
            <a:endParaRPr lang="en-US" dirty="0">
              <a:solidFill>
                <a:prstClr val="white"/>
              </a:solidFill>
              <a:latin typeface="Calibri" panose="020F0502020204030204" pitchFamily="34" charset="0"/>
              <a:ea typeface="Droid Sans Fallback"/>
              <a:cs typeface="Calibri" panose="020F0502020204030204" pitchFamily="34" charset="0"/>
            </a:endParaRPr>
          </a:p>
          <a:p>
            <a:pPr lvl="0">
              <a:spcAft>
                <a:spcPts val="1000"/>
              </a:spcAft>
              <a:tabLst>
                <a:tab pos="720725" algn="l"/>
              </a:tabLst>
            </a:pPr>
            <a:r>
              <a:rPr lang="en-US" b="1" dirty="0">
                <a:solidFill>
                  <a:prstClr val="white"/>
                </a:solidFill>
                <a:latin typeface="Calibri" panose="020F0502020204030204" pitchFamily="34" charset="0"/>
                <a:ea typeface="Droid Sans Fallback"/>
                <a:cs typeface="Calibri" panose="020F0502020204030204" pitchFamily="34" charset="0"/>
              </a:rPr>
              <a:t>Why compiler doesn’t detect at compile </a:t>
            </a:r>
            <a:r>
              <a:rPr lang="en-US" b="1" dirty="0" smtClean="0">
                <a:solidFill>
                  <a:prstClr val="white"/>
                </a:solidFill>
                <a:latin typeface="Calibri" panose="020F0502020204030204" pitchFamily="34" charset="0"/>
                <a:ea typeface="Droid Sans Fallback"/>
                <a:cs typeface="Calibri" panose="020F0502020204030204" pitchFamily="34" charset="0"/>
              </a:rPr>
              <a:t>time?</a:t>
            </a:r>
            <a:r>
              <a:rPr lang="en-US" dirty="0">
                <a:solidFill>
                  <a:prstClr val="white"/>
                </a:solidFill>
                <a:latin typeface="Calibri" panose="020F0502020204030204" pitchFamily="34" charset="0"/>
                <a:ea typeface="Droid Sans Fallback"/>
                <a:cs typeface="Calibri" panose="020F0502020204030204" pitchFamily="34" charset="0"/>
              </a:rPr>
              <a:t>	</a:t>
            </a:r>
            <a:r>
              <a:rPr lang="en-US" dirty="0" smtClean="0">
                <a:solidFill>
                  <a:prstClr val="white"/>
                </a:solidFill>
                <a:latin typeface="Calibri" panose="020F0502020204030204" pitchFamily="34" charset="0"/>
                <a:ea typeface="Droid Sans Fallback"/>
                <a:cs typeface="Calibri" panose="020F0502020204030204" pitchFamily="34" charset="0"/>
              </a:rPr>
              <a:t>							 Because the </a:t>
            </a:r>
            <a:r>
              <a:rPr lang="en-US" dirty="0">
                <a:solidFill>
                  <a:prstClr val="white"/>
                </a:solidFill>
                <a:latin typeface="Calibri" panose="020F0502020204030204" pitchFamily="34" charset="0"/>
                <a:ea typeface="Droid Sans Fallback"/>
                <a:cs typeface="Calibri" panose="020F0502020204030204" pitchFamily="34" charset="0"/>
              </a:rPr>
              <a:t>compiler only check the is a relationship not the properties</a:t>
            </a:r>
          </a:p>
          <a:p>
            <a:pPr lvl="0">
              <a:spcAft>
                <a:spcPts val="1000"/>
              </a:spcAft>
              <a:tabLst>
                <a:tab pos="720725" algn="l"/>
              </a:tabLst>
            </a:pPr>
            <a:r>
              <a:rPr lang="en-US" b="1" dirty="0">
                <a:solidFill>
                  <a:prstClr val="white"/>
                </a:solidFill>
                <a:latin typeface="Calibri" panose="020F0502020204030204" pitchFamily="34" charset="0"/>
                <a:ea typeface="Droid Sans Fallback"/>
                <a:cs typeface="Calibri" panose="020F0502020204030204" pitchFamily="34" charset="0"/>
              </a:rPr>
              <a:t>How to avoid </a:t>
            </a:r>
            <a:r>
              <a:rPr lang="en-US" b="1" dirty="0" err="1" smtClean="0">
                <a:solidFill>
                  <a:prstClr val="white"/>
                </a:solidFill>
                <a:latin typeface="Calibri" panose="020F0502020204030204" pitchFamily="34" charset="0"/>
                <a:ea typeface="Droid Sans Fallback"/>
                <a:cs typeface="Calibri" panose="020F0502020204030204" pitchFamily="34" charset="0"/>
              </a:rPr>
              <a:t>ClassCastExp</a:t>
            </a:r>
            <a:r>
              <a:rPr lang="en-US" b="1" dirty="0" smtClean="0">
                <a:solidFill>
                  <a:prstClr val="white"/>
                </a:solidFill>
                <a:latin typeface="Calibri" panose="020F0502020204030204" pitchFamily="34" charset="0"/>
                <a:ea typeface="Droid Sans Fallback"/>
                <a:cs typeface="Calibri" panose="020F0502020204030204" pitchFamily="34" charset="0"/>
              </a:rPr>
              <a:t>?</a:t>
            </a:r>
            <a:r>
              <a:rPr lang="en-US" dirty="0">
                <a:solidFill>
                  <a:prstClr val="white"/>
                </a:solidFill>
                <a:latin typeface="Calibri" panose="020F0502020204030204" pitchFamily="34" charset="0"/>
                <a:ea typeface="Droid Sans Fallback"/>
                <a:cs typeface="Calibri" panose="020F0502020204030204" pitchFamily="34" charset="0"/>
              </a:rPr>
              <a:t>	</a:t>
            </a:r>
            <a:r>
              <a:rPr lang="en-US" dirty="0" smtClean="0">
                <a:solidFill>
                  <a:prstClr val="white"/>
                </a:solidFill>
                <a:latin typeface="Calibri" panose="020F0502020204030204" pitchFamily="34" charset="0"/>
                <a:ea typeface="Droid Sans Fallback"/>
                <a:cs typeface="Calibri" panose="020F0502020204030204" pitchFamily="34" charset="0"/>
              </a:rPr>
              <a:t>									 …..The </a:t>
            </a:r>
            <a:r>
              <a:rPr lang="en-US" dirty="0" err="1">
                <a:solidFill>
                  <a:prstClr val="white"/>
                </a:solidFill>
                <a:latin typeface="Calibri" panose="020F0502020204030204" pitchFamily="34" charset="0"/>
                <a:ea typeface="Droid Sans Fallback"/>
                <a:cs typeface="Calibri" panose="020F0502020204030204" pitchFamily="34" charset="0"/>
              </a:rPr>
              <a:t>ClassCastExp</a:t>
            </a:r>
            <a:r>
              <a:rPr lang="en-US" dirty="0">
                <a:solidFill>
                  <a:prstClr val="white"/>
                </a:solidFill>
                <a:latin typeface="Calibri" panose="020F0502020204030204" pitchFamily="34" charset="0"/>
                <a:ea typeface="Droid Sans Fallback"/>
                <a:cs typeface="Calibri" panose="020F0502020204030204" pitchFamily="34" charset="0"/>
              </a:rPr>
              <a:t> can be avoided by using “</a:t>
            </a:r>
            <a:r>
              <a:rPr lang="en-US" dirty="0" err="1" smtClean="0">
                <a:solidFill>
                  <a:prstClr val="white"/>
                </a:solidFill>
                <a:latin typeface="Calibri" panose="020F0502020204030204" pitchFamily="34" charset="0"/>
                <a:ea typeface="Droid Sans Fallback"/>
                <a:cs typeface="Calibri" panose="020F0502020204030204" pitchFamily="34" charset="0"/>
              </a:rPr>
              <a:t>instanceOf</a:t>
            </a:r>
            <a:r>
              <a:rPr lang="en-US" dirty="0">
                <a:solidFill>
                  <a:prstClr val="white"/>
                </a:solidFill>
                <a:latin typeface="Calibri" panose="020F0502020204030204" pitchFamily="34" charset="0"/>
                <a:ea typeface="Droid Sans Fallback"/>
                <a:cs typeface="Calibri" panose="020F0502020204030204" pitchFamily="34" charset="0"/>
              </a:rPr>
              <a:t>” operator.</a:t>
            </a:r>
          </a:p>
          <a:p>
            <a:pPr lvl="0">
              <a:tabLst>
                <a:tab pos="720725" algn="l"/>
              </a:tabLst>
            </a:pPr>
            <a:endParaRPr lang="en-US" dirty="0" smtClean="0">
              <a:latin typeface="Calibri" panose="020F0502020204030204" pitchFamily="34" charset="0"/>
              <a:ea typeface="Droid Sans Fallback"/>
              <a:cs typeface="Calibri" panose="020F0502020204030204" pitchFamily="34" charset="0"/>
            </a:endParaRPr>
          </a:p>
          <a:p>
            <a:pPr lvl="0">
              <a:tabLst>
                <a:tab pos="720725" algn="l"/>
              </a:tabLst>
            </a:pPr>
            <a:r>
              <a:rPr lang="en-US" dirty="0" smtClean="0">
                <a:latin typeface="Calibri" panose="020F0502020204030204" pitchFamily="34" charset="0"/>
                <a:ea typeface="Droid Sans Fallback"/>
                <a:cs typeface="Calibri" panose="020F0502020204030204" pitchFamily="34" charset="0"/>
              </a:rPr>
              <a:t>Note:</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cs typeface="Calibri" panose="020F0502020204030204" pitchFamily="34" charset="0"/>
              </a:rPr>
              <a:t>When an instance of a class is casted to another class then we can access only those properties the class type which is casted.</a:t>
            </a:r>
          </a:p>
          <a:p>
            <a:pPr marL="342900" marR="0" lvl="0" indent="-342900">
              <a:spcBef>
                <a:spcPts val="0"/>
              </a:spcBef>
              <a:spcAft>
                <a:spcPts val="1000"/>
              </a:spcAft>
              <a:buFont typeface="Wingdings" panose="05000000000000000000" pitchFamily="2" charset="2"/>
              <a:buChar char=""/>
              <a:tabLst>
                <a:tab pos="720725" algn="l"/>
              </a:tabLst>
            </a:pPr>
            <a:r>
              <a:rPr lang="en-US" dirty="0">
                <a:latin typeface="Calibri" panose="020F0502020204030204" pitchFamily="34" charset="0"/>
                <a:ea typeface="Droid Sans Fallback"/>
                <a:cs typeface="Calibri" panose="020F0502020204030204" pitchFamily="34" charset="0"/>
              </a:rPr>
              <a:t>If a ref variable type of super class, to that ref variable we can assign any of its sub class object because of implicit up casting.												In other word, a super class ref variable can point any of the sub class objects </a:t>
            </a:r>
          </a:p>
        </p:txBody>
      </p:sp>
    </p:spTree>
    <p:extLst>
      <p:ext uri="{BB962C8B-B14F-4D97-AF65-F5344CB8AC3E}">
        <p14:creationId xmlns:p14="http://schemas.microsoft.com/office/powerpoint/2010/main" val="355135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2714" y="155445"/>
            <a:ext cx="4753224" cy="584775"/>
          </a:xfrm>
          <a:prstGeom prst="rect">
            <a:avLst/>
          </a:prstGeom>
        </p:spPr>
        <p:txBody>
          <a:bodyPr wrap="none">
            <a:spAutoFit/>
          </a:bodyPr>
          <a:lstStyle/>
          <a:p>
            <a:r>
              <a:rPr lang="en-GB" sz="3200" b="1" dirty="0"/>
              <a:t>Basic knowledge of OOPS</a:t>
            </a:r>
          </a:p>
        </p:txBody>
      </p:sp>
      <p:sp>
        <p:nvSpPr>
          <p:cNvPr id="3" name="Rectangle 2"/>
          <p:cNvSpPr/>
          <p:nvPr/>
        </p:nvSpPr>
        <p:spPr>
          <a:xfrm>
            <a:off x="226740" y="740220"/>
            <a:ext cx="11805425" cy="2585323"/>
          </a:xfrm>
          <a:prstGeom prst="rect">
            <a:avLst/>
          </a:prstGeom>
        </p:spPr>
        <p:txBody>
          <a:bodyPr wrap="square">
            <a:spAutoFit/>
          </a:bodyPr>
          <a:lstStyle/>
          <a:p>
            <a:r>
              <a:rPr lang="en-GB" dirty="0"/>
              <a:t>Object means a real word entity such as pen, chair, table etc. Object-Oriented Programming is a methodology or paradigm to design a program using classes and objects. It simplifies the software development and maintenance by providing some </a:t>
            </a:r>
            <a:r>
              <a:rPr lang="en-GB" dirty="0" smtClean="0"/>
              <a:t>concepts: </a:t>
            </a:r>
          </a:p>
          <a:p>
            <a:pPr marL="285750" indent="-285750">
              <a:buFont typeface="Wingdings" panose="05000000000000000000" pitchFamily="2" charset="2"/>
              <a:buChar char="v"/>
            </a:pPr>
            <a:r>
              <a:rPr lang="en-GB" dirty="0"/>
              <a:t>Object</a:t>
            </a:r>
          </a:p>
          <a:p>
            <a:pPr marL="285750" indent="-285750">
              <a:buFont typeface="Wingdings" panose="05000000000000000000" pitchFamily="2" charset="2"/>
              <a:buChar char="v"/>
            </a:pPr>
            <a:r>
              <a:rPr lang="en-GB" dirty="0"/>
              <a:t>Class</a:t>
            </a:r>
          </a:p>
          <a:p>
            <a:pPr marL="285750" indent="-285750">
              <a:buFont typeface="Wingdings" panose="05000000000000000000" pitchFamily="2" charset="2"/>
              <a:buChar char="v"/>
            </a:pPr>
            <a:r>
              <a:rPr lang="en-GB" dirty="0"/>
              <a:t>Inheritance</a:t>
            </a:r>
          </a:p>
          <a:p>
            <a:pPr marL="285750" indent="-285750">
              <a:buFont typeface="Wingdings" panose="05000000000000000000" pitchFamily="2" charset="2"/>
              <a:buChar char="v"/>
            </a:pPr>
            <a:r>
              <a:rPr lang="en-GB" dirty="0"/>
              <a:t>Polymorphism</a:t>
            </a:r>
          </a:p>
          <a:p>
            <a:pPr marL="285750" indent="-285750">
              <a:buFont typeface="Wingdings" panose="05000000000000000000" pitchFamily="2" charset="2"/>
              <a:buChar char="v"/>
            </a:pPr>
            <a:r>
              <a:rPr lang="en-GB" dirty="0"/>
              <a:t>Abstraction</a:t>
            </a:r>
          </a:p>
          <a:p>
            <a:pPr marL="285750" indent="-285750">
              <a:buFont typeface="Wingdings" panose="05000000000000000000" pitchFamily="2" charset="2"/>
              <a:buChar char="v"/>
            </a:pPr>
            <a:r>
              <a:rPr lang="en-GB" dirty="0"/>
              <a:t>Encapsulation</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10" name="Rectangle 9"/>
          <p:cNvSpPr/>
          <p:nvPr/>
        </p:nvSpPr>
        <p:spPr>
          <a:xfrm>
            <a:off x="226739" y="3325543"/>
            <a:ext cx="11805425" cy="2031325"/>
          </a:xfrm>
          <a:prstGeom prst="rect">
            <a:avLst/>
          </a:prstGeom>
        </p:spPr>
        <p:txBody>
          <a:bodyPr wrap="square">
            <a:spAutoFit/>
          </a:bodyPr>
          <a:lstStyle/>
          <a:p>
            <a:r>
              <a:rPr lang="en-GB" b="1" dirty="0">
                <a:solidFill>
                  <a:srgbClr val="00B0F0"/>
                </a:solidFill>
              </a:rPr>
              <a:t>Advantage of OOPs over Procedure-oriented programming </a:t>
            </a:r>
            <a:r>
              <a:rPr lang="en-GB" b="1" dirty="0" smtClean="0">
                <a:solidFill>
                  <a:srgbClr val="00B0F0"/>
                </a:solidFill>
              </a:rPr>
              <a:t>language :</a:t>
            </a:r>
          </a:p>
          <a:p>
            <a:r>
              <a:rPr lang="en-GB" dirty="0"/>
              <a:t>1)OOPs makes development and maintenance easier where as in Procedure-oriented programming language it is not easy to manage if code grows as project size grows.</a:t>
            </a:r>
          </a:p>
          <a:p>
            <a:r>
              <a:rPr lang="en-GB" dirty="0"/>
              <a:t>2)OOPs provides data hiding whereas in Procedure-oriented </a:t>
            </a:r>
            <a:r>
              <a:rPr lang="en-GB" dirty="0" smtClean="0"/>
              <a:t>programming </a:t>
            </a:r>
            <a:r>
              <a:rPr lang="en-GB" dirty="0"/>
              <a:t>language a global data can be accessed from anywhere.</a:t>
            </a:r>
          </a:p>
          <a:p>
            <a:r>
              <a:rPr lang="en-GB" dirty="0"/>
              <a:t>3)OOPs provides ability to simulate real-world event much more effectively. We can provide the solution of real word problem if we are using the Object-Oriented Programming language</a:t>
            </a:r>
          </a:p>
        </p:txBody>
      </p:sp>
      <p:sp>
        <p:nvSpPr>
          <p:cNvPr id="11" name="Rectangle 10"/>
          <p:cNvSpPr/>
          <p:nvPr/>
        </p:nvSpPr>
        <p:spPr>
          <a:xfrm>
            <a:off x="226738" y="5356868"/>
            <a:ext cx="11805426" cy="923330"/>
          </a:xfrm>
          <a:prstGeom prst="rect">
            <a:avLst/>
          </a:prstGeom>
        </p:spPr>
        <p:txBody>
          <a:bodyPr wrap="square">
            <a:spAutoFit/>
          </a:bodyPr>
          <a:lstStyle/>
          <a:p>
            <a:r>
              <a:rPr lang="en-GB" b="1" dirty="0" smtClean="0">
                <a:solidFill>
                  <a:srgbClr val="00B0F0"/>
                </a:solidFill>
              </a:rPr>
              <a:t>Object-based </a:t>
            </a:r>
            <a:r>
              <a:rPr lang="en-GB" b="1" dirty="0">
                <a:solidFill>
                  <a:srgbClr val="00B0F0"/>
                </a:solidFill>
              </a:rPr>
              <a:t>programming </a:t>
            </a:r>
            <a:r>
              <a:rPr lang="en-GB" b="1" dirty="0" smtClean="0">
                <a:solidFill>
                  <a:srgbClr val="00B0F0"/>
                </a:solidFill>
              </a:rPr>
              <a:t>language: </a:t>
            </a:r>
            <a:endParaRPr lang="en-GB" b="1" dirty="0">
              <a:solidFill>
                <a:srgbClr val="00B0F0"/>
              </a:solidFill>
            </a:endParaRPr>
          </a:p>
          <a:p>
            <a:r>
              <a:rPr lang="en-GB" dirty="0"/>
              <a:t>Object based programming language follows all the features of OOPs except Inheritance. JavaScript and VBScript are examples of object based programming languages.</a:t>
            </a:r>
          </a:p>
        </p:txBody>
      </p:sp>
      <p:sp>
        <p:nvSpPr>
          <p:cNvPr id="12" name="Rectangle 11"/>
          <p:cNvSpPr/>
          <p:nvPr/>
        </p:nvSpPr>
        <p:spPr>
          <a:xfrm>
            <a:off x="226737" y="6280198"/>
            <a:ext cx="9219099" cy="369332"/>
          </a:xfrm>
          <a:prstGeom prst="rect">
            <a:avLst/>
          </a:prstGeom>
        </p:spPr>
        <p:txBody>
          <a:bodyPr wrap="square">
            <a:spAutoFit/>
          </a:bodyPr>
          <a:lstStyle/>
          <a:p>
            <a:r>
              <a:rPr lang="en-GB" b="1" dirty="0" smtClean="0">
                <a:solidFill>
                  <a:srgbClr val="FF0000"/>
                </a:solidFill>
              </a:rPr>
              <a:t>Note: </a:t>
            </a:r>
            <a:r>
              <a:rPr lang="en-GB" dirty="0" smtClean="0">
                <a:solidFill>
                  <a:srgbClr val="92D050"/>
                </a:solidFill>
              </a:rPr>
              <a:t>Smalltalk </a:t>
            </a:r>
            <a:r>
              <a:rPr lang="en-GB" dirty="0">
                <a:solidFill>
                  <a:srgbClr val="92D050"/>
                </a:solidFill>
              </a:rPr>
              <a:t>is considered as the first truly object-oriented programming language.</a:t>
            </a:r>
          </a:p>
        </p:txBody>
      </p:sp>
    </p:spTree>
    <p:extLst>
      <p:ext uri="{BB962C8B-B14F-4D97-AF65-F5344CB8AC3E}">
        <p14:creationId xmlns:p14="http://schemas.microsoft.com/office/powerpoint/2010/main" val="324543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0575" y="114880"/>
            <a:ext cx="2760307" cy="584775"/>
          </a:xfrm>
          <a:prstGeom prst="rect">
            <a:avLst/>
          </a:prstGeom>
        </p:spPr>
        <p:txBody>
          <a:bodyPr wrap="none">
            <a:spAutoFit/>
          </a:bodyPr>
          <a:lstStyle/>
          <a:p>
            <a:r>
              <a:rPr lang="en-US" sz="3200" b="1"/>
              <a:t>Polymorphism</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5632311"/>
          </a:xfrm>
          <a:prstGeom prst="rect">
            <a:avLst/>
          </a:prstGeom>
        </p:spPr>
        <p:txBody>
          <a:bodyPr wrap="square">
            <a:spAutoFit/>
          </a:bodyPr>
          <a:lstStyle/>
          <a:p>
            <a:r>
              <a:rPr lang="en-US" dirty="0" smtClean="0"/>
              <a:t>An </a:t>
            </a:r>
            <a:r>
              <a:rPr lang="en-US" dirty="0"/>
              <a:t>object showing different behavior at different stage of a its life cycle is known as polymorphism,</a:t>
            </a:r>
          </a:p>
          <a:p>
            <a:r>
              <a:rPr lang="en-US" dirty="0"/>
              <a:t>There are two type of polymorphism:</a:t>
            </a:r>
          </a:p>
          <a:p>
            <a:pPr marL="342900" lvl="0" indent="-342900">
              <a:buFont typeface="+mj-lt"/>
              <a:buAutoNum type="arabicPeriod"/>
            </a:pPr>
            <a:r>
              <a:rPr lang="en-US" b="1" dirty="0"/>
              <a:t>Compile time polymorphism</a:t>
            </a:r>
            <a:endParaRPr lang="en-US" dirty="0"/>
          </a:p>
          <a:p>
            <a:pPr marL="342900" lvl="0" indent="-342900">
              <a:buFont typeface="+mj-lt"/>
              <a:buAutoNum type="arabicPeriod"/>
            </a:pPr>
            <a:r>
              <a:rPr lang="en-US" b="1" dirty="0"/>
              <a:t>Runtime polymorphism</a:t>
            </a:r>
            <a:endParaRPr lang="en-US" dirty="0"/>
          </a:p>
          <a:p>
            <a:r>
              <a:rPr lang="en-US" dirty="0"/>
              <a:t> </a:t>
            </a:r>
          </a:p>
          <a:p>
            <a:r>
              <a:rPr lang="en-US" b="1" u="sng" dirty="0"/>
              <a:t>1. Compile Time Polymorphism:</a:t>
            </a:r>
            <a:endParaRPr lang="en-US" dirty="0"/>
          </a:p>
          <a:p>
            <a:r>
              <a:rPr lang="en-US" dirty="0"/>
              <a:t>In compile time polymorphism the method declaration is binded to the method definition at compile time by compiler.</a:t>
            </a:r>
          </a:p>
          <a:p>
            <a:r>
              <a:rPr lang="en-US" dirty="0"/>
              <a:t>Since the binding is happening at operation time it is known as compile time binding or static binding or early binding, for overloaded methods ,static methods and final methods compile time binding happens. Hence this method is example for compile time polymorphism.</a:t>
            </a:r>
          </a:p>
          <a:p>
            <a:r>
              <a:rPr lang="en-US" b="1" u="sng" dirty="0"/>
              <a:t>2. Runtime Polymorphism:</a:t>
            </a:r>
            <a:endParaRPr lang="en-US" dirty="0"/>
          </a:p>
          <a:p>
            <a:r>
              <a:rPr lang="en-US" dirty="0"/>
              <a:t>In run time polymorphism the method declaration is binded to the method definition by the JVM during execution. Since binding is happening at runtime it is known as runtime binding or dynamic binding or late binding. The method overriding is an example for runtime polymorphism since binding happens at execution time.to achieved runtime polymorphism we have to fulfill the following concept.</a:t>
            </a:r>
          </a:p>
          <a:p>
            <a:pPr marL="285750" lvl="0" indent="-285750">
              <a:buFont typeface="Wingdings" panose="05000000000000000000" pitchFamily="2" charset="2"/>
              <a:buChar char="ü"/>
            </a:pPr>
            <a:r>
              <a:rPr lang="en-US" dirty="0"/>
              <a:t>Inheritance</a:t>
            </a:r>
          </a:p>
          <a:p>
            <a:pPr marL="285750" lvl="0" indent="-285750">
              <a:buFont typeface="Wingdings" panose="05000000000000000000" pitchFamily="2" charset="2"/>
              <a:buChar char="ü"/>
            </a:pPr>
            <a:r>
              <a:rPr lang="en-US" dirty="0"/>
              <a:t>Method overriding</a:t>
            </a:r>
          </a:p>
          <a:p>
            <a:pPr marL="285750" lvl="0" indent="-285750">
              <a:buFont typeface="Wingdings" panose="05000000000000000000" pitchFamily="2" charset="2"/>
              <a:buChar char="ü"/>
            </a:pPr>
            <a:r>
              <a:rPr lang="en-US" dirty="0"/>
              <a:t>Up casting </a:t>
            </a:r>
          </a:p>
          <a:p>
            <a:r>
              <a:rPr lang="en-US" dirty="0" smtClean="0"/>
              <a:t>Note: Whenever </a:t>
            </a:r>
            <a:r>
              <a:rPr lang="en-US" dirty="0"/>
              <a:t>we create an instance of a subclass which is having override methods, if we refer that instance either by subclass ref or by super class methods we get override implementation only</a:t>
            </a:r>
            <a:r>
              <a:rPr lang="en-US" dirty="0" smtClean="0"/>
              <a:t>.</a:t>
            </a:r>
            <a:endParaRPr lang="en-US" dirty="0"/>
          </a:p>
        </p:txBody>
      </p:sp>
    </p:spTree>
    <p:extLst>
      <p:ext uri="{BB962C8B-B14F-4D97-AF65-F5344CB8AC3E}">
        <p14:creationId xmlns:p14="http://schemas.microsoft.com/office/powerpoint/2010/main" val="3602556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5262" y="114880"/>
            <a:ext cx="7390934" cy="584775"/>
          </a:xfrm>
          <a:prstGeom prst="rect">
            <a:avLst/>
          </a:prstGeom>
        </p:spPr>
        <p:txBody>
          <a:bodyPr wrap="none">
            <a:spAutoFit/>
          </a:bodyPr>
          <a:lstStyle/>
          <a:p>
            <a:r>
              <a:rPr lang="en-US" sz="3200" b="1" dirty="0" smtClean="0"/>
              <a:t>ABSTRACTION(Abstract </a:t>
            </a:r>
            <a:r>
              <a:rPr lang="en-US" sz="3200" b="1" dirty="0"/>
              <a:t>class, Interface</a:t>
            </a:r>
            <a:r>
              <a:rPr lang="en-US" sz="3200" b="1" dirty="0" smtClean="0"/>
              <a:t>)</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6109365"/>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tabLst>
                <a:tab pos="720725" algn="l"/>
              </a:tabLst>
            </a:pPr>
            <a:r>
              <a:rPr lang="en-US" dirty="0" smtClean="0">
                <a:latin typeface="Calibri" panose="020F0502020204030204" pitchFamily="34" charset="0"/>
                <a:ea typeface="Droid Sans Fallback"/>
              </a:rPr>
              <a:t>Abstraction </a:t>
            </a:r>
            <a:r>
              <a:rPr lang="en-US" dirty="0">
                <a:latin typeface="Calibri" panose="020F0502020204030204" pitchFamily="34" charset="0"/>
                <a:ea typeface="Droid Sans Fallback"/>
              </a:rPr>
              <a:t>is a process of hiding the class implementation from its utilization. The abstraction specified that don’t show how object functionality is implemented but provide an interface to use the functionality.</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To achieved the abstraction we have to follow the below steps:</a:t>
            </a:r>
          </a:p>
          <a:p>
            <a:pPr marL="342900" marR="0" lvl="0" indent="-342900">
              <a:spcBef>
                <a:spcPts val="0"/>
              </a:spcBef>
              <a:spcAft>
                <a:spcPts val="0"/>
              </a:spcAft>
              <a:buFont typeface="+mj-lt"/>
              <a:buAutoNum type="arabicParenR"/>
              <a:tabLst>
                <a:tab pos="720725" algn="l"/>
              </a:tabLst>
            </a:pPr>
            <a:r>
              <a:rPr lang="en-US" dirty="0">
                <a:latin typeface="Calibri" panose="020F0502020204030204" pitchFamily="34" charset="0"/>
                <a:ea typeface="Droid Sans Fallback"/>
              </a:rPr>
              <a:t>Generalize the behavior of the classes in an interface.</a:t>
            </a:r>
          </a:p>
          <a:p>
            <a:pPr marL="342900" marR="0" lvl="0" indent="-342900">
              <a:spcBef>
                <a:spcPts val="0"/>
              </a:spcBef>
              <a:spcAft>
                <a:spcPts val="0"/>
              </a:spcAft>
              <a:buFont typeface="+mj-lt"/>
              <a:buAutoNum type="arabicParenR"/>
              <a:tabLst>
                <a:tab pos="720725" algn="l"/>
              </a:tabLst>
            </a:pPr>
            <a:r>
              <a:rPr lang="en-US" dirty="0">
                <a:latin typeface="Calibri" panose="020F0502020204030204" pitchFamily="34" charset="0"/>
                <a:ea typeface="Droid Sans Fallback"/>
              </a:rPr>
              <a:t>Provide implementation in the class according to the specification </a:t>
            </a:r>
          </a:p>
          <a:p>
            <a:pPr marL="342900" marR="0" lvl="0" indent="-342900">
              <a:spcBef>
                <a:spcPts val="0"/>
              </a:spcBef>
              <a:spcAft>
                <a:spcPts val="0"/>
              </a:spcAft>
              <a:buFont typeface="+mj-lt"/>
              <a:buAutoNum type="arabicParenR"/>
              <a:tabLst>
                <a:tab pos="720725" algn="l"/>
              </a:tabLst>
            </a:pPr>
            <a:r>
              <a:rPr lang="en-US" dirty="0">
                <a:latin typeface="Calibri" panose="020F0502020204030204" pitchFamily="34" charset="0"/>
                <a:ea typeface="Droid Sans Fallback"/>
              </a:rPr>
              <a:t>Refer that implementation of the class by using interface reference variable</a:t>
            </a:r>
          </a:p>
          <a:p>
            <a:pPr marL="342900" marR="0" lvl="0" indent="-342900">
              <a:spcBef>
                <a:spcPts val="0"/>
              </a:spcBef>
              <a:spcAft>
                <a:spcPts val="0"/>
              </a:spcAft>
              <a:buFont typeface="+mj-lt"/>
              <a:buAutoNum type="arabicParenR"/>
              <a:tabLst>
                <a:tab pos="720725" algn="l"/>
              </a:tabLst>
            </a:pPr>
            <a:r>
              <a:rPr lang="en-US" b="1" dirty="0">
                <a:solidFill>
                  <a:srgbClr val="00B0F0"/>
                </a:solidFill>
                <a:latin typeface="Calibri" panose="020F0502020204030204" pitchFamily="34" charset="0"/>
                <a:ea typeface="Droid Sans Fallback"/>
              </a:rPr>
              <a:t>The abstraction can be achieved either by using abstract class or interfaces </a:t>
            </a:r>
          </a:p>
          <a:p>
            <a:pPr marL="342900" marR="0" lvl="0" indent="-342900">
              <a:spcBef>
                <a:spcPts val="0"/>
              </a:spcBef>
              <a:spcAft>
                <a:spcPts val="1000"/>
              </a:spcAft>
              <a:buFont typeface="+mj-lt"/>
              <a:buAutoNum type="arabicParenR"/>
              <a:tabLst>
                <a:tab pos="720725" algn="l"/>
              </a:tabLst>
            </a:pPr>
            <a:r>
              <a:rPr lang="en-US" dirty="0">
                <a:latin typeface="Calibri" panose="020F0502020204030204" pitchFamily="34" charset="0"/>
                <a:ea typeface="Droid Sans Fallback"/>
              </a:rPr>
              <a:t>If we need pure abstraction then we should use interfaces. If we need concrete an abstract method then we should go for abstract class</a:t>
            </a:r>
          </a:p>
          <a:p>
            <a:pPr>
              <a:spcAft>
                <a:spcPts val="1000"/>
              </a:spcAft>
              <a:tabLst>
                <a:tab pos="720725" algn="l"/>
              </a:tabLst>
            </a:pPr>
            <a:r>
              <a:rPr lang="en-US" sz="2400" b="1" u="sng" dirty="0">
                <a:latin typeface="Calibri" panose="020F0502020204030204" pitchFamily="34" charset="0"/>
                <a:ea typeface="Droid Sans Fallback"/>
              </a:rPr>
              <a:t>Advantages of abstraction:</a:t>
            </a:r>
            <a:endParaRPr lang="en-US" dirty="0">
              <a:latin typeface="Calibri" panose="020F0502020204030204" pitchFamily="34" charset="0"/>
              <a:ea typeface="Droid Sans Fallback"/>
            </a:endParaRP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We can achieved generalization </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We can hide the implementation </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We can achieve loose coupling between the objects.</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The abstraction is used to developed API’s(Application Programming Interfaces)</a:t>
            </a:r>
          </a:p>
          <a:p>
            <a:pPr marL="342900" marR="0" lvl="0" indent="-342900">
              <a:spcBef>
                <a:spcPts val="0"/>
              </a:spcBef>
              <a:spcAft>
                <a:spcPts val="1000"/>
              </a:spcAft>
              <a:buFont typeface="Wingdings" panose="05000000000000000000" pitchFamily="2" charset="2"/>
              <a:buChar char=""/>
              <a:tabLst>
                <a:tab pos="720725" algn="l"/>
              </a:tabLst>
            </a:pPr>
            <a:r>
              <a:rPr lang="en-US" dirty="0">
                <a:latin typeface="Calibri" panose="020F0502020204030204" pitchFamily="34" charset="0"/>
                <a:ea typeface="Droid Sans Fallback"/>
              </a:rPr>
              <a:t>The other major advantage of abstraction is any changes in the implementation will have very less impact on the utilization of the class.</a:t>
            </a:r>
          </a:p>
          <a:p>
            <a:r>
              <a:rPr lang="en-US" b="1" i="1" u="sng" dirty="0"/>
              <a:t>A reference variable can of tow type;</a:t>
            </a:r>
            <a:endParaRPr lang="en-US" dirty="0"/>
          </a:p>
          <a:p>
            <a:r>
              <a:rPr lang="en-US" b="1" dirty="0"/>
              <a:t>1) Class </a:t>
            </a:r>
            <a:r>
              <a:rPr lang="en-US" b="1" dirty="0" smtClean="0"/>
              <a:t>type:</a:t>
            </a:r>
            <a:r>
              <a:rPr lang="en-US" b="1" dirty="0"/>
              <a:t> </a:t>
            </a:r>
            <a:r>
              <a:rPr lang="en-US" dirty="0" smtClean="0"/>
              <a:t>If </a:t>
            </a:r>
            <a:r>
              <a:rPr lang="en-US" dirty="0"/>
              <a:t>the reference variable is class type then we can assign either class type instance or sub class type instance.</a:t>
            </a:r>
          </a:p>
          <a:p>
            <a:r>
              <a:rPr lang="en-US" dirty="0"/>
              <a:t>2</a:t>
            </a:r>
            <a:r>
              <a:rPr lang="en-US" b="1" dirty="0"/>
              <a:t>) Interface </a:t>
            </a:r>
            <a:r>
              <a:rPr lang="en-US" b="1" dirty="0" smtClean="0"/>
              <a:t>type:</a:t>
            </a:r>
            <a:r>
              <a:rPr lang="en-US" dirty="0"/>
              <a:t> </a:t>
            </a:r>
            <a:r>
              <a:rPr lang="en-US" dirty="0" smtClean="0"/>
              <a:t>If </a:t>
            </a:r>
            <a:r>
              <a:rPr lang="en-US" dirty="0"/>
              <a:t>the ref variable is interface type or abstract class then we can assign only the instance of implementation class</a:t>
            </a:r>
            <a:r>
              <a:rPr lang="en-US" dirty="0" smtClean="0"/>
              <a:t>.</a:t>
            </a:r>
            <a:endParaRPr lang="en-US" dirty="0"/>
          </a:p>
        </p:txBody>
      </p:sp>
    </p:spTree>
    <p:extLst>
      <p:ext uri="{BB962C8B-B14F-4D97-AF65-F5344CB8AC3E}">
        <p14:creationId xmlns:p14="http://schemas.microsoft.com/office/powerpoint/2010/main" val="2344707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0575" y="114880"/>
            <a:ext cx="2579552" cy="584775"/>
          </a:xfrm>
          <a:prstGeom prst="rect">
            <a:avLst/>
          </a:prstGeom>
        </p:spPr>
        <p:txBody>
          <a:bodyPr wrap="none">
            <a:spAutoFit/>
          </a:bodyPr>
          <a:lstStyle/>
          <a:p>
            <a:r>
              <a:rPr lang="en-US" sz="3200" b="1" dirty="0" smtClean="0"/>
              <a:t>abstract </a:t>
            </a:r>
            <a:r>
              <a:rPr lang="en-US" sz="3200" b="1" dirty="0"/>
              <a:t>class</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5463034"/>
          </a:xfrm>
          <a:prstGeom prst="rect">
            <a:avLst/>
          </a:prstGeom>
        </p:spPr>
        <p:txBody>
          <a:bodyPr wrap="square">
            <a:spAutoFit/>
          </a:bodyPr>
          <a:lstStyle/>
          <a:p>
            <a:pPr marL="342900" indent="-342900">
              <a:buFont typeface="Wingdings" panose="05000000000000000000" pitchFamily="2" charset="2"/>
              <a:buChar char=""/>
              <a:tabLst>
                <a:tab pos="720725" algn="l"/>
              </a:tabLst>
            </a:pPr>
            <a:r>
              <a:rPr lang="en-US" dirty="0">
                <a:latin typeface="Calibri" panose="020F0502020204030204" pitchFamily="34" charset="0"/>
                <a:ea typeface="Droid Sans Fallback"/>
              </a:rPr>
              <a:t>A class declare with abstract key word is known as abstract </a:t>
            </a:r>
            <a:r>
              <a:rPr lang="en-US" dirty="0" smtClean="0">
                <a:latin typeface="Calibri" panose="020F0502020204030204" pitchFamily="34" charset="0"/>
                <a:ea typeface="Droid Sans Fallback"/>
              </a:rPr>
              <a:t>class</a:t>
            </a:r>
          </a:p>
          <a:p>
            <a:pPr marL="342900" marR="0" lvl="0" indent="-342900">
              <a:spcBef>
                <a:spcPts val="0"/>
              </a:spcBef>
              <a:spcAft>
                <a:spcPts val="0"/>
              </a:spcAft>
              <a:buFont typeface="Wingdings" panose="05000000000000000000" pitchFamily="2" charset="2"/>
              <a:buChar char=""/>
              <a:tabLst>
                <a:tab pos="720725" algn="l"/>
              </a:tabLst>
            </a:pPr>
            <a:r>
              <a:rPr lang="en-US" dirty="0" smtClean="0">
                <a:latin typeface="Calibri" panose="020F0502020204030204" pitchFamily="34" charset="0"/>
                <a:ea typeface="Droid Sans Fallback"/>
              </a:rPr>
              <a:t>Defining </a:t>
            </a:r>
            <a:r>
              <a:rPr lang="en-US" dirty="0">
                <a:latin typeface="Calibri" panose="020F0502020204030204" pitchFamily="34" charset="0"/>
                <a:ea typeface="Droid Sans Fallback"/>
              </a:rPr>
              <a:t>a method with declaration and implementation is known as concrete method. The concrete method are complete method which has both declaration and definition </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Defining a method with only declaration, without implementation is known as Abstract methods. The abstract method should be declare using abstract key word and it should be define in the abstract class only </a:t>
            </a:r>
          </a:p>
          <a:p>
            <a:pPr marL="342900" marR="0" lvl="0" indent="-342900">
              <a:spcBef>
                <a:spcPts val="0"/>
              </a:spcBef>
              <a:spcAft>
                <a:spcPts val="0"/>
              </a:spcAft>
              <a:buFont typeface="Wingdings" panose="05000000000000000000" pitchFamily="2" charset="2"/>
              <a:buChar char=""/>
              <a:tabLst>
                <a:tab pos="720725" algn="l"/>
              </a:tabLst>
            </a:pPr>
            <a:r>
              <a:rPr lang="en-US" dirty="0" smtClean="0">
                <a:latin typeface="Calibri" panose="020F0502020204030204" pitchFamily="34" charset="0"/>
                <a:ea typeface="Droid Sans Fallback"/>
              </a:rPr>
              <a:t>An </a:t>
            </a:r>
            <a:r>
              <a:rPr lang="en-US" dirty="0">
                <a:latin typeface="Calibri" panose="020F0502020204030204" pitchFamily="34" charset="0"/>
                <a:ea typeface="Droid Sans Fallback"/>
              </a:rPr>
              <a:t>abstract class can have both abstract and concrete methods</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In abstract class we can define static member and non-static members </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We can’t create an instance of abstract class ,hence we can’t refer the non-static members of abstract class</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Abstract keyword can’t be compatible bellow keywords</a:t>
            </a:r>
          </a:p>
          <a:p>
            <a:pPr marL="342900" marR="0" lvl="0" indent="-342900">
              <a:spcBef>
                <a:spcPts val="0"/>
              </a:spcBef>
              <a:spcAft>
                <a:spcPts val="0"/>
              </a:spcAft>
              <a:buFont typeface="+mj-lt"/>
              <a:buAutoNum type="alphaUcParenR"/>
              <a:tabLst>
                <a:tab pos="720725" algn="l"/>
              </a:tabLst>
            </a:pPr>
            <a:r>
              <a:rPr lang="en-US" dirty="0">
                <a:latin typeface="Calibri" panose="020F0502020204030204" pitchFamily="34" charset="0"/>
                <a:ea typeface="Droid Sans Fallback"/>
              </a:rPr>
              <a:t>Static </a:t>
            </a:r>
          </a:p>
          <a:p>
            <a:pPr marL="342900" marR="0" lvl="0" indent="-342900">
              <a:spcBef>
                <a:spcPts val="0"/>
              </a:spcBef>
              <a:spcAft>
                <a:spcPts val="0"/>
              </a:spcAft>
              <a:buFont typeface="+mj-lt"/>
              <a:buAutoNum type="alphaUcParenR"/>
              <a:tabLst>
                <a:tab pos="720725" algn="l"/>
              </a:tabLst>
            </a:pPr>
            <a:r>
              <a:rPr lang="en-US" dirty="0">
                <a:latin typeface="Calibri" panose="020F0502020204030204" pitchFamily="34" charset="0"/>
                <a:ea typeface="Droid Sans Fallback"/>
              </a:rPr>
              <a:t>Final</a:t>
            </a:r>
          </a:p>
          <a:p>
            <a:pPr marL="342900" marR="0" lvl="0" indent="-342900">
              <a:spcBef>
                <a:spcPts val="0"/>
              </a:spcBef>
              <a:spcAft>
                <a:spcPts val="1000"/>
              </a:spcAft>
              <a:buFont typeface="+mj-lt"/>
              <a:buAutoNum type="alphaUcParenR"/>
              <a:tabLst>
                <a:tab pos="720725" algn="l"/>
              </a:tabLst>
            </a:pPr>
            <a:r>
              <a:rPr lang="en-US" dirty="0">
                <a:latin typeface="Calibri" panose="020F0502020204030204" pitchFamily="34" charset="0"/>
                <a:ea typeface="Droid Sans Fallback"/>
              </a:rPr>
              <a:t>Private</a:t>
            </a:r>
          </a:p>
          <a:p>
            <a:r>
              <a:rPr lang="en-US" dirty="0"/>
              <a:t>N</a:t>
            </a:r>
            <a:r>
              <a:rPr lang="en-US" dirty="0" smtClean="0"/>
              <a:t>ote: </a:t>
            </a:r>
          </a:p>
          <a:p>
            <a:pPr marL="342900" marR="0" lvl="0" indent="-342900">
              <a:spcBef>
                <a:spcPts val="0"/>
              </a:spcBef>
              <a:spcAft>
                <a:spcPts val="1000"/>
              </a:spcAft>
              <a:buFont typeface="Wingdings" panose="05000000000000000000" pitchFamily="2" charset="2"/>
              <a:buChar char=""/>
              <a:tabLst>
                <a:tab pos="720725" algn="l"/>
              </a:tabLst>
            </a:pPr>
            <a:r>
              <a:rPr lang="en-US" dirty="0" smtClean="0"/>
              <a:t> </a:t>
            </a:r>
            <a:r>
              <a:rPr lang="en-US" dirty="0">
                <a:latin typeface="Calibri" panose="020F0502020204030204" pitchFamily="34" charset="0"/>
                <a:ea typeface="Droid Sans Fallback"/>
              </a:rPr>
              <a:t>If a class extends an abstract class then the class provide the implementation to all the abstract methods of the  abstract class , otherwise the class should be declare as abstract.</a:t>
            </a:r>
          </a:p>
          <a:p>
            <a:pPr marL="342900" marR="0" lvl="0" indent="-342900">
              <a:spcBef>
                <a:spcPts val="0"/>
              </a:spcBef>
              <a:spcAft>
                <a:spcPts val="1000"/>
              </a:spcAft>
              <a:buFont typeface="Wingdings" panose="05000000000000000000" pitchFamily="2" charset="2"/>
              <a:buChar char=""/>
              <a:tabLst>
                <a:tab pos="720725" algn="l"/>
              </a:tabLst>
            </a:pPr>
            <a:r>
              <a:rPr lang="en-US" dirty="0">
                <a:latin typeface="Calibri" panose="020F0502020204030204" pitchFamily="34" charset="0"/>
                <a:ea typeface="Droid Sans Fallback"/>
              </a:rPr>
              <a:t>If class declare as abstract it is not mandatory to declare as abstract method in the abstract class hence an abstract class not a pure abstract body. To get pure abstract body we should go for interfaces</a:t>
            </a:r>
          </a:p>
          <a:p>
            <a:endParaRPr lang="en-US" dirty="0"/>
          </a:p>
        </p:txBody>
      </p:sp>
    </p:spTree>
    <p:extLst>
      <p:ext uri="{BB962C8B-B14F-4D97-AF65-F5344CB8AC3E}">
        <p14:creationId xmlns:p14="http://schemas.microsoft.com/office/powerpoint/2010/main" val="3496667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0575" y="114880"/>
            <a:ext cx="1773242" cy="584775"/>
          </a:xfrm>
          <a:prstGeom prst="rect">
            <a:avLst/>
          </a:prstGeom>
        </p:spPr>
        <p:txBody>
          <a:bodyPr wrap="none">
            <a:spAutoFit/>
          </a:bodyPr>
          <a:lstStyle/>
          <a:p>
            <a:r>
              <a:rPr lang="en-US" sz="3200" b="1" dirty="0" smtClean="0"/>
              <a:t>Interface</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5760551"/>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
              <a:tabLst>
                <a:tab pos="720725" algn="l"/>
              </a:tabLst>
            </a:pPr>
            <a:r>
              <a:rPr lang="en-US" dirty="0" smtClean="0">
                <a:latin typeface="Calibri" panose="020F0502020204030204" pitchFamily="34" charset="0"/>
                <a:ea typeface="Droid Sans Fallback"/>
              </a:rPr>
              <a:t>An </a:t>
            </a:r>
            <a:r>
              <a:rPr lang="en-US" dirty="0">
                <a:latin typeface="Calibri" panose="020F0502020204030204" pitchFamily="34" charset="0"/>
                <a:ea typeface="Droid Sans Fallback"/>
              </a:rPr>
              <a:t>interface is a java type which is use to declare only abstract methods.</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An interface method should be abstract in nature, and it should be public in access.</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Inside interface body we can’t create concrete methods.</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Interface variables should be static and final, we can’t define non-static variables.</a:t>
            </a:r>
          </a:p>
          <a:p>
            <a:pPr marL="342900" marR="0" lvl="0" indent="-342900">
              <a:spcBef>
                <a:spcPts val="0"/>
              </a:spcBef>
              <a:spcAft>
                <a:spcPts val="0"/>
              </a:spcAft>
              <a:buFont typeface="Wingdings" panose="05000000000000000000" pitchFamily="2" charset="2"/>
              <a:buChar char=""/>
              <a:tabLst>
                <a:tab pos="720725" algn="l"/>
              </a:tabLst>
            </a:pPr>
            <a:r>
              <a:rPr lang="en-US" dirty="0">
                <a:solidFill>
                  <a:srgbClr val="00B0F0"/>
                </a:solidFill>
                <a:latin typeface="Calibri" panose="020F0502020204030204" pitchFamily="34" charset="0"/>
                <a:ea typeface="Droid Sans Fallback"/>
              </a:rPr>
              <a:t>By default the interface variable are static final and public.</a:t>
            </a:r>
          </a:p>
          <a:p>
            <a:pPr marL="342900" marR="0" lvl="0" indent="-342900">
              <a:spcBef>
                <a:spcPts val="0"/>
              </a:spcBef>
              <a:spcAft>
                <a:spcPts val="0"/>
              </a:spcAft>
              <a:buFont typeface="Wingdings" panose="05000000000000000000" pitchFamily="2" charset="2"/>
              <a:buChar char=""/>
              <a:tabLst>
                <a:tab pos="720725" algn="l"/>
              </a:tabLst>
            </a:pPr>
            <a:r>
              <a:rPr lang="en-US" dirty="0">
                <a:solidFill>
                  <a:srgbClr val="00B0F0"/>
                </a:solidFill>
                <a:latin typeface="Calibri" panose="020F0502020204030204" pitchFamily="34" charset="0"/>
                <a:ea typeface="Droid Sans Fallback"/>
              </a:rPr>
              <a:t>By default interface methods are abstract and public.</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Inside interface we can’t develop constructer.</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We can’t create an instance of interface type, we can declare a ref variable of interface type.</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Class should provide the implementation to the interface methods by using “</a:t>
            </a:r>
            <a:r>
              <a:rPr lang="en-US" dirty="0">
                <a:solidFill>
                  <a:srgbClr val="0070C0"/>
                </a:solidFill>
                <a:latin typeface="Calibri" panose="020F0502020204030204" pitchFamily="34" charset="0"/>
                <a:ea typeface="Droid Sans Fallback"/>
              </a:rPr>
              <a:t>implements</a:t>
            </a:r>
            <a:r>
              <a:rPr lang="en-US" dirty="0">
                <a:latin typeface="Calibri" panose="020F0502020204030204" pitchFamily="34" charset="0"/>
                <a:ea typeface="Droid Sans Fallback"/>
              </a:rPr>
              <a:t>” keywords.</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A class can implement any no of interfaces.</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The class which provides an implementation to the interface methods is known as </a:t>
            </a:r>
            <a:r>
              <a:rPr lang="en-US" dirty="0">
                <a:solidFill>
                  <a:srgbClr val="0070C0"/>
                </a:solidFill>
                <a:latin typeface="Calibri" panose="020F0502020204030204" pitchFamily="34" charset="0"/>
                <a:ea typeface="Droid Sans Fallback"/>
              </a:rPr>
              <a:t>implementation class</a:t>
            </a:r>
            <a:r>
              <a:rPr lang="en-US" dirty="0">
                <a:latin typeface="Calibri" panose="020F0502020204030204" pitchFamily="34" charset="0"/>
                <a:ea typeface="Droid Sans Fallback"/>
              </a:rPr>
              <a:t>.</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Whenever a class implements an interface the class must provide implementation to all the abstract methods of interfaces otherwise class should be declare as </a:t>
            </a:r>
            <a:r>
              <a:rPr lang="en-US" dirty="0">
                <a:solidFill>
                  <a:srgbClr val="0070C0"/>
                </a:solidFill>
                <a:latin typeface="Calibri" panose="020F0502020204030204" pitchFamily="34" charset="0"/>
                <a:ea typeface="Droid Sans Fallback"/>
              </a:rPr>
              <a:t>abstract</a:t>
            </a:r>
            <a:r>
              <a:rPr lang="en-US" dirty="0">
                <a:latin typeface="Calibri" panose="020F0502020204030204" pitchFamily="34" charset="0"/>
                <a:ea typeface="Droid Sans Fallback"/>
              </a:rPr>
              <a:t>.</a:t>
            </a:r>
          </a:p>
          <a:p>
            <a:pPr marL="342900" marR="0" lvl="0" indent="-342900">
              <a:spcBef>
                <a:spcPts val="0"/>
              </a:spcBef>
              <a:spcAft>
                <a:spcPts val="1000"/>
              </a:spcAft>
              <a:buFont typeface="Wingdings" panose="05000000000000000000" pitchFamily="2" charset="2"/>
              <a:buChar char=""/>
              <a:tabLst>
                <a:tab pos="720725" algn="l"/>
              </a:tabLst>
            </a:pPr>
            <a:r>
              <a:rPr lang="en-US" dirty="0">
                <a:latin typeface="Calibri" panose="020F0502020204030204" pitchFamily="34" charset="0"/>
                <a:ea typeface="Droid Sans Fallback"/>
              </a:rPr>
              <a:t>An interface can inherit of another interface by using </a:t>
            </a:r>
            <a:r>
              <a:rPr lang="en-US" dirty="0">
                <a:solidFill>
                  <a:srgbClr val="0070C0"/>
                </a:solidFill>
                <a:latin typeface="Calibri" panose="020F0502020204030204" pitchFamily="34" charset="0"/>
                <a:ea typeface="Droid Sans Fallback"/>
              </a:rPr>
              <a:t>extends</a:t>
            </a:r>
            <a:r>
              <a:rPr lang="en-US" dirty="0">
                <a:latin typeface="Calibri" panose="020F0502020204030204" pitchFamily="34" charset="0"/>
                <a:ea typeface="Droid Sans Fallback"/>
              </a:rPr>
              <a:t> keywords , an interface can’t inherits from a class</a:t>
            </a:r>
          </a:p>
          <a:p>
            <a:pPr algn="just"/>
            <a:r>
              <a:rPr lang="en-US" dirty="0">
                <a:solidFill>
                  <a:srgbClr val="FF0000"/>
                </a:solidFill>
                <a:latin typeface="erdana"/>
              </a:rPr>
              <a:t>Why use Java interface?</a:t>
            </a:r>
          </a:p>
          <a:p>
            <a:pPr algn="just"/>
            <a:r>
              <a:rPr lang="en-US" dirty="0">
                <a:solidFill>
                  <a:srgbClr val="000000"/>
                </a:solidFill>
                <a:latin typeface="verdana" panose="020B0604030504040204" pitchFamily="34" charset="0"/>
              </a:rPr>
              <a:t>There are mainly three reasons to use interface. They are given below.</a:t>
            </a:r>
          </a:p>
          <a:p>
            <a:pPr algn="just">
              <a:buFont typeface="Arial" panose="020B0604020202020204" pitchFamily="34" charset="0"/>
              <a:buChar char="•"/>
            </a:pPr>
            <a:r>
              <a:rPr lang="en-US" dirty="0">
                <a:solidFill>
                  <a:srgbClr val="000000"/>
                </a:solidFill>
                <a:latin typeface="verdana" panose="020B0604030504040204" pitchFamily="34" charset="0"/>
              </a:rPr>
              <a:t>It is used to achieve fully abstraction.</a:t>
            </a:r>
          </a:p>
          <a:p>
            <a:pPr algn="just">
              <a:buFont typeface="Arial" panose="020B0604020202020204" pitchFamily="34" charset="0"/>
              <a:buChar char="•"/>
            </a:pPr>
            <a:r>
              <a:rPr lang="en-US" dirty="0">
                <a:solidFill>
                  <a:srgbClr val="000000"/>
                </a:solidFill>
                <a:latin typeface="verdana" panose="020B0604030504040204" pitchFamily="34" charset="0"/>
              </a:rPr>
              <a:t>By interface, we can support the functionality of multiple inheritance.</a:t>
            </a:r>
          </a:p>
          <a:p>
            <a:pPr algn="just">
              <a:buFont typeface="Arial" panose="020B0604020202020204" pitchFamily="34" charset="0"/>
              <a:buChar char="•"/>
            </a:pPr>
            <a:r>
              <a:rPr lang="en-US" dirty="0">
                <a:solidFill>
                  <a:srgbClr val="000000"/>
                </a:solidFill>
                <a:latin typeface="verdana" panose="020B0604030504040204" pitchFamily="34" charset="0"/>
              </a:rPr>
              <a:t>It can be used to achieve loose coupling.</a:t>
            </a:r>
          </a:p>
          <a:p>
            <a:pPr>
              <a:tabLst>
                <a:tab pos="720725" algn="l"/>
              </a:tabLst>
            </a:pPr>
            <a:endParaRPr lang="en-US" dirty="0" smtClean="0">
              <a:latin typeface="Calibri" panose="020F0502020204030204" pitchFamily="34" charset="0"/>
              <a:ea typeface="Droid Sans Fallback"/>
            </a:endParaRPr>
          </a:p>
        </p:txBody>
      </p:sp>
    </p:spTree>
    <p:extLst>
      <p:ext uri="{BB962C8B-B14F-4D97-AF65-F5344CB8AC3E}">
        <p14:creationId xmlns:p14="http://schemas.microsoft.com/office/powerpoint/2010/main" val="2831089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0575" y="114880"/>
            <a:ext cx="1773242" cy="584775"/>
          </a:xfrm>
          <a:prstGeom prst="rect">
            <a:avLst/>
          </a:prstGeom>
        </p:spPr>
        <p:txBody>
          <a:bodyPr wrap="none">
            <a:spAutoFit/>
          </a:bodyPr>
          <a:lstStyle/>
          <a:p>
            <a:r>
              <a:rPr lang="en-US" sz="3200" b="1" dirty="0" smtClean="0"/>
              <a:t>Interface</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5416868"/>
          </a:xfrm>
          <a:prstGeom prst="rect">
            <a:avLst/>
          </a:prstGeom>
        </p:spPr>
        <p:txBody>
          <a:bodyPr wrap="square">
            <a:spAutoFit/>
          </a:bodyPr>
          <a:lstStyle/>
          <a:p>
            <a:r>
              <a:rPr lang="en-US" sz="2000" b="1" dirty="0" smtClean="0">
                <a:solidFill>
                  <a:srgbClr val="00B0F0"/>
                </a:solidFill>
              </a:rPr>
              <a:t>Multiple </a:t>
            </a:r>
            <a:r>
              <a:rPr lang="en-US" sz="2000" b="1" dirty="0">
                <a:solidFill>
                  <a:srgbClr val="00B0F0"/>
                </a:solidFill>
              </a:rPr>
              <a:t>inheritance in Java by </a:t>
            </a:r>
            <a:r>
              <a:rPr lang="en-US" sz="2000" b="1" dirty="0" smtClean="0">
                <a:solidFill>
                  <a:srgbClr val="00B0F0"/>
                </a:solidFill>
              </a:rPr>
              <a:t>interface: </a:t>
            </a:r>
            <a:endParaRPr lang="en-US" sz="2000" b="1" dirty="0">
              <a:solidFill>
                <a:srgbClr val="00B0F0"/>
              </a:solidFill>
            </a:endParaRPr>
          </a:p>
          <a:p>
            <a:r>
              <a:rPr lang="en-US" dirty="0"/>
              <a:t>If a class implements multiple interfaces, or an interface extends multiple interfaces i.e. known as multiple inheritance.</a:t>
            </a: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r>
              <a:rPr lang="en-US" sz="2000" b="1" dirty="0">
                <a:solidFill>
                  <a:srgbClr val="FF0000"/>
                </a:solidFill>
                <a:latin typeface="Calibri" panose="020F0502020204030204" pitchFamily="34" charset="0"/>
                <a:ea typeface="Droid Sans Fallback"/>
              </a:rPr>
              <a:t>Q) Multiple inheritance is not supported through class in java but it is possible by interface, why</a:t>
            </a:r>
            <a:r>
              <a:rPr lang="en-US" sz="2000" b="1" dirty="0" smtClean="0">
                <a:solidFill>
                  <a:srgbClr val="FF0000"/>
                </a:solidFill>
                <a:latin typeface="Calibri" panose="020F0502020204030204" pitchFamily="34" charset="0"/>
                <a:ea typeface="Droid Sans Fallback"/>
              </a:rPr>
              <a:t>?</a:t>
            </a:r>
            <a:endParaRPr lang="en-US" sz="2000" b="1" dirty="0">
              <a:solidFill>
                <a:srgbClr val="FF0000"/>
              </a:solidFill>
              <a:latin typeface="Calibri" panose="020F0502020204030204" pitchFamily="34" charset="0"/>
              <a:ea typeface="Droid Sans Fallback"/>
            </a:endParaRPr>
          </a:p>
          <a:p>
            <a:pPr>
              <a:tabLst>
                <a:tab pos="720725" algn="l"/>
              </a:tabLst>
            </a:pPr>
            <a:r>
              <a:rPr lang="en-US" dirty="0">
                <a:latin typeface="Calibri" panose="020F0502020204030204" pitchFamily="34" charset="0"/>
                <a:ea typeface="Droid Sans Fallback"/>
              </a:rPr>
              <a:t>As we have explained in the inheritance chapter, multiple inheritance is not supported in case of class. But it is supported in case of interface because there is no ambiguity as implementation is provided by the implementation class</a:t>
            </a:r>
            <a:r>
              <a:rPr lang="en-US" dirty="0" smtClean="0">
                <a:latin typeface="Calibri" panose="020F0502020204030204" pitchFamily="34" charset="0"/>
                <a:ea typeface="Droid Sans Fallback"/>
              </a:rPr>
              <a:t>.</a:t>
            </a:r>
          </a:p>
          <a:p>
            <a:pPr>
              <a:tabLst>
                <a:tab pos="720725" algn="l"/>
              </a:tabLst>
            </a:pPr>
            <a:endParaRPr lang="en-US" dirty="0">
              <a:latin typeface="Calibri" panose="020F0502020204030204" pitchFamily="34" charset="0"/>
              <a:ea typeface="Droid Sans Fallback"/>
            </a:endParaRPr>
          </a:p>
          <a:p>
            <a:r>
              <a:rPr lang="en-US" sz="2000" b="1" dirty="0">
                <a:solidFill>
                  <a:srgbClr val="FF0000"/>
                </a:solidFill>
              </a:rPr>
              <a:t>Q) What is marker or tagged interface?</a:t>
            </a:r>
          </a:p>
          <a:p>
            <a:r>
              <a:rPr lang="en-US" dirty="0"/>
              <a:t>An interface that have no member is known as marker or tagged interface. For example: </a:t>
            </a:r>
            <a:r>
              <a:rPr lang="en-US" dirty="0" err="1"/>
              <a:t>Serializable</a:t>
            </a:r>
            <a:r>
              <a:rPr lang="en-US" dirty="0"/>
              <a:t>, </a:t>
            </a:r>
            <a:r>
              <a:rPr lang="en-US" dirty="0" err="1"/>
              <a:t>Cloneable</a:t>
            </a:r>
            <a:r>
              <a:rPr lang="en-US" dirty="0"/>
              <a:t>, Remote etc. They are used to provide some essential information to the JVM so that JVM may perform some useful operation.</a:t>
            </a:r>
          </a:p>
          <a:p>
            <a:pPr>
              <a:tabLst>
                <a:tab pos="720725" algn="l"/>
              </a:tabLst>
            </a:pPr>
            <a:endParaRPr lang="en-US" dirty="0" smtClean="0">
              <a:latin typeface="Calibri" panose="020F0502020204030204" pitchFamily="34" charset="0"/>
              <a:ea typeface="Droid Sans Fallback"/>
            </a:endParaRPr>
          </a:p>
        </p:txBody>
      </p:sp>
      <p:pic>
        <p:nvPicPr>
          <p:cNvPr id="4" name="Picture 3"/>
          <p:cNvPicPr>
            <a:picLocks noChangeAspect="1"/>
          </p:cNvPicPr>
          <p:nvPr/>
        </p:nvPicPr>
        <p:blipFill>
          <a:blip r:embed="rId2"/>
          <a:stretch>
            <a:fillRect/>
          </a:stretch>
        </p:blipFill>
        <p:spPr>
          <a:xfrm>
            <a:off x="2436078" y="1502445"/>
            <a:ext cx="6896100" cy="2155155"/>
          </a:xfrm>
          <a:prstGeom prst="rect">
            <a:avLst/>
          </a:prstGeom>
        </p:spPr>
      </p:pic>
    </p:spTree>
    <p:extLst>
      <p:ext uri="{BB962C8B-B14F-4D97-AF65-F5344CB8AC3E}">
        <p14:creationId xmlns:p14="http://schemas.microsoft.com/office/powerpoint/2010/main" val="3697186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0575" y="114880"/>
            <a:ext cx="2961067" cy="584775"/>
          </a:xfrm>
          <a:prstGeom prst="rect">
            <a:avLst/>
          </a:prstGeom>
        </p:spPr>
        <p:txBody>
          <a:bodyPr wrap="none">
            <a:spAutoFit/>
          </a:bodyPr>
          <a:lstStyle/>
          <a:p>
            <a:r>
              <a:rPr lang="en-US" sz="3200" b="1" dirty="0"/>
              <a:t>Loose-Coupling</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5391219"/>
          </a:xfrm>
          <a:prstGeom prst="rect">
            <a:avLst/>
          </a:prstGeom>
        </p:spPr>
        <p:txBody>
          <a:bodyPr wrap="square">
            <a:spAutoFit/>
          </a:bodyPr>
          <a:lstStyle/>
          <a:p>
            <a:pPr marR="0" lvl="0">
              <a:spcBef>
                <a:spcPts val="0"/>
              </a:spcBef>
              <a:spcAft>
                <a:spcPts val="0"/>
              </a:spcAft>
              <a:tabLst>
                <a:tab pos="720725" algn="l"/>
              </a:tabLst>
            </a:pPr>
            <a:r>
              <a:rPr lang="en-US" sz="2400" b="1" u="sng" dirty="0" smtClean="0">
                <a:latin typeface="Calibri" panose="020F0502020204030204" pitchFamily="34" charset="0"/>
                <a:ea typeface="Droid Sans Fallback"/>
              </a:rPr>
              <a:t>Loose-Coupling</a:t>
            </a:r>
            <a:r>
              <a:rPr lang="en-US" sz="2400" b="1" u="sng" dirty="0">
                <a:latin typeface="Calibri" panose="020F0502020204030204" pitchFamily="34" charset="0"/>
                <a:ea typeface="Droid Sans Fallback"/>
              </a:rPr>
              <a:t>:</a:t>
            </a:r>
            <a:r>
              <a:rPr lang="en-US" dirty="0">
                <a:latin typeface="Calibri" panose="020F0502020204030204" pitchFamily="34" charset="0"/>
                <a:ea typeface="Droid Sans Fallback"/>
              </a:rPr>
              <a:t>												Loose-Coupling is a concept of developing programs in a different layer in such a way that object utilization is independent of its implementation. It is develop in three different layers.</a:t>
            </a:r>
          </a:p>
          <a:p>
            <a:pPr marL="457200" marR="0">
              <a:spcBef>
                <a:spcPts val="0"/>
              </a:spcBef>
              <a:spcAft>
                <a:spcPts val="0"/>
              </a:spcAft>
              <a:tabLst>
                <a:tab pos="720725" algn="l"/>
              </a:tabLst>
            </a:pPr>
            <a:r>
              <a:rPr lang="en-US" dirty="0">
                <a:latin typeface="Calibri" panose="020F0502020204030204" pitchFamily="34" charset="0"/>
                <a:ea typeface="Droid Sans Fallback"/>
              </a:rPr>
              <a:t> </a:t>
            </a:r>
          </a:p>
          <a:p>
            <a:pPr marL="342900" marR="0" lvl="0" indent="-342900">
              <a:spcBef>
                <a:spcPts val="0"/>
              </a:spcBef>
              <a:spcAft>
                <a:spcPts val="0"/>
              </a:spcAft>
              <a:buFont typeface="+mj-lt"/>
              <a:buAutoNum type="arabicParenR"/>
              <a:tabLst>
                <a:tab pos="720725" algn="l"/>
              </a:tabLst>
            </a:pPr>
            <a:r>
              <a:rPr lang="en-US" b="1" i="1" u="sng" dirty="0">
                <a:latin typeface="Calibri" panose="020F0502020204030204" pitchFamily="34" charset="0"/>
                <a:ea typeface="Droid Sans Fallback"/>
              </a:rPr>
              <a:t>Object implementation layer:</a:t>
            </a:r>
            <a:r>
              <a:rPr lang="en-US" dirty="0">
                <a:latin typeface="Calibri" panose="020F0502020204030204" pitchFamily="34" charset="0"/>
                <a:ea typeface="Droid Sans Fallback"/>
              </a:rPr>
              <a:t> In this layer the functionality of the objects are implanted in the class, the declaration of the function are done in the interfaces. Here generalization concept is used</a:t>
            </a:r>
          </a:p>
          <a:p>
            <a:pPr marL="342900" marR="0" lvl="0" indent="-342900">
              <a:spcBef>
                <a:spcPts val="0"/>
              </a:spcBef>
              <a:spcAft>
                <a:spcPts val="0"/>
              </a:spcAft>
              <a:buFont typeface="+mj-lt"/>
              <a:buAutoNum type="arabicParenR"/>
              <a:tabLst>
                <a:tab pos="720725" algn="l"/>
              </a:tabLst>
            </a:pPr>
            <a:r>
              <a:rPr lang="en-US" b="1" i="1" u="sng" dirty="0">
                <a:latin typeface="Calibri" panose="020F0502020204030204" pitchFamily="34" charset="0"/>
                <a:ea typeface="Droid Sans Fallback"/>
              </a:rPr>
              <a:t>Object creation layer:</a:t>
            </a:r>
            <a:r>
              <a:rPr lang="en-US" dirty="0">
                <a:latin typeface="Calibri" panose="020F0502020204030204" pitchFamily="34" charset="0"/>
                <a:ea typeface="Droid Sans Fallback"/>
              </a:rPr>
              <a:t> In this layer the object of the class is created based on the requirement or need. Here </a:t>
            </a:r>
            <a:r>
              <a:rPr lang="en-US" dirty="0">
                <a:solidFill>
                  <a:srgbClr val="FF0000"/>
                </a:solidFill>
                <a:latin typeface="Calibri" panose="020F0502020204030204" pitchFamily="34" charset="0"/>
                <a:ea typeface="Droid Sans Fallback"/>
              </a:rPr>
              <a:t>factory design pattern </a:t>
            </a:r>
            <a:r>
              <a:rPr lang="en-US" dirty="0">
                <a:latin typeface="Calibri" panose="020F0502020204030204" pitchFamily="34" charset="0"/>
                <a:ea typeface="Droid Sans Fallback"/>
              </a:rPr>
              <a:t>is used</a:t>
            </a:r>
          </a:p>
          <a:p>
            <a:pPr marL="342900" marR="0" lvl="0" indent="-342900">
              <a:spcBef>
                <a:spcPts val="0"/>
              </a:spcBef>
              <a:spcAft>
                <a:spcPts val="0"/>
              </a:spcAft>
              <a:buFont typeface="+mj-lt"/>
              <a:buAutoNum type="arabicParenR"/>
              <a:tabLst>
                <a:tab pos="720725" algn="l"/>
              </a:tabLst>
            </a:pPr>
            <a:r>
              <a:rPr lang="en-US" b="1" i="1" u="sng" dirty="0">
                <a:latin typeface="Calibri" panose="020F0502020204030204" pitchFamily="34" charset="0"/>
                <a:ea typeface="Droid Sans Fallback"/>
              </a:rPr>
              <a:t>Utilization layer:</a:t>
            </a:r>
            <a:r>
              <a:rPr lang="en-US" dirty="0">
                <a:latin typeface="Calibri" panose="020F0502020204030204" pitchFamily="34" charset="0"/>
                <a:ea typeface="Droid Sans Fallback"/>
              </a:rPr>
              <a:t> in this layer the functionality of the object is used by using interface reference variables </a:t>
            </a:r>
          </a:p>
          <a:p>
            <a:pPr marL="457200" marR="0">
              <a:spcBef>
                <a:spcPts val="0"/>
              </a:spcBef>
              <a:spcAft>
                <a:spcPts val="0"/>
              </a:spcAft>
              <a:tabLst>
                <a:tab pos="720725" algn="l"/>
              </a:tabLst>
            </a:pPr>
            <a:r>
              <a:rPr lang="en-US" dirty="0">
                <a:latin typeface="Calibri" panose="020F0502020204030204" pitchFamily="34" charset="0"/>
                <a:ea typeface="Droid Sans Fallback"/>
              </a:rPr>
              <a:t> </a:t>
            </a:r>
          </a:p>
          <a:p>
            <a:pPr marL="342900" marR="0" lvl="0" indent="-342900">
              <a:spcBef>
                <a:spcPts val="0"/>
              </a:spcBef>
              <a:spcAft>
                <a:spcPts val="0"/>
              </a:spcAft>
              <a:buFont typeface="Wingdings" panose="05000000000000000000" pitchFamily="2" charset="2"/>
              <a:buChar char=""/>
              <a:tabLst>
                <a:tab pos="720725" algn="l"/>
              </a:tabLst>
            </a:pPr>
            <a:r>
              <a:rPr lang="en-US" sz="2400" b="1" u="sng" dirty="0">
                <a:latin typeface="Calibri" panose="020F0502020204030204" pitchFamily="34" charset="0"/>
                <a:ea typeface="Droid Sans Fallback"/>
              </a:rPr>
              <a:t>The advantage of Loose-Coupling:</a:t>
            </a:r>
            <a:endParaRPr lang="en-US" dirty="0">
              <a:latin typeface="Calibri" panose="020F0502020204030204" pitchFamily="34" charset="0"/>
              <a:ea typeface="Droid Sans Fallback"/>
            </a:endParaRPr>
          </a:p>
          <a:p>
            <a:pPr marL="685800" marR="0">
              <a:spcBef>
                <a:spcPts val="0"/>
              </a:spcBef>
              <a:spcAft>
                <a:spcPts val="1000"/>
              </a:spcAft>
              <a:tabLst>
                <a:tab pos="720725" algn="l"/>
              </a:tabLst>
            </a:pPr>
            <a:r>
              <a:rPr lang="en-US" dirty="0">
                <a:latin typeface="Calibri" panose="020F0502020204030204" pitchFamily="34" charset="0"/>
                <a:ea typeface="Droid Sans Fallback"/>
              </a:rPr>
              <a:t>Any changes in the implements layer will not have impact on the utilization layer. Hence modification and enhancement will be easy.</a:t>
            </a:r>
          </a:p>
          <a:p>
            <a:pPr>
              <a:tabLst>
                <a:tab pos="720725" algn="l"/>
              </a:tabLst>
            </a:pPr>
            <a:r>
              <a:rPr lang="en-US" dirty="0" smtClean="0">
                <a:solidFill>
                  <a:srgbClr val="00B0F0"/>
                </a:solidFill>
                <a:latin typeface="Calibri" panose="020F0502020204030204" pitchFamily="34" charset="0"/>
                <a:ea typeface="Droid Sans Fallback"/>
              </a:rPr>
              <a:t>Note: </a:t>
            </a:r>
          </a:p>
          <a:p>
            <a:pPr lvl="0">
              <a:tabLst>
                <a:tab pos="720725" algn="l"/>
              </a:tabLst>
            </a:pPr>
            <a:r>
              <a:rPr lang="en-US" dirty="0"/>
              <a:t>If an instance of a class depends on the implements of another class instance directly then it is known as tight coupling. Such type of programming will always consumes more times and effort maintain and updating the code. Any changes in the implementation of dependent object will impact on the other object. to overcome this we have to use loose coupling which is done by using interface reference variable </a:t>
            </a:r>
          </a:p>
        </p:txBody>
      </p:sp>
    </p:spTree>
    <p:extLst>
      <p:ext uri="{BB962C8B-B14F-4D97-AF65-F5344CB8AC3E}">
        <p14:creationId xmlns:p14="http://schemas.microsoft.com/office/powerpoint/2010/main" val="2676226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1980" y="114880"/>
            <a:ext cx="8552341" cy="584775"/>
          </a:xfrm>
          <a:prstGeom prst="rect">
            <a:avLst/>
          </a:prstGeom>
        </p:spPr>
        <p:txBody>
          <a:bodyPr wrap="none">
            <a:spAutoFit/>
          </a:bodyPr>
          <a:lstStyle/>
          <a:p>
            <a:r>
              <a:rPr lang="en-US" sz="3200" b="1" dirty="0"/>
              <a:t>Difference between abstract class and interface</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61743844"/>
              </p:ext>
            </p:extLst>
          </p:nvPr>
        </p:nvGraphicFramePr>
        <p:xfrm>
          <a:off x="557561" y="1053222"/>
          <a:ext cx="11095464" cy="4892533"/>
        </p:xfrm>
        <a:graphic>
          <a:graphicData uri="http://schemas.openxmlformats.org/drawingml/2006/table">
            <a:tbl>
              <a:tblPr/>
              <a:tblGrid>
                <a:gridCol w="5547732"/>
                <a:gridCol w="5547732"/>
              </a:tblGrid>
              <a:tr h="277206">
                <a:tc>
                  <a:txBody>
                    <a:bodyPr/>
                    <a:lstStyle/>
                    <a:p>
                      <a:pPr algn="l" fontAlgn="t"/>
                      <a:r>
                        <a:rPr lang="en-US" sz="1200" dirty="0">
                          <a:solidFill>
                            <a:srgbClr val="000000"/>
                          </a:solidFill>
                          <a:effectLst/>
                          <a:latin typeface="times new roman" panose="02020603050405020304" pitchFamily="18" charset="0"/>
                        </a:rPr>
                        <a:t>Abstract class</a:t>
                      </a:r>
                    </a:p>
                  </a:txBody>
                  <a:tcPr marL="31771" marR="31771" marT="31771" marB="31771">
                    <a:lnL w="9525" cap="flat" cmpd="sng" algn="ctr">
                      <a:solidFill>
                        <a:srgbClr val="206951"/>
                      </a:solidFill>
                      <a:prstDash val="solid"/>
                      <a:round/>
                      <a:headEnd type="none" w="med" len="med"/>
                      <a:tailEnd type="none" w="med" len="med"/>
                    </a:lnL>
                    <a:lnR w="9525" cap="flat" cmpd="sng" algn="ctr">
                      <a:solidFill>
                        <a:srgbClr val="206951"/>
                      </a:solidFill>
                      <a:prstDash val="solid"/>
                      <a:round/>
                      <a:headEnd type="none" w="med" len="med"/>
                      <a:tailEnd type="none" w="med" len="med"/>
                    </a:lnR>
                    <a:lnT w="9525" cap="flat" cmpd="sng" algn="ctr">
                      <a:solidFill>
                        <a:srgbClr val="20695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200">
                          <a:solidFill>
                            <a:srgbClr val="000000"/>
                          </a:solidFill>
                          <a:effectLst/>
                          <a:latin typeface="times new roman" panose="02020603050405020304" pitchFamily="18" charset="0"/>
                        </a:rPr>
                        <a:t>Interface</a:t>
                      </a:r>
                    </a:p>
                  </a:txBody>
                  <a:tcPr marL="31771" marR="31771" marT="31771" marB="31771">
                    <a:lnL w="9525" cap="flat" cmpd="sng" algn="ctr">
                      <a:solidFill>
                        <a:srgbClr val="206951"/>
                      </a:solidFill>
                      <a:prstDash val="solid"/>
                      <a:round/>
                      <a:headEnd type="none" w="med" len="med"/>
                      <a:tailEnd type="none" w="med" len="med"/>
                    </a:lnL>
                    <a:lnR w="9525" cap="flat" cmpd="sng" algn="ctr">
                      <a:solidFill>
                        <a:srgbClr val="206951"/>
                      </a:solidFill>
                      <a:prstDash val="solid"/>
                      <a:round/>
                      <a:headEnd type="none" w="med" len="med"/>
                      <a:tailEnd type="none" w="med" len="med"/>
                    </a:lnR>
                    <a:lnT w="9525" cap="flat" cmpd="sng" algn="ctr">
                      <a:solidFill>
                        <a:srgbClr val="20695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88727">
                <a:tc>
                  <a:txBody>
                    <a:bodyPr/>
                    <a:lstStyle/>
                    <a:p>
                      <a:pPr algn="just" fontAlgn="t"/>
                      <a:r>
                        <a:rPr lang="en-US" sz="1200" b="0" i="0" dirty="0">
                          <a:solidFill>
                            <a:srgbClr val="000000"/>
                          </a:solidFill>
                          <a:effectLst/>
                          <a:latin typeface="verdana" panose="020B0604030504040204" pitchFamily="34" charset="0"/>
                        </a:rPr>
                        <a:t>1) Abstract class can </a:t>
                      </a:r>
                      <a:r>
                        <a:rPr lang="en-US" sz="1200" b="1" i="0" dirty="0">
                          <a:solidFill>
                            <a:srgbClr val="000000"/>
                          </a:solidFill>
                          <a:effectLst/>
                          <a:latin typeface="verdana" panose="020B0604030504040204" pitchFamily="34" charset="0"/>
                        </a:rPr>
                        <a:t>have abstract and non-abstract</a:t>
                      </a:r>
                      <a:r>
                        <a:rPr lang="en-US" sz="1200" b="0" i="0" dirty="0">
                          <a:solidFill>
                            <a:srgbClr val="000000"/>
                          </a:solidFill>
                          <a:effectLst/>
                          <a:latin typeface="verdana" panose="020B0604030504040204" pitchFamily="34" charset="0"/>
                        </a:rPr>
                        <a:t> methods.</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200" b="0" i="0">
                          <a:solidFill>
                            <a:srgbClr val="000000"/>
                          </a:solidFill>
                          <a:effectLst/>
                          <a:latin typeface="verdana" panose="020B0604030504040204" pitchFamily="34" charset="0"/>
                        </a:rPr>
                        <a:t>Interface can have </a:t>
                      </a:r>
                      <a:r>
                        <a:rPr lang="en-US" sz="1200" b="1" i="0">
                          <a:solidFill>
                            <a:srgbClr val="000000"/>
                          </a:solidFill>
                          <a:effectLst/>
                          <a:latin typeface="verdana" panose="020B0604030504040204" pitchFamily="34" charset="0"/>
                        </a:rPr>
                        <a:t>only abstract</a:t>
                      </a:r>
                      <a:r>
                        <a:rPr lang="en-US" sz="1200" b="0" i="0">
                          <a:solidFill>
                            <a:srgbClr val="000000"/>
                          </a:solidFill>
                          <a:effectLst/>
                          <a:latin typeface="verdana" panose="020B0604030504040204" pitchFamily="34" charset="0"/>
                        </a:rPr>
                        <a:t> methods.</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482966">
                <a:tc>
                  <a:txBody>
                    <a:bodyPr/>
                    <a:lstStyle/>
                    <a:p>
                      <a:pPr algn="just" fontAlgn="t"/>
                      <a:r>
                        <a:rPr lang="en-US" sz="1200" b="0" i="0">
                          <a:solidFill>
                            <a:srgbClr val="000000"/>
                          </a:solidFill>
                          <a:effectLst/>
                          <a:latin typeface="verdana" panose="020B0604030504040204" pitchFamily="34" charset="0"/>
                        </a:rPr>
                        <a:t>2) Abstract class </a:t>
                      </a:r>
                      <a:r>
                        <a:rPr lang="en-US" sz="1200" b="1" i="0">
                          <a:solidFill>
                            <a:srgbClr val="000000"/>
                          </a:solidFill>
                          <a:effectLst/>
                          <a:latin typeface="verdana" panose="020B0604030504040204" pitchFamily="34" charset="0"/>
                        </a:rPr>
                        <a:t>doesn't support multiple inheritance</a:t>
                      </a:r>
                      <a:r>
                        <a:rPr lang="en-US" sz="1200" b="0" i="0">
                          <a:solidFill>
                            <a:srgbClr val="000000"/>
                          </a:solidFill>
                          <a:effectLst/>
                          <a:latin typeface="verdana" panose="020B0604030504040204" pitchFamily="34" charset="0"/>
                        </a:rPr>
                        <a:t>.</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200" b="0" i="0">
                          <a:solidFill>
                            <a:srgbClr val="000000"/>
                          </a:solidFill>
                          <a:effectLst/>
                          <a:latin typeface="verdana" panose="020B0604030504040204" pitchFamily="34" charset="0"/>
                        </a:rPr>
                        <a:t>Interface </a:t>
                      </a:r>
                      <a:r>
                        <a:rPr lang="en-US" sz="1200" b="1" i="0">
                          <a:solidFill>
                            <a:srgbClr val="000000"/>
                          </a:solidFill>
                          <a:effectLst/>
                          <a:latin typeface="verdana" panose="020B0604030504040204" pitchFamily="34" charset="0"/>
                        </a:rPr>
                        <a:t>supports multiple inheritance</a:t>
                      </a:r>
                      <a:r>
                        <a:rPr lang="en-US" sz="1200" b="0" i="0">
                          <a:solidFill>
                            <a:srgbClr val="000000"/>
                          </a:solidFill>
                          <a:effectLst/>
                          <a:latin typeface="verdana" panose="020B0604030504040204" pitchFamily="34" charset="0"/>
                        </a:rPr>
                        <a:t>.</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88727">
                <a:tc>
                  <a:txBody>
                    <a:bodyPr/>
                    <a:lstStyle/>
                    <a:p>
                      <a:pPr algn="just" fontAlgn="t"/>
                      <a:r>
                        <a:rPr lang="en-US" sz="1200" b="0" i="0">
                          <a:solidFill>
                            <a:srgbClr val="000000"/>
                          </a:solidFill>
                          <a:effectLst/>
                          <a:latin typeface="verdana" panose="020B0604030504040204" pitchFamily="34" charset="0"/>
                        </a:rPr>
                        <a:t>3) Abstract class </a:t>
                      </a:r>
                      <a:r>
                        <a:rPr lang="en-US" sz="1200" b="1" i="0">
                          <a:solidFill>
                            <a:srgbClr val="000000"/>
                          </a:solidFill>
                          <a:effectLst/>
                          <a:latin typeface="verdana" panose="020B0604030504040204" pitchFamily="34" charset="0"/>
                        </a:rPr>
                        <a:t>can have final, non-final, static and non-static variables</a:t>
                      </a:r>
                      <a:r>
                        <a:rPr lang="en-US" sz="1200" b="0" i="0">
                          <a:solidFill>
                            <a:srgbClr val="000000"/>
                          </a:solidFill>
                          <a:effectLst/>
                          <a:latin typeface="verdana" panose="020B0604030504040204" pitchFamily="34" charset="0"/>
                        </a:rPr>
                        <a:t>.</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200" b="0" i="0">
                          <a:solidFill>
                            <a:srgbClr val="000000"/>
                          </a:solidFill>
                          <a:effectLst/>
                          <a:latin typeface="verdana" panose="020B0604030504040204" pitchFamily="34" charset="0"/>
                        </a:rPr>
                        <a:t>Interface has </a:t>
                      </a:r>
                      <a:r>
                        <a:rPr lang="en-US" sz="1200" b="1" i="0">
                          <a:solidFill>
                            <a:srgbClr val="000000"/>
                          </a:solidFill>
                          <a:effectLst/>
                          <a:latin typeface="verdana" panose="020B0604030504040204" pitchFamily="34" charset="0"/>
                        </a:rPr>
                        <a:t>only static and final variables</a:t>
                      </a:r>
                      <a:r>
                        <a:rPr lang="en-US" sz="1200" b="0" i="0">
                          <a:solidFill>
                            <a:srgbClr val="000000"/>
                          </a:solidFill>
                          <a:effectLst/>
                          <a:latin typeface="verdana" panose="020B0604030504040204" pitchFamily="34" charset="0"/>
                        </a:rPr>
                        <a:t>.</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688727">
                <a:tc>
                  <a:txBody>
                    <a:bodyPr/>
                    <a:lstStyle/>
                    <a:p>
                      <a:pPr algn="just" fontAlgn="t"/>
                      <a:r>
                        <a:rPr lang="en-US" sz="1200" b="0" i="0">
                          <a:solidFill>
                            <a:srgbClr val="000000"/>
                          </a:solidFill>
                          <a:effectLst/>
                          <a:latin typeface="verdana" panose="020B0604030504040204" pitchFamily="34" charset="0"/>
                        </a:rPr>
                        <a:t>4) Abstract class </a:t>
                      </a:r>
                      <a:r>
                        <a:rPr lang="en-US" sz="1200" b="1" i="0">
                          <a:solidFill>
                            <a:srgbClr val="000000"/>
                          </a:solidFill>
                          <a:effectLst/>
                          <a:latin typeface="verdana" panose="020B0604030504040204" pitchFamily="34" charset="0"/>
                        </a:rPr>
                        <a:t>can have static methods, main method and constructor</a:t>
                      </a:r>
                      <a:r>
                        <a:rPr lang="en-US" sz="1200" b="0" i="0">
                          <a:solidFill>
                            <a:srgbClr val="000000"/>
                          </a:solidFill>
                          <a:effectLst/>
                          <a:latin typeface="verdana" panose="020B0604030504040204" pitchFamily="34" charset="0"/>
                        </a:rPr>
                        <a:t>.</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200" b="0" i="0">
                          <a:solidFill>
                            <a:srgbClr val="000000"/>
                          </a:solidFill>
                          <a:effectLst/>
                          <a:latin typeface="verdana" panose="020B0604030504040204" pitchFamily="34" charset="0"/>
                        </a:rPr>
                        <a:t>Interface </a:t>
                      </a:r>
                      <a:r>
                        <a:rPr lang="en-US" sz="1200" b="1" i="0">
                          <a:solidFill>
                            <a:srgbClr val="000000"/>
                          </a:solidFill>
                          <a:effectLst/>
                          <a:latin typeface="verdana" panose="020B0604030504040204" pitchFamily="34" charset="0"/>
                        </a:rPr>
                        <a:t>can't have static methods, main method or constructor</a:t>
                      </a:r>
                      <a:r>
                        <a:rPr lang="en-US" sz="1200" b="0" i="0">
                          <a:solidFill>
                            <a:srgbClr val="000000"/>
                          </a:solidFill>
                          <a:effectLst/>
                          <a:latin typeface="verdana" panose="020B0604030504040204" pitchFamily="34" charset="0"/>
                        </a:rPr>
                        <a:t>.</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88727">
                <a:tc>
                  <a:txBody>
                    <a:bodyPr/>
                    <a:lstStyle/>
                    <a:p>
                      <a:pPr algn="just" fontAlgn="t"/>
                      <a:r>
                        <a:rPr lang="en-US" sz="1200" b="0" i="0">
                          <a:solidFill>
                            <a:srgbClr val="000000"/>
                          </a:solidFill>
                          <a:effectLst/>
                          <a:latin typeface="verdana" panose="020B0604030504040204" pitchFamily="34" charset="0"/>
                        </a:rPr>
                        <a:t>5) Abstract class </a:t>
                      </a:r>
                      <a:r>
                        <a:rPr lang="en-US" sz="1200" b="1" i="0">
                          <a:solidFill>
                            <a:srgbClr val="000000"/>
                          </a:solidFill>
                          <a:effectLst/>
                          <a:latin typeface="verdana" panose="020B0604030504040204" pitchFamily="34" charset="0"/>
                        </a:rPr>
                        <a:t>can provide the implementation of interface</a:t>
                      </a:r>
                      <a:r>
                        <a:rPr lang="en-US" sz="1200" b="0" i="0">
                          <a:solidFill>
                            <a:srgbClr val="000000"/>
                          </a:solidFill>
                          <a:effectLst/>
                          <a:latin typeface="verdana" panose="020B0604030504040204" pitchFamily="34" charset="0"/>
                        </a:rPr>
                        <a:t>.</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200" b="0" i="0">
                          <a:solidFill>
                            <a:srgbClr val="000000"/>
                          </a:solidFill>
                          <a:effectLst/>
                          <a:latin typeface="verdana" panose="020B0604030504040204" pitchFamily="34" charset="0"/>
                        </a:rPr>
                        <a:t>Interface </a:t>
                      </a:r>
                      <a:r>
                        <a:rPr lang="en-US" sz="1200" b="1" i="0">
                          <a:solidFill>
                            <a:srgbClr val="000000"/>
                          </a:solidFill>
                          <a:effectLst/>
                          <a:latin typeface="verdana" panose="020B0604030504040204" pitchFamily="34" charset="0"/>
                        </a:rPr>
                        <a:t>can't provide the implementation of abstract class</a:t>
                      </a:r>
                      <a:r>
                        <a:rPr lang="en-US" sz="1200" b="0" i="0">
                          <a:solidFill>
                            <a:srgbClr val="000000"/>
                          </a:solidFill>
                          <a:effectLst/>
                          <a:latin typeface="verdana" panose="020B0604030504040204" pitchFamily="34" charset="0"/>
                        </a:rPr>
                        <a:t>.</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482966">
                <a:tc>
                  <a:txBody>
                    <a:bodyPr/>
                    <a:lstStyle/>
                    <a:p>
                      <a:pPr algn="just" fontAlgn="t"/>
                      <a:r>
                        <a:rPr lang="en-US" sz="1200" b="0" i="0">
                          <a:solidFill>
                            <a:srgbClr val="000000"/>
                          </a:solidFill>
                          <a:effectLst/>
                          <a:latin typeface="verdana" panose="020B0604030504040204" pitchFamily="34" charset="0"/>
                        </a:rPr>
                        <a:t>6) The </a:t>
                      </a:r>
                      <a:r>
                        <a:rPr lang="en-US" sz="1200" b="1" i="0">
                          <a:solidFill>
                            <a:srgbClr val="000000"/>
                          </a:solidFill>
                          <a:effectLst/>
                          <a:latin typeface="verdana" panose="020B0604030504040204" pitchFamily="34" charset="0"/>
                        </a:rPr>
                        <a:t>abstract keyword</a:t>
                      </a:r>
                      <a:r>
                        <a:rPr lang="en-US" sz="1200" b="0" i="0">
                          <a:solidFill>
                            <a:srgbClr val="000000"/>
                          </a:solidFill>
                          <a:effectLst/>
                          <a:latin typeface="verdana" panose="020B0604030504040204" pitchFamily="34" charset="0"/>
                        </a:rPr>
                        <a:t> is used to declare abstract class.</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200" b="0" i="0">
                          <a:solidFill>
                            <a:srgbClr val="000000"/>
                          </a:solidFill>
                          <a:effectLst/>
                          <a:latin typeface="verdana" panose="020B0604030504040204" pitchFamily="34" charset="0"/>
                        </a:rPr>
                        <a:t>The </a:t>
                      </a:r>
                      <a:r>
                        <a:rPr lang="en-US" sz="1200" b="1" i="0">
                          <a:solidFill>
                            <a:srgbClr val="000000"/>
                          </a:solidFill>
                          <a:effectLst/>
                          <a:latin typeface="verdana" panose="020B0604030504040204" pitchFamily="34" charset="0"/>
                        </a:rPr>
                        <a:t>interface keyword</a:t>
                      </a:r>
                      <a:r>
                        <a:rPr lang="en-US" sz="1200" b="0" i="0">
                          <a:solidFill>
                            <a:srgbClr val="000000"/>
                          </a:solidFill>
                          <a:effectLst/>
                          <a:latin typeface="verdana" panose="020B0604030504040204" pitchFamily="34" charset="0"/>
                        </a:rPr>
                        <a:t> is used to declare interface.</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894487">
                <a:tc>
                  <a:txBody>
                    <a:bodyPr/>
                    <a:lstStyle/>
                    <a:p>
                      <a:pPr algn="just" fontAlgn="t"/>
                      <a:r>
                        <a:rPr lang="en-US" sz="1200" b="0" i="0">
                          <a:solidFill>
                            <a:srgbClr val="000000"/>
                          </a:solidFill>
                          <a:effectLst/>
                          <a:latin typeface="verdana" panose="020B0604030504040204" pitchFamily="34" charset="0"/>
                        </a:rPr>
                        <a:t>7) </a:t>
                      </a:r>
                      <a:r>
                        <a:rPr lang="en-US" sz="1200" b="1" i="0">
                          <a:solidFill>
                            <a:srgbClr val="000000"/>
                          </a:solidFill>
                          <a:effectLst/>
                          <a:latin typeface="verdana" panose="020B0604030504040204" pitchFamily="34" charset="0"/>
                        </a:rPr>
                        <a:t>Example:</a:t>
                      </a:r>
                      <a:r>
                        <a:rPr lang="en-US" sz="1200" b="0" i="0">
                          <a:solidFill>
                            <a:srgbClr val="000000"/>
                          </a:solidFill>
                          <a:effectLst/>
                          <a:latin typeface="verdana" panose="020B0604030504040204" pitchFamily="34" charset="0"/>
                        </a:rPr>
                        <a:t/>
                      </a:r>
                      <a:br>
                        <a:rPr lang="en-US" sz="1200" b="0" i="0">
                          <a:solidFill>
                            <a:srgbClr val="000000"/>
                          </a:solidFill>
                          <a:effectLst/>
                          <a:latin typeface="verdana" panose="020B0604030504040204" pitchFamily="34" charset="0"/>
                        </a:rPr>
                      </a:br>
                      <a:r>
                        <a:rPr lang="en-US" sz="1200" b="0" i="0">
                          <a:solidFill>
                            <a:srgbClr val="000000"/>
                          </a:solidFill>
                          <a:effectLst/>
                          <a:latin typeface="verdana" panose="020B0604030504040204" pitchFamily="34" charset="0"/>
                        </a:rPr>
                        <a:t>public abstract class Shape{</a:t>
                      </a:r>
                      <a:br>
                        <a:rPr lang="en-US" sz="1200" b="0" i="0">
                          <a:solidFill>
                            <a:srgbClr val="000000"/>
                          </a:solidFill>
                          <a:effectLst/>
                          <a:latin typeface="verdana" panose="020B0604030504040204" pitchFamily="34" charset="0"/>
                        </a:rPr>
                      </a:br>
                      <a:r>
                        <a:rPr lang="en-US" sz="1200" b="0" i="0">
                          <a:solidFill>
                            <a:srgbClr val="000000"/>
                          </a:solidFill>
                          <a:effectLst/>
                          <a:latin typeface="verdana" panose="020B0604030504040204" pitchFamily="34" charset="0"/>
                        </a:rPr>
                        <a:t>public abstract void draw();</a:t>
                      </a:r>
                      <a:br>
                        <a:rPr lang="en-US" sz="1200" b="0" i="0">
                          <a:solidFill>
                            <a:srgbClr val="000000"/>
                          </a:solidFill>
                          <a:effectLst/>
                          <a:latin typeface="verdana" panose="020B0604030504040204" pitchFamily="34" charset="0"/>
                        </a:rPr>
                      </a:br>
                      <a:r>
                        <a:rPr lang="en-US" sz="1200" b="0" i="0">
                          <a:solidFill>
                            <a:srgbClr val="000000"/>
                          </a:solidFill>
                          <a:effectLst/>
                          <a:latin typeface="verdana" panose="020B0604030504040204" pitchFamily="34" charset="0"/>
                        </a:rPr>
                        <a:t>}</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200" b="1" i="0" dirty="0">
                          <a:solidFill>
                            <a:srgbClr val="000000"/>
                          </a:solidFill>
                          <a:effectLst/>
                          <a:latin typeface="verdana" panose="020B0604030504040204" pitchFamily="34" charset="0"/>
                        </a:rPr>
                        <a:t>Example:</a:t>
                      </a:r>
                      <a:r>
                        <a:rPr lang="en-US" sz="1200" b="0" i="0" dirty="0">
                          <a:solidFill>
                            <a:srgbClr val="000000"/>
                          </a:solidFill>
                          <a:effectLst/>
                          <a:latin typeface="verdana" panose="020B0604030504040204" pitchFamily="34" charset="0"/>
                        </a:rPr>
                        <a:t/>
                      </a:r>
                      <a:br>
                        <a:rPr lang="en-US" sz="1200" b="0" i="0" dirty="0">
                          <a:solidFill>
                            <a:srgbClr val="000000"/>
                          </a:solidFill>
                          <a:effectLst/>
                          <a:latin typeface="verdana" panose="020B0604030504040204" pitchFamily="34" charset="0"/>
                        </a:rPr>
                      </a:br>
                      <a:r>
                        <a:rPr lang="en-US" sz="1200" b="0" i="0" dirty="0">
                          <a:solidFill>
                            <a:srgbClr val="000000"/>
                          </a:solidFill>
                          <a:effectLst/>
                          <a:latin typeface="verdana" panose="020B0604030504040204" pitchFamily="34" charset="0"/>
                        </a:rPr>
                        <a:t>public interface </a:t>
                      </a:r>
                      <a:r>
                        <a:rPr lang="en-US" sz="1200" b="0" i="0" dirty="0" err="1">
                          <a:solidFill>
                            <a:srgbClr val="000000"/>
                          </a:solidFill>
                          <a:effectLst/>
                          <a:latin typeface="verdana" panose="020B0604030504040204" pitchFamily="34" charset="0"/>
                        </a:rPr>
                        <a:t>Drawable</a:t>
                      </a:r>
                      <a:r>
                        <a:rPr lang="en-US" sz="1200" b="0" i="0" dirty="0">
                          <a:solidFill>
                            <a:srgbClr val="000000"/>
                          </a:solidFill>
                          <a:effectLst/>
                          <a:latin typeface="verdana" panose="020B0604030504040204" pitchFamily="34" charset="0"/>
                        </a:rPr>
                        <a:t>{</a:t>
                      </a:r>
                      <a:br>
                        <a:rPr lang="en-US" sz="1200" b="0" i="0" dirty="0">
                          <a:solidFill>
                            <a:srgbClr val="000000"/>
                          </a:solidFill>
                          <a:effectLst/>
                          <a:latin typeface="verdana" panose="020B0604030504040204" pitchFamily="34" charset="0"/>
                        </a:rPr>
                      </a:br>
                      <a:r>
                        <a:rPr lang="en-US" sz="1200" b="0" i="0" dirty="0">
                          <a:solidFill>
                            <a:srgbClr val="000000"/>
                          </a:solidFill>
                          <a:effectLst/>
                          <a:latin typeface="verdana" panose="020B0604030504040204" pitchFamily="34" charset="0"/>
                        </a:rPr>
                        <a:t>void draw();</a:t>
                      </a:r>
                      <a:br>
                        <a:rPr lang="en-US" sz="1200" b="0" i="0" dirty="0">
                          <a:solidFill>
                            <a:srgbClr val="000000"/>
                          </a:solidFill>
                          <a:effectLst/>
                          <a:latin typeface="verdana" panose="020B0604030504040204" pitchFamily="34" charset="0"/>
                        </a:rPr>
                      </a:br>
                      <a:r>
                        <a:rPr lang="en-US" sz="1200" b="0" i="0" dirty="0">
                          <a:solidFill>
                            <a:srgbClr val="000000"/>
                          </a:solidFill>
                          <a:effectLst/>
                          <a:latin typeface="verdana" panose="020B0604030504040204" pitchFamily="34" charset="0"/>
                        </a:rPr>
                        <a:t>}</a:t>
                      </a:r>
                    </a:p>
                  </a:txBody>
                  <a:tcPr marL="31771" marR="31771" marT="31771" marB="3177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37764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0575" y="0"/>
            <a:ext cx="1683474" cy="584775"/>
          </a:xfrm>
          <a:prstGeom prst="rect">
            <a:avLst/>
          </a:prstGeom>
        </p:spPr>
        <p:txBody>
          <a:bodyPr wrap="none">
            <a:spAutoFit/>
          </a:bodyPr>
          <a:lstStyle/>
          <a:p>
            <a:r>
              <a:rPr lang="en-US" sz="3200" b="1" dirty="0"/>
              <a:t>Package</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6" y="386479"/>
            <a:ext cx="11778769" cy="6294031"/>
          </a:xfrm>
          <a:prstGeom prst="rect">
            <a:avLst/>
          </a:prstGeom>
        </p:spPr>
        <p:txBody>
          <a:bodyPr wrap="square">
            <a:spAutoFit/>
          </a:bodyPr>
          <a:lstStyle/>
          <a:p>
            <a:pPr marL="285750" indent="-285750">
              <a:buFont typeface="Wingdings" panose="05000000000000000000" pitchFamily="2" charset="2"/>
              <a:buChar char="v"/>
            </a:pPr>
            <a:r>
              <a:rPr lang="en-US" dirty="0" smtClean="0"/>
              <a:t>A</a:t>
            </a:r>
            <a:r>
              <a:rPr lang="en-US" dirty="0"/>
              <a:t> </a:t>
            </a:r>
            <a:r>
              <a:rPr lang="en-US" b="1" dirty="0"/>
              <a:t>java package</a:t>
            </a:r>
            <a:r>
              <a:rPr lang="en-US" dirty="0"/>
              <a:t> is a group of similar types of classes, interfaces and sub-packages.</a:t>
            </a:r>
          </a:p>
          <a:p>
            <a:pPr marL="285750" indent="-285750">
              <a:buFont typeface="Wingdings" panose="05000000000000000000" pitchFamily="2" charset="2"/>
              <a:buChar char="v"/>
            </a:pPr>
            <a:r>
              <a:rPr lang="en-US" dirty="0"/>
              <a:t>Package in java can be categorized in two form, built-in package and user-defined package.</a:t>
            </a:r>
          </a:p>
          <a:p>
            <a:pPr marL="285750" indent="-285750">
              <a:buFont typeface="Wingdings" panose="05000000000000000000" pitchFamily="2" charset="2"/>
              <a:buChar char="v"/>
            </a:pPr>
            <a:r>
              <a:rPr lang="en-US" dirty="0"/>
              <a:t>There are many built-in packages such as java, </a:t>
            </a:r>
            <a:r>
              <a:rPr lang="en-US" dirty="0" err="1"/>
              <a:t>lang</a:t>
            </a:r>
            <a:r>
              <a:rPr lang="en-US" dirty="0"/>
              <a:t>, </a:t>
            </a:r>
            <a:r>
              <a:rPr lang="en-US" dirty="0" err="1"/>
              <a:t>awt</a:t>
            </a:r>
            <a:r>
              <a:rPr lang="en-US" dirty="0"/>
              <a:t>, </a:t>
            </a:r>
            <a:r>
              <a:rPr lang="en-US" dirty="0" err="1"/>
              <a:t>javax</a:t>
            </a:r>
            <a:r>
              <a:rPr lang="en-US" dirty="0"/>
              <a:t>, swing, net, </a:t>
            </a:r>
            <a:r>
              <a:rPr lang="en-US" dirty="0" err="1"/>
              <a:t>io</a:t>
            </a:r>
            <a:r>
              <a:rPr lang="en-US" dirty="0"/>
              <a:t>, </a:t>
            </a:r>
            <a:r>
              <a:rPr lang="en-US" dirty="0" err="1"/>
              <a:t>util</a:t>
            </a:r>
            <a:r>
              <a:rPr lang="en-US" dirty="0"/>
              <a:t>, </a:t>
            </a:r>
            <a:r>
              <a:rPr lang="en-US" dirty="0" err="1"/>
              <a:t>sql</a:t>
            </a:r>
            <a:r>
              <a:rPr lang="en-US" dirty="0"/>
              <a:t> etc.</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Collection of java programs developed of particular functionality this known as package</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The package can have some package</a:t>
            </a:r>
          </a:p>
          <a:p>
            <a:pPr marL="342900" marR="0" lvl="0" indent="-342900">
              <a:spcBef>
                <a:spcPts val="0"/>
              </a:spcBef>
              <a:spcAft>
                <a:spcPts val="0"/>
              </a:spcAft>
              <a:buFont typeface="Wingdings" panose="05000000000000000000" pitchFamily="2" charset="2"/>
              <a:buChar char=""/>
              <a:tabLst>
                <a:tab pos="720725" algn="l"/>
              </a:tabLst>
            </a:pPr>
            <a:r>
              <a:rPr lang="en-US" dirty="0">
                <a:latin typeface="Calibri" panose="020F0502020204030204" pitchFamily="34" charset="0"/>
                <a:ea typeface="Droid Sans Fallback"/>
              </a:rPr>
              <a:t>Collection of java package is known java library </a:t>
            </a:r>
          </a:p>
          <a:p>
            <a:pPr marL="342900" marR="0" lvl="0" indent="-342900">
              <a:spcBef>
                <a:spcPts val="0"/>
              </a:spcBef>
              <a:spcAft>
                <a:spcPts val="1000"/>
              </a:spcAft>
              <a:buFont typeface="Wingdings" panose="05000000000000000000" pitchFamily="2" charset="2"/>
              <a:buChar char=""/>
              <a:tabLst>
                <a:tab pos="720725" algn="l"/>
              </a:tabLst>
            </a:pPr>
            <a:r>
              <a:rPr lang="en-US" dirty="0">
                <a:latin typeface="Calibri" panose="020F0502020204030204" pitchFamily="34" charset="0"/>
                <a:ea typeface="Droid Sans Fallback"/>
              </a:rPr>
              <a:t>Is package should be declare using package declaration statements </a:t>
            </a:r>
          </a:p>
          <a:p>
            <a:pPr>
              <a:spcAft>
                <a:spcPts val="1000"/>
              </a:spcAft>
              <a:tabLst>
                <a:tab pos="720725" algn="l"/>
              </a:tabLst>
            </a:pPr>
            <a:r>
              <a:rPr lang="en-US" dirty="0">
                <a:latin typeface="Calibri" panose="020F0502020204030204" pitchFamily="34" charset="0"/>
                <a:ea typeface="Droid Sans Fallback"/>
              </a:rPr>
              <a:t>The syntaxes </a:t>
            </a:r>
            <a:r>
              <a:rPr lang="en-US" dirty="0" smtClean="0">
                <a:latin typeface="Calibri" panose="020F0502020204030204" pitchFamily="34" charset="0"/>
                <a:ea typeface="Droid Sans Fallback"/>
              </a:rPr>
              <a:t>are: package </a:t>
            </a:r>
            <a:r>
              <a:rPr lang="en-US" dirty="0" err="1" smtClean="0">
                <a:latin typeface="Calibri" panose="020F0502020204030204" pitchFamily="34" charset="0"/>
                <a:ea typeface="Droid Sans Fallback"/>
              </a:rPr>
              <a:t>packageaName</a:t>
            </a:r>
            <a:r>
              <a:rPr lang="en-US" dirty="0" smtClean="0">
                <a:latin typeface="Calibri" panose="020F0502020204030204" pitchFamily="34" charset="0"/>
                <a:ea typeface="Droid Sans Fallback"/>
              </a:rPr>
              <a:t>;	or</a:t>
            </a:r>
            <a:r>
              <a:rPr lang="en-US" dirty="0">
                <a:latin typeface="Calibri" panose="020F0502020204030204" pitchFamily="34" charset="0"/>
                <a:ea typeface="Droid Sans Fallback"/>
              </a:rPr>
              <a:t>	</a:t>
            </a:r>
            <a:r>
              <a:rPr lang="en-US" dirty="0" smtClean="0">
                <a:latin typeface="Calibri" panose="020F0502020204030204" pitchFamily="34" charset="0"/>
                <a:ea typeface="Droid Sans Fallback"/>
              </a:rPr>
              <a:t>package </a:t>
            </a:r>
            <a:r>
              <a:rPr lang="en-US" dirty="0">
                <a:latin typeface="Calibri" panose="020F0502020204030204" pitchFamily="34" charset="0"/>
                <a:ea typeface="Droid Sans Fallback"/>
              </a:rPr>
              <a:t>pack1.pack2;// one is parent 2</a:t>
            </a:r>
            <a:r>
              <a:rPr lang="en-US" baseline="30000" dirty="0">
                <a:latin typeface="Calibri" panose="020F0502020204030204" pitchFamily="34" charset="0"/>
                <a:ea typeface="Droid Sans Fallback"/>
              </a:rPr>
              <a:t>nd</a:t>
            </a:r>
            <a:r>
              <a:rPr lang="en-US" dirty="0">
                <a:latin typeface="Calibri" panose="020F0502020204030204" pitchFamily="34" charset="0"/>
                <a:ea typeface="Droid Sans Fallback"/>
              </a:rPr>
              <a:t> one is child package</a:t>
            </a:r>
          </a:p>
          <a:p>
            <a:pPr marL="342900" marR="0" lvl="0" indent="-342900">
              <a:spcBef>
                <a:spcPts val="0"/>
              </a:spcBef>
              <a:spcAft>
                <a:spcPts val="1000"/>
              </a:spcAft>
              <a:buFont typeface="Wingdings" panose="05000000000000000000" pitchFamily="2" charset="2"/>
              <a:buChar char=""/>
              <a:tabLst>
                <a:tab pos="720725" algn="l"/>
              </a:tabLst>
            </a:pPr>
            <a:r>
              <a:rPr lang="en-US" dirty="0">
                <a:latin typeface="Calibri" panose="020F0502020204030204" pitchFamily="34" charset="0"/>
                <a:ea typeface="Droid Sans Fallback"/>
              </a:rPr>
              <a:t>The package declaration should be always the first line of the source file. In a source file we can have only one package declaration statements</a:t>
            </a:r>
          </a:p>
          <a:p>
            <a:r>
              <a:rPr lang="en-US" b="1" dirty="0">
                <a:solidFill>
                  <a:srgbClr val="00B0F0"/>
                </a:solidFill>
              </a:rPr>
              <a:t>How to access package from another package?</a:t>
            </a:r>
          </a:p>
          <a:p>
            <a:r>
              <a:rPr lang="en-US" dirty="0"/>
              <a:t>There are three ways to access the package from outside the package.</a:t>
            </a:r>
          </a:p>
          <a:p>
            <a:pPr marL="342900" indent="-342900">
              <a:buFont typeface="+mj-lt"/>
              <a:buAutoNum type="arabicParenR"/>
            </a:pPr>
            <a:r>
              <a:rPr lang="en-US" dirty="0"/>
              <a:t>import package</a:t>
            </a:r>
            <a:r>
              <a:rPr lang="en-US" dirty="0"/>
              <a:t>.*; </a:t>
            </a:r>
            <a:r>
              <a:rPr lang="en-US" dirty="0" smtClean="0"/>
              <a:t>(</a:t>
            </a:r>
            <a:r>
              <a:rPr lang="en-US" dirty="0" smtClean="0">
                <a:solidFill>
                  <a:schemeClr val="accent5"/>
                </a:solidFill>
              </a:rPr>
              <a:t>If you use package.* then all the classes and interfaces of this package will be accessible but not </a:t>
            </a:r>
            <a:r>
              <a:rPr lang="en-US" dirty="0" err="1" smtClean="0">
                <a:solidFill>
                  <a:schemeClr val="accent5"/>
                </a:solidFill>
              </a:rPr>
              <a:t>subpackages</a:t>
            </a:r>
            <a:r>
              <a:rPr lang="en-US" dirty="0" smtClean="0">
                <a:solidFill>
                  <a:schemeClr val="accent5"/>
                </a:solidFill>
              </a:rPr>
              <a:t>. The import keyword is used to make the classes and interface of another package accessible to the current package.</a:t>
            </a:r>
            <a:r>
              <a:rPr lang="en-US" dirty="0" smtClean="0"/>
              <a:t>)</a:t>
            </a:r>
            <a:endParaRPr lang="en-US" dirty="0"/>
          </a:p>
          <a:p>
            <a:pPr marL="342900" indent="-342900">
              <a:buFont typeface="+mj-lt"/>
              <a:buAutoNum type="arabicParenR"/>
            </a:pPr>
            <a:r>
              <a:rPr lang="en-US" dirty="0"/>
              <a:t>import </a:t>
            </a:r>
            <a:r>
              <a:rPr lang="en-US" dirty="0" err="1"/>
              <a:t>package.classname</a:t>
            </a:r>
            <a:r>
              <a:rPr lang="en-US" dirty="0" smtClean="0"/>
              <a:t>; (</a:t>
            </a:r>
            <a:r>
              <a:rPr lang="en-US" sz="1600" dirty="0">
                <a:solidFill>
                  <a:schemeClr val="accent5"/>
                </a:solidFill>
                <a:latin typeface="verdana" panose="020B0604030504040204" pitchFamily="34" charset="0"/>
              </a:rPr>
              <a:t>If you import </a:t>
            </a:r>
            <a:r>
              <a:rPr lang="en-US" sz="1600" dirty="0" err="1">
                <a:solidFill>
                  <a:schemeClr val="accent5"/>
                </a:solidFill>
                <a:latin typeface="verdana" panose="020B0604030504040204" pitchFamily="34" charset="0"/>
              </a:rPr>
              <a:t>package.classname</a:t>
            </a:r>
            <a:r>
              <a:rPr lang="en-US" sz="1600" dirty="0">
                <a:solidFill>
                  <a:schemeClr val="accent5"/>
                </a:solidFill>
                <a:latin typeface="verdana" panose="020B0604030504040204" pitchFamily="34" charset="0"/>
              </a:rPr>
              <a:t> then only declared class of this package will be accessible.</a:t>
            </a:r>
            <a:r>
              <a:rPr lang="en-US" dirty="0" smtClean="0"/>
              <a:t>)</a:t>
            </a:r>
            <a:endParaRPr lang="en-US" dirty="0"/>
          </a:p>
          <a:p>
            <a:pPr marL="342900" indent="-342900">
              <a:buFont typeface="+mj-lt"/>
              <a:buAutoNum type="arabicParenR"/>
            </a:pPr>
            <a:r>
              <a:rPr lang="en-US" dirty="0"/>
              <a:t>fully qualified name</a:t>
            </a:r>
            <a:r>
              <a:rPr lang="en-US" dirty="0"/>
              <a:t>.(</a:t>
            </a:r>
            <a:r>
              <a:rPr lang="en-US" dirty="0">
                <a:solidFill>
                  <a:schemeClr val="accent5"/>
                </a:solidFill>
              </a:rPr>
              <a:t>If you use fully qualified name then only declared class of this package will be accessible. Now there is no need to import. But you need to use fully qualified name every time when you are accessing the class or </a:t>
            </a:r>
            <a:r>
              <a:rPr lang="en-US" dirty="0" err="1" smtClean="0">
                <a:solidFill>
                  <a:schemeClr val="accent5"/>
                </a:solidFill>
              </a:rPr>
              <a:t>interface.It</a:t>
            </a:r>
            <a:r>
              <a:rPr lang="en-US" dirty="0" smtClean="0">
                <a:solidFill>
                  <a:schemeClr val="accent5"/>
                </a:solidFill>
              </a:rPr>
              <a:t> </a:t>
            </a:r>
            <a:r>
              <a:rPr lang="en-US" dirty="0">
                <a:solidFill>
                  <a:schemeClr val="accent5"/>
                </a:solidFill>
              </a:rPr>
              <a:t>is generally used when two packages have same class name e.g. </a:t>
            </a:r>
            <a:r>
              <a:rPr lang="en-US" dirty="0" err="1">
                <a:solidFill>
                  <a:schemeClr val="accent5"/>
                </a:solidFill>
              </a:rPr>
              <a:t>java.util</a:t>
            </a:r>
            <a:r>
              <a:rPr lang="en-US" dirty="0">
                <a:solidFill>
                  <a:schemeClr val="accent5"/>
                </a:solidFill>
              </a:rPr>
              <a:t> and </a:t>
            </a:r>
            <a:r>
              <a:rPr lang="en-US" dirty="0" err="1">
                <a:solidFill>
                  <a:schemeClr val="accent5"/>
                </a:solidFill>
              </a:rPr>
              <a:t>java.sql</a:t>
            </a:r>
            <a:r>
              <a:rPr lang="en-US" dirty="0">
                <a:solidFill>
                  <a:schemeClr val="accent5"/>
                </a:solidFill>
              </a:rPr>
              <a:t> packages contain Date class.</a:t>
            </a:r>
            <a:r>
              <a:rPr lang="en-US" dirty="0"/>
              <a:t>)</a:t>
            </a:r>
            <a:endParaRPr lang="en-US" dirty="0"/>
          </a:p>
        </p:txBody>
      </p:sp>
    </p:spTree>
    <p:extLst>
      <p:ext uri="{BB962C8B-B14F-4D97-AF65-F5344CB8AC3E}">
        <p14:creationId xmlns:p14="http://schemas.microsoft.com/office/powerpoint/2010/main" val="2171351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0575" y="114880"/>
            <a:ext cx="1683474" cy="584775"/>
          </a:xfrm>
          <a:prstGeom prst="rect">
            <a:avLst/>
          </a:prstGeom>
        </p:spPr>
        <p:txBody>
          <a:bodyPr wrap="none">
            <a:spAutoFit/>
          </a:bodyPr>
          <a:lstStyle/>
          <a:p>
            <a:r>
              <a:rPr lang="en-US" sz="3200" b="1" dirty="0"/>
              <a:t>Package</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4524315"/>
          </a:xfrm>
          <a:prstGeom prst="rect">
            <a:avLst/>
          </a:prstGeom>
        </p:spPr>
        <p:txBody>
          <a:bodyPr wrap="square">
            <a:spAutoFit/>
          </a:bodyPr>
          <a:lstStyle/>
          <a:p>
            <a:r>
              <a:rPr lang="en-US" dirty="0" smtClean="0"/>
              <a:t>Java inbuilt Packages</a:t>
            </a: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p:txBody>
      </p:sp>
      <p:pic>
        <p:nvPicPr>
          <p:cNvPr id="4" name="Picture 3"/>
          <p:cNvPicPr>
            <a:picLocks noChangeAspect="1"/>
          </p:cNvPicPr>
          <p:nvPr/>
        </p:nvPicPr>
        <p:blipFill>
          <a:blip r:embed="rId2"/>
          <a:stretch>
            <a:fillRect/>
          </a:stretch>
        </p:blipFill>
        <p:spPr>
          <a:xfrm>
            <a:off x="373246" y="1022820"/>
            <a:ext cx="11574966" cy="3750121"/>
          </a:xfrm>
          <a:prstGeom prst="rect">
            <a:avLst/>
          </a:prstGeom>
        </p:spPr>
      </p:pic>
    </p:spTree>
    <p:extLst>
      <p:ext uri="{BB962C8B-B14F-4D97-AF65-F5344CB8AC3E}">
        <p14:creationId xmlns:p14="http://schemas.microsoft.com/office/powerpoint/2010/main" val="4179922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0575" y="114880"/>
            <a:ext cx="1683474" cy="584775"/>
          </a:xfrm>
          <a:prstGeom prst="rect">
            <a:avLst/>
          </a:prstGeom>
        </p:spPr>
        <p:txBody>
          <a:bodyPr wrap="none">
            <a:spAutoFit/>
          </a:bodyPr>
          <a:lstStyle/>
          <a:p>
            <a:r>
              <a:rPr lang="en-US" sz="3200" b="1" dirty="0"/>
              <a:t>Package</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4524315"/>
          </a:xfrm>
          <a:prstGeom prst="rect">
            <a:avLst/>
          </a:prstGeom>
        </p:spPr>
        <p:txBody>
          <a:bodyPr wrap="square">
            <a:spAutoFit/>
          </a:bodyPr>
          <a:lstStyle/>
          <a:p>
            <a:r>
              <a:rPr lang="en-US" dirty="0" smtClean="0"/>
              <a:t>User define Packages</a:t>
            </a: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p:txBody>
      </p:sp>
      <p:pic>
        <p:nvPicPr>
          <p:cNvPr id="5" name="Picture 4"/>
          <p:cNvPicPr>
            <a:picLocks noChangeAspect="1"/>
          </p:cNvPicPr>
          <p:nvPr/>
        </p:nvPicPr>
        <p:blipFill>
          <a:blip r:embed="rId2"/>
          <a:stretch>
            <a:fillRect/>
          </a:stretch>
        </p:blipFill>
        <p:spPr>
          <a:xfrm>
            <a:off x="271345" y="1037063"/>
            <a:ext cx="11693914" cy="5239912"/>
          </a:xfrm>
          <a:prstGeom prst="rect">
            <a:avLst/>
          </a:prstGeom>
        </p:spPr>
      </p:pic>
    </p:spTree>
    <p:extLst>
      <p:ext uri="{BB962C8B-B14F-4D97-AF65-F5344CB8AC3E}">
        <p14:creationId xmlns:p14="http://schemas.microsoft.com/office/powerpoint/2010/main" val="265873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2714" y="155445"/>
            <a:ext cx="3849131" cy="584775"/>
          </a:xfrm>
          <a:prstGeom prst="rect">
            <a:avLst/>
          </a:prstGeom>
        </p:spPr>
        <p:txBody>
          <a:bodyPr wrap="none">
            <a:spAutoFit/>
          </a:bodyPr>
          <a:lstStyle/>
          <a:p>
            <a:r>
              <a:rPr lang="en-GB" sz="3200" b="1" dirty="0"/>
              <a:t>Naming conventions</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5" name="Rectangle 4"/>
          <p:cNvSpPr/>
          <p:nvPr/>
        </p:nvSpPr>
        <p:spPr>
          <a:xfrm>
            <a:off x="282497" y="740220"/>
            <a:ext cx="11767617" cy="923330"/>
          </a:xfrm>
          <a:prstGeom prst="rect">
            <a:avLst/>
          </a:prstGeom>
        </p:spPr>
        <p:txBody>
          <a:bodyPr wrap="square">
            <a:spAutoFit/>
          </a:bodyPr>
          <a:lstStyle/>
          <a:p>
            <a:r>
              <a:rPr lang="en-GB" dirty="0"/>
              <a:t>Java naming convention is a rule to follow as you decide what to name your identifiers such as class, package, variable, constant, method etc</a:t>
            </a:r>
            <a:r>
              <a:rPr lang="en-GB" dirty="0" smtClean="0"/>
              <a:t>.</a:t>
            </a:r>
            <a:endParaRPr lang="en-GB" dirty="0"/>
          </a:p>
          <a:p>
            <a:r>
              <a:rPr lang="en-GB" dirty="0"/>
              <a:t>But, it is not forced to follow. So, it is known as convention not rule.</a:t>
            </a:r>
          </a:p>
        </p:txBody>
      </p:sp>
      <p:sp>
        <p:nvSpPr>
          <p:cNvPr id="6" name="Rectangle 5"/>
          <p:cNvSpPr/>
          <p:nvPr/>
        </p:nvSpPr>
        <p:spPr>
          <a:xfrm>
            <a:off x="282497" y="1663550"/>
            <a:ext cx="11767617" cy="954107"/>
          </a:xfrm>
          <a:prstGeom prst="rect">
            <a:avLst/>
          </a:prstGeom>
        </p:spPr>
        <p:txBody>
          <a:bodyPr wrap="square">
            <a:spAutoFit/>
          </a:bodyPr>
          <a:lstStyle/>
          <a:p>
            <a:r>
              <a:rPr lang="en-GB" sz="2000" b="1" dirty="0">
                <a:solidFill>
                  <a:srgbClr val="00B0F0"/>
                </a:solidFill>
              </a:rPr>
              <a:t>Advantage of naming conventions in </a:t>
            </a:r>
            <a:r>
              <a:rPr lang="en-GB" sz="2000" b="1" dirty="0" smtClean="0">
                <a:solidFill>
                  <a:srgbClr val="00B0F0"/>
                </a:solidFill>
              </a:rPr>
              <a:t>java:</a:t>
            </a:r>
          </a:p>
          <a:p>
            <a:r>
              <a:rPr lang="en-GB" dirty="0"/>
              <a:t>By using standard Java naming conventions, you make your code easier to read for yourself and for other programmers. Readability of Java program is very important. It indicates that less time is spent to figure out what the code does.</a:t>
            </a:r>
          </a:p>
        </p:txBody>
      </p:sp>
      <p:graphicFrame>
        <p:nvGraphicFramePr>
          <p:cNvPr id="7" name="Table 6"/>
          <p:cNvGraphicFramePr>
            <a:graphicFrameLocks noGrp="1"/>
          </p:cNvGraphicFramePr>
          <p:nvPr>
            <p:extLst>
              <p:ext uri="{D42A27DB-BD31-4B8C-83A1-F6EECF244321}">
                <p14:modId xmlns:p14="http://schemas.microsoft.com/office/powerpoint/2010/main" val="1892169282"/>
              </p:ext>
            </p:extLst>
          </p:nvPr>
        </p:nvGraphicFramePr>
        <p:xfrm>
          <a:off x="401444" y="2586880"/>
          <a:ext cx="11648670" cy="2923140"/>
        </p:xfrm>
        <a:graphic>
          <a:graphicData uri="http://schemas.openxmlformats.org/drawingml/2006/table">
            <a:tbl>
              <a:tblPr/>
              <a:tblGrid>
                <a:gridCol w="1817674"/>
                <a:gridCol w="9830996"/>
              </a:tblGrid>
              <a:tr h="197055">
                <a:tc>
                  <a:txBody>
                    <a:bodyPr/>
                    <a:lstStyle/>
                    <a:p>
                      <a:pPr algn="l" fontAlgn="t"/>
                      <a:r>
                        <a:rPr lang="en-GB" sz="1500">
                          <a:solidFill>
                            <a:srgbClr val="000000"/>
                          </a:solidFill>
                          <a:effectLst/>
                          <a:latin typeface="times new roman" panose="02020603050405020304" pitchFamily="18" charset="0"/>
                        </a:rPr>
                        <a:t>Name</a:t>
                      </a:r>
                    </a:p>
                  </a:txBody>
                  <a:tcPr marL="38879" marR="38879" marT="38879" marB="38879">
                    <a:lnL w="9525" cap="flat" cmpd="sng" algn="ctr">
                      <a:solidFill>
                        <a:srgbClr val="10997B"/>
                      </a:solidFill>
                      <a:prstDash val="solid"/>
                      <a:round/>
                      <a:headEnd type="none" w="med" len="med"/>
                      <a:tailEnd type="none" w="med" len="med"/>
                    </a:lnL>
                    <a:lnR w="9525" cap="flat" cmpd="sng" algn="ctr">
                      <a:solidFill>
                        <a:srgbClr val="10997B"/>
                      </a:solidFill>
                      <a:prstDash val="solid"/>
                      <a:round/>
                      <a:headEnd type="none" w="med" len="med"/>
                      <a:tailEnd type="none" w="med" len="med"/>
                    </a:lnR>
                    <a:lnT w="9525" cap="flat" cmpd="sng" algn="ctr">
                      <a:solidFill>
                        <a:srgbClr val="10997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GB" sz="1500">
                          <a:solidFill>
                            <a:srgbClr val="000000"/>
                          </a:solidFill>
                          <a:effectLst/>
                          <a:latin typeface="times new roman" panose="02020603050405020304" pitchFamily="18" charset="0"/>
                        </a:rPr>
                        <a:t>Convention</a:t>
                      </a:r>
                    </a:p>
                  </a:txBody>
                  <a:tcPr marL="38879" marR="38879" marT="38879" marB="38879">
                    <a:lnL w="9525" cap="flat" cmpd="sng" algn="ctr">
                      <a:solidFill>
                        <a:srgbClr val="10997B"/>
                      </a:solidFill>
                      <a:prstDash val="solid"/>
                      <a:round/>
                      <a:headEnd type="none" w="med" len="med"/>
                      <a:tailEnd type="none" w="med" len="med"/>
                    </a:lnL>
                    <a:lnR w="9525" cap="flat" cmpd="sng" algn="ctr">
                      <a:solidFill>
                        <a:srgbClr val="10997B"/>
                      </a:solidFill>
                      <a:prstDash val="solid"/>
                      <a:round/>
                      <a:headEnd type="none" w="med" len="med"/>
                      <a:tailEnd type="none" w="med" len="med"/>
                    </a:lnR>
                    <a:lnT w="9525" cap="flat" cmpd="sng" algn="ctr">
                      <a:solidFill>
                        <a:srgbClr val="10997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482148">
                <a:tc>
                  <a:txBody>
                    <a:bodyPr/>
                    <a:lstStyle/>
                    <a:p>
                      <a:pPr algn="just" fontAlgn="t"/>
                      <a:r>
                        <a:rPr lang="en-GB" sz="1500" b="0" i="0">
                          <a:solidFill>
                            <a:srgbClr val="000000"/>
                          </a:solidFill>
                          <a:effectLst/>
                          <a:latin typeface="verdana" panose="020B0604030504040204" pitchFamily="34" charset="0"/>
                        </a:rPr>
                        <a:t>class name</a:t>
                      </a:r>
                    </a:p>
                  </a:txBody>
                  <a:tcPr marL="38879" marR="38879" marT="38879" marB="3887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GB" sz="1500" b="0" i="0">
                          <a:solidFill>
                            <a:srgbClr val="000000"/>
                          </a:solidFill>
                          <a:effectLst/>
                          <a:latin typeface="verdana" panose="020B0604030504040204" pitchFamily="34" charset="0"/>
                        </a:rPr>
                        <a:t>should start with uppercase letter and be a noun e.g. String, Color, Button, System, Thread etc.</a:t>
                      </a:r>
                    </a:p>
                  </a:txBody>
                  <a:tcPr marL="38879" marR="38879" marT="38879" marB="3887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482148">
                <a:tc>
                  <a:txBody>
                    <a:bodyPr/>
                    <a:lstStyle/>
                    <a:p>
                      <a:pPr algn="just" fontAlgn="t"/>
                      <a:r>
                        <a:rPr lang="en-GB" sz="1500" b="0" i="0">
                          <a:solidFill>
                            <a:srgbClr val="000000"/>
                          </a:solidFill>
                          <a:effectLst/>
                          <a:latin typeface="verdana" panose="020B0604030504040204" pitchFamily="34" charset="0"/>
                        </a:rPr>
                        <a:t>interface name</a:t>
                      </a:r>
                    </a:p>
                  </a:txBody>
                  <a:tcPr marL="38879" marR="38879" marT="38879" marB="3887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GB" sz="1500" b="0" i="0">
                          <a:solidFill>
                            <a:srgbClr val="000000"/>
                          </a:solidFill>
                          <a:effectLst/>
                          <a:latin typeface="verdana" panose="020B0604030504040204" pitchFamily="34" charset="0"/>
                        </a:rPr>
                        <a:t>should start with uppercase letter and be an adjective e.g. Runnable, Remote, ActionListener etc.</a:t>
                      </a:r>
                    </a:p>
                  </a:txBody>
                  <a:tcPr marL="38879" marR="38879" marT="38879" marB="3887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26192">
                <a:tc>
                  <a:txBody>
                    <a:bodyPr/>
                    <a:lstStyle/>
                    <a:p>
                      <a:pPr algn="just" fontAlgn="t"/>
                      <a:r>
                        <a:rPr lang="en-GB" sz="1500" b="0" i="0">
                          <a:solidFill>
                            <a:srgbClr val="000000"/>
                          </a:solidFill>
                          <a:effectLst/>
                          <a:latin typeface="verdana" panose="020B0604030504040204" pitchFamily="34" charset="0"/>
                        </a:rPr>
                        <a:t>method name</a:t>
                      </a:r>
                    </a:p>
                  </a:txBody>
                  <a:tcPr marL="38879" marR="38879" marT="38879" marB="3887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GB" sz="1500" b="0" i="0">
                          <a:solidFill>
                            <a:srgbClr val="000000"/>
                          </a:solidFill>
                          <a:effectLst/>
                          <a:latin typeface="verdana" panose="020B0604030504040204" pitchFamily="34" charset="0"/>
                        </a:rPr>
                        <a:t>should start with lowercase letter and be a verb e.g. actionPerformed(), main(), print(), println() etc.</a:t>
                      </a:r>
                    </a:p>
                  </a:txBody>
                  <a:tcPr marL="38879" marR="38879" marT="38879" marB="3887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344095">
                <a:tc>
                  <a:txBody>
                    <a:bodyPr/>
                    <a:lstStyle/>
                    <a:p>
                      <a:pPr algn="just" fontAlgn="t"/>
                      <a:r>
                        <a:rPr lang="en-GB" sz="1500" b="0" i="0">
                          <a:solidFill>
                            <a:srgbClr val="000000"/>
                          </a:solidFill>
                          <a:effectLst/>
                          <a:latin typeface="verdana" panose="020B0604030504040204" pitchFamily="34" charset="0"/>
                        </a:rPr>
                        <a:t>variable name</a:t>
                      </a:r>
                    </a:p>
                  </a:txBody>
                  <a:tcPr marL="38879" marR="38879" marT="38879" marB="3887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GB" sz="1500" b="0" i="0">
                          <a:solidFill>
                            <a:srgbClr val="000000"/>
                          </a:solidFill>
                          <a:effectLst/>
                          <a:latin typeface="verdana" panose="020B0604030504040204" pitchFamily="34" charset="0"/>
                        </a:rPr>
                        <a:t>should start with lowercase letter e.g. firstName, orderNumber etc.</a:t>
                      </a:r>
                    </a:p>
                  </a:txBody>
                  <a:tcPr marL="38879" marR="38879" marT="38879" marB="3887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338104">
                <a:tc>
                  <a:txBody>
                    <a:bodyPr/>
                    <a:lstStyle/>
                    <a:p>
                      <a:pPr algn="just" fontAlgn="t"/>
                      <a:r>
                        <a:rPr lang="en-GB" sz="1500" b="0" i="0">
                          <a:solidFill>
                            <a:srgbClr val="000000"/>
                          </a:solidFill>
                          <a:effectLst/>
                          <a:latin typeface="verdana" panose="020B0604030504040204" pitchFamily="34" charset="0"/>
                        </a:rPr>
                        <a:t>package name</a:t>
                      </a:r>
                    </a:p>
                  </a:txBody>
                  <a:tcPr marL="38879" marR="38879" marT="38879" marB="3887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GB" sz="1500" b="0" i="0">
                          <a:solidFill>
                            <a:srgbClr val="000000"/>
                          </a:solidFill>
                          <a:effectLst/>
                          <a:latin typeface="verdana" panose="020B0604030504040204" pitchFamily="34" charset="0"/>
                        </a:rPr>
                        <a:t>should be in lowercase letter e.g. java, lang, sql, util etc.</a:t>
                      </a:r>
                    </a:p>
                  </a:txBody>
                  <a:tcPr marL="38879" marR="38879" marT="38879" marB="3887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344095">
                <a:tc>
                  <a:txBody>
                    <a:bodyPr/>
                    <a:lstStyle/>
                    <a:p>
                      <a:pPr algn="just" fontAlgn="t"/>
                      <a:r>
                        <a:rPr lang="en-GB" sz="1500" b="0" i="0">
                          <a:solidFill>
                            <a:srgbClr val="000000"/>
                          </a:solidFill>
                          <a:effectLst/>
                          <a:latin typeface="verdana" panose="020B0604030504040204" pitchFamily="34" charset="0"/>
                        </a:rPr>
                        <a:t>constants name</a:t>
                      </a:r>
                    </a:p>
                  </a:txBody>
                  <a:tcPr marL="38879" marR="38879" marT="38879" marB="3887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GB" sz="1500" b="0" i="0" dirty="0">
                          <a:solidFill>
                            <a:srgbClr val="000000"/>
                          </a:solidFill>
                          <a:effectLst/>
                          <a:latin typeface="verdana" panose="020B0604030504040204" pitchFamily="34" charset="0"/>
                        </a:rPr>
                        <a:t>should be in uppercase letter. e.g. RED, YELLOW, MAX_PRIORITY etc.</a:t>
                      </a:r>
                    </a:p>
                  </a:txBody>
                  <a:tcPr marL="38879" marR="38879" marT="38879" marB="3887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
        <p:nvSpPr>
          <p:cNvPr id="8" name="Rectangle 7"/>
          <p:cNvSpPr/>
          <p:nvPr/>
        </p:nvSpPr>
        <p:spPr>
          <a:xfrm>
            <a:off x="282497" y="5558554"/>
            <a:ext cx="11767617" cy="923330"/>
          </a:xfrm>
          <a:prstGeom prst="rect">
            <a:avLst/>
          </a:prstGeom>
        </p:spPr>
        <p:txBody>
          <a:bodyPr wrap="square">
            <a:spAutoFit/>
          </a:bodyPr>
          <a:lstStyle/>
          <a:p>
            <a:r>
              <a:rPr lang="en-GB" dirty="0"/>
              <a:t>Java follows </a:t>
            </a:r>
            <a:r>
              <a:rPr lang="en-GB" dirty="0" err="1"/>
              <a:t>camelcase</a:t>
            </a:r>
            <a:r>
              <a:rPr lang="en-GB" dirty="0"/>
              <a:t> syntax for naming the class, interface, method and variable</a:t>
            </a:r>
            <a:r>
              <a:rPr lang="en-GB" dirty="0" smtClean="0"/>
              <a:t>.</a:t>
            </a:r>
            <a:endParaRPr lang="en-GB" dirty="0"/>
          </a:p>
          <a:p>
            <a:r>
              <a:rPr lang="en-GB" dirty="0"/>
              <a:t>If name is combined with two words, second word will start with uppercase letter always e.g. </a:t>
            </a:r>
            <a:r>
              <a:rPr lang="en-GB" dirty="0" err="1"/>
              <a:t>actionPerformed</a:t>
            </a:r>
            <a:r>
              <a:rPr lang="en-GB" dirty="0"/>
              <a:t>(), </a:t>
            </a:r>
            <a:r>
              <a:rPr lang="en-GB" dirty="0" err="1"/>
              <a:t>firstName</a:t>
            </a:r>
            <a:r>
              <a:rPr lang="en-GB" dirty="0"/>
              <a:t>, </a:t>
            </a:r>
            <a:r>
              <a:rPr lang="en-GB" dirty="0" err="1"/>
              <a:t>ActionEvent</a:t>
            </a:r>
            <a:r>
              <a:rPr lang="en-GB" dirty="0"/>
              <a:t>, </a:t>
            </a:r>
            <a:r>
              <a:rPr lang="en-GB" dirty="0" err="1"/>
              <a:t>ActionListener</a:t>
            </a:r>
            <a:r>
              <a:rPr lang="en-GB" dirty="0"/>
              <a:t> etc.</a:t>
            </a:r>
          </a:p>
        </p:txBody>
      </p:sp>
    </p:spTree>
    <p:extLst>
      <p:ext uri="{BB962C8B-B14F-4D97-AF65-F5344CB8AC3E}">
        <p14:creationId xmlns:p14="http://schemas.microsoft.com/office/powerpoint/2010/main" val="4134443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0575" y="114880"/>
            <a:ext cx="1683474" cy="584775"/>
          </a:xfrm>
          <a:prstGeom prst="rect">
            <a:avLst/>
          </a:prstGeom>
        </p:spPr>
        <p:txBody>
          <a:bodyPr wrap="none">
            <a:spAutoFit/>
          </a:bodyPr>
          <a:lstStyle/>
          <a:p>
            <a:r>
              <a:rPr lang="en-US" sz="3200" b="1" dirty="0"/>
              <a:t>Package</a:t>
            </a:r>
            <a:endParaRPr lang="en-US" sz="3200" b="1" dirty="0"/>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271345" y="699655"/>
            <a:ext cx="11778769" cy="4524315"/>
          </a:xfrm>
          <a:prstGeom prst="rect">
            <a:avLst/>
          </a:prstGeom>
        </p:spPr>
        <p:txBody>
          <a:bodyPr wrap="square">
            <a:spAutoFit/>
          </a:bodyPr>
          <a:lstStyle/>
          <a:p>
            <a:r>
              <a:rPr lang="en-US" dirty="0" smtClean="0"/>
              <a:t>Syntax of to </a:t>
            </a:r>
            <a:r>
              <a:rPr lang="en-US" dirty="0" err="1" smtClean="0"/>
              <a:t>complile</a:t>
            </a:r>
            <a:r>
              <a:rPr lang="en-US" dirty="0"/>
              <a:t> </a:t>
            </a:r>
            <a:r>
              <a:rPr lang="en-US" dirty="0" smtClean="0"/>
              <a:t>and execute with package:</a:t>
            </a: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a:p>
            <a:pPr>
              <a:tabLst>
                <a:tab pos="720725" algn="l"/>
              </a:tabLst>
            </a:pPr>
            <a:endParaRPr lang="en-US" dirty="0">
              <a:latin typeface="Calibri" panose="020F0502020204030204" pitchFamily="34" charset="0"/>
              <a:ea typeface="Droid Sans Fallback"/>
            </a:endParaRPr>
          </a:p>
          <a:p>
            <a:pPr>
              <a:tabLst>
                <a:tab pos="720725" algn="l"/>
              </a:tabLst>
            </a:pPr>
            <a:endParaRPr lang="en-US" dirty="0" smtClean="0">
              <a:latin typeface="Calibri" panose="020F0502020204030204" pitchFamily="34" charset="0"/>
              <a:ea typeface="Droid Sans Fallback"/>
            </a:endParaRPr>
          </a:p>
        </p:txBody>
      </p:sp>
      <p:pic>
        <p:nvPicPr>
          <p:cNvPr id="6" name="Picture 5"/>
          <p:cNvPicPr/>
          <p:nvPr/>
        </p:nvPicPr>
        <p:blipFill>
          <a:blip r:embed="rId2"/>
          <a:stretch>
            <a:fillRect/>
          </a:stretch>
        </p:blipFill>
        <p:spPr>
          <a:xfrm>
            <a:off x="2308019" y="1284430"/>
            <a:ext cx="6628586" cy="2000250"/>
          </a:xfrm>
          <a:prstGeom prst="rect">
            <a:avLst/>
          </a:prstGeom>
        </p:spPr>
      </p:pic>
      <p:pic>
        <p:nvPicPr>
          <p:cNvPr id="4" name="Picture 3"/>
          <p:cNvPicPr>
            <a:picLocks noChangeAspect="1"/>
          </p:cNvPicPr>
          <p:nvPr/>
        </p:nvPicPr>
        <p:blipFill>
          <a:blip r:embed="rId3"/>
          <a:stretch>
            <a:fillRect/>
          </a:stretch>
        </p:blipFill>
        <p:spPr>
          <a:xfrm>
            <a:off x="881940" y="3434045"/>
            <a:ext cx="9711719" cy="2374699"/>
          </a:xfrm>
          <a:prstGeom prst="rect">
            <a:avLst/>
          </a:prstGeom>
        </p:spPr>
      </p:pic>
    </p:spTree>
    <p:extLst>
      <p:ext uri="{BB962C8B-B14F-4D97-AF65-F5344CB8AC3E}">
        <p14:creationId xmlns:p14="http://schemas.microsoft.com/office/powerpoint/2010/main" val="245697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2714" y="155445"/>
            <a:ext cx="3097323" cy="584775"/>
          </a:xfrm>
          <a:prstGeom prst="rect">
            <a:avLst/>
          </a:prstGeom>
        </p:spPr>
        <p:txBody>
          <a:bodyPr wrap="none">
            <a:spAutoFit/>
          </a:bodyPr>
          <a:lstStyle/>
          <a:p>
            <a:r>
              <a:rPr lang="en-GB" sz="3200" b="1" dirty="0"/>
              <a:t>Object and Class</a:t>
            </a:r>
          </a:p>
        </p:txBody>
      </p:sp>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3" name="Rectangle 2"/>
          <p:cNvSpPr/>
          <p:nvPr/>
        </p:nvSpPr>
        <p:spPr>
          <a:xfrm>
            <a:off x="137531" y="740220"/>
            <a:ext cx="11912583" cy="369332"/>
          </a:xfrm>
          <a:prstGeom prst="rect">
            <a:avLst/>
          </a:prstGeom>
        </p:spPr>
        <p:txBody>
          <a:bodyPr wrap="square">
            <a:spAutoFit/>
          </a:bodyPr>
          <a:lstStyle/>
          <a:p>
            <a:pPr algn="ctr"/>
            <a:r>
              <a:rPr lang="en-GB" dirty="0"/>
              <a:t>Object is the physical as well as logical entity whereas class is the logical entity only.</a:t>
            </a:r>
          </a:p>
        </p:txBody>
      </p:sp>
      <p:sp>
        <p:nvSpPr>
          <p:cNvPr id="4" name="Rectangle 3"/>
          <p:cNvSpPr/>
          <p:nvPr/>
        </p:nvSpPr>
        <p:spPr>
          <a:xfrm>
            <a:off x="137531" y="1109552"/>
            <a:ext cx="11912583" cy="4616648"/>
          </a:xfrm>
          <a:prstGeom prst="rect">
            <a:avLst/>
          </a:prstGeom>
        </p:spPr>
        <p:txBody>
          <a:bodyPr wrap="square">
            <a:spAutoFit/>
          </a:bodyPr>
          <a:lstStyle/>
          <a:p>
            <a:r>
              <a:rPr lang="en-GB" sz="2400" b="1" dirty="0" smtClean="0">
                <a:solidFill>
                  <a:srgbClr val="00B0F0"/>
                </a:solidFill>
              </a:rPr>
              <a:t>Object: </a:t>
            </a:r>
          </a:p>
          <a:p>
            <a:r>
              <a:rPr lang="en-GB" dirty="0"/>
              <a:t>An entity that has state and </a:t>
            </a:r>
            <a:r>
              <a:rPr lang="en-GB" dirty="0" smtClean="0"/>
              <a:t>behaviour </a:t>
            </a:r>
            <a:r>
              <a:rPr lang="en-GB" dirty="0"/>
              <a:t>is known as an object e.g. chair, bike, marker, pen, table, car etc. It can be physical or logical. The example of logical </a:t>
            </a:r>
            <a:r>
              <a:rPr lang="en-GB" dirty="0" smtClean="0"/>
              <a:t>object </a:t>
            </a:r>
            <a:r>
              <a:rPr lang="en-GB" dirty="0"/>
              <a:t>is banking </a:t>
            </a:r>
            <a:r>
              <a:rPr lang="en-GB" dirty="0" smtClean="0"/>
              <a:t>system. </a:t>
            </a:r>
          </a:p>
          <a:p>
            <a:endParaRPr lang="en-GB" dirty="0"/>
          </a:p>
          <a:p>
            <a:r>
              <a:rPr lang="en-GB" dirty="0" smtClean="0"/>
              <a:t>An </a:t>
            </a:r>
            <a:r>
              <a:rPr lang="en-GB" dirty="0"/>
              <a:t>object has three characteristics</a:t>
            </a:r>
            <a:r>
              <a:rPr lang="en-GB" dirty="0" smtClean="0"/>
              <a:t>:</a:t>
            </a:r>
            <a:endParaRPr lang="en-GB" dirty="0"/>
          </a:p>
          <a:p>
            <a:pPr marL="342900" indent="-342900">
              <a:lnSpc>
                <a:spcPct val="150000"/>
              </a:lnSpc>
              <a:buFont typeface="+mj-lt"/>
              <a:buAutoNum type="arabicParenR"/>
            </a:pPr>
            <a:r>
              <a:rPr lang="en-GB" b="1" u="sng" dirty="0" smtClean="0"/>
              <a:t>State	: </a:t>
            </a:r>
            <a:r>
              <a:rPr lang="en-GB" dirty="0"/>
              <a:t>represents data (value) of an </a:t>
            </a:r>
            <a:r>
              <a:rPr lang="en-GB" dirty="0" smtClean="0"/>
              <a:t>object.</a:t>
            </a:r>
          </a:p>
          <a:p>
            <a:pPr marL="342900" indent="-342900">
              <a:lnSpc>
                <a:spcPct val="150000"/>
              </a:lnSpc>
              <a:buFont typeface="+mj-lt"/>
              <a:buAutoNum type="arabicParenR"/>
            </a:pPr>
            <a:r>
              <a:rPr lang="en-GB" b="1" u="sng" dirty="0" smtClean="0"/>
              <a:t>Behaviour: </a:t>
            </a:r>
            <a:r>
              <a:rPr lang="en-GB" dirty="0"/>
              <a:t>represents the </a:t>
            </a:r>
            <a:r>
              <a:rPr lang="en-GB" dirty="0" smtClean="0"/>
              <a:t>behaviour </a:t>
            </a:r>
            <a:r>
              <a:rPr lang="en-GB" dirty="0"/>
              <a:t>(functionality) of an object such as deposit, withdraw </a:t>
            </a:r>
            <a:r>
              <a:rPr lang="en-GB" dirty="0" smtClean="0"/>
              <a:t>etc.</a:t>
            </a:r>
          </a:p>
          <a:p>
            <a:pPr marL="342900" indent="-342900">
              <a:buFont typeface="+mj-lt"/>
              <a:buAutoNum type="arabicParenR"/>
            </a:pPr>
            <a:r>
              <a:rPr lang="en-GB" b="1" u="sng" dirty="0"/>
              <a:t>I</a:t>
            </a:r>
            <a:r>
              <a:rPr lang="en-GB" b="1" u="sng" dirty="0" smtClean="0"/>
              <a:t>dentity</a:t>
            </a:r>
            <a:r>
              <a:rPr lang="en-GB" b="1" u="sng" dirty="0"/>
              <a:t>: </a:t>
            </a:r>
            <a:r>
              <a:rPr lang="en-GB" dirty="0"/>
              <a:t>Object identity is typically implemented via a unique ID. The value of the ID is not visible to the external user. </a:t>
            </a:r>
            <a:r>
              <a:rPr lang="en-GB" dirty="0" smtClean="0"/>
              <a:t>But, it </a:t>
            </a:r>
            <a:r>
              <a:rPr lang="en-GB" dirty="0"/>
              <a:t>is used internally by the JVM to identify each object uniquely.</a:t>
            </a:r>
          </a:p>
          <a:p>
            <a:endParaRPr lang="en-GB" dirty="0" smtClean="0"/>
          </a:p>
          <a:p>
            <a:r>
              <a:rPr lang="en-GB" dirty="0" smtClean="0"/>
              <a:t>For </a:t>
            </a:r>
            <a:r>
              <a:rPr lang="en-GB" dirty="0"/>
              <a:t>Example: Pen is an object. Its name is Reynolds, </a:t>
            </a:r>
            <a:r>
              <a:rPr lang="en-GB" dirty="0" smtClean="0"/>
              <a:t>colour </a:t>
            </a:r>
            <a:r>
              <a:rPr lang="en-GB" dirty="0"/>
              <a:t>is white etc. known as its state. It is used to write, so writing is its </a:t>
            </a:r>
            <a:r>
              <a:rPr lang="en-GB" dirty="0" smtClean="0"/>
              <a:t>behaviour.</a:t>
            </a:r>
          </a:p>
          <a:p>
            <a:endParaRPr lang="en-GB" dirty="0"/>
          </a:p>
          <a:p>
            <a:r>
              <a:rPr lang="en-GB" dirty="0"/>
              <a:t>Object is an instance of a class. Class is a template or blueprint from which objects are created. So object is the instance(result) of a class</a:t>
            </a:r>
            <a:r>
              <a:rPr lang="en-GB" dirty="0" smtClean="0"/>
              <a:t>.</a:t>
            </a:r>
            <a:endParaRPr lang="en-GB" dirty="0"/>
          </a:p>
        </p:txBody>
      </p:sp>
    </p:spTree>
    <p:extLst>
      <p:ext uri="{BB962C8B-B14F-4D97-AF65-F5344CB8AC3E}">
        <p14:creationId xmlns:p14="http://schemas.microsoft.com/office/powerpoint/2010/main" val="286951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4" name="Rectangle 3"/>
          <p:cNvSpPr/>
          <p:nvPr/>
        </p:nvSpPr>
        <p:spPr>
          <a:xfrm>
            <a:off x="137532" y="161698"/>
            <a:ext cx="11912583" cy="6406882"/>
          </a:xfrm>
          <a:prstGeom prst="rect">
            <a:avLst/>
          </a:prstGeom>
        </p:spPr>
        <p:txBody>
          <a:bodyPr wrap="square">
            <a:spAutoFit/>
          </a:bodyPr>
          <a:lstStyle/>
          <a:p>
            <a:r>
              <a:rPr lang="en-GB" sz="2400" b="1" dirty="0">
                <a:solidFill>
                  <a:srgbClr val="00B0F0"/>
                </a:solidFill>
              </a:rPr>
              <a:t>C</a:t>
            </a:r>
            <a:r>
              <a:rPr lang="en-GB" sz="2400" b="1" dirty="0" smtClean="0">
                <a:solidFill>
                  <a:srgbClr val="00B0F0"/>
                </a:solidFill>
              </a:rPr>
              <a:t>lass: </a:t>
            </a:r>
          </a:p>
          <a:p>
            <a:r>
              <a:rPr lang="en-GB" dirty="0"/>
              <a:t>A class is a group of objects that has common properties. It is a template or blueprint from which objects are created</a:t>
            </a:r>
            <a:r>
              <a:rPr lang="en-GB" dirty="0" smtClean="0"/>
              <a:t>.</a:t>
            </a:r>
          </a:p>
          <a:p>
            <a:pPr marL="342900" lvl="0" indent="-342900">
              <a:spcAft>
                <a:spcPts val="0"/>
              </a:spcAft>
              <a:buFont typeface="Wingdings" panose="05000000000000000000" pitchFamily="2" charset="2"/>
              <a:buChar char=""/>
            </a:pPr>
            <a:r>
              <a:rPr lang="en-US" dirty="0">
                <a:latin typeface="Calibri" panose="020F0502020204030204" pitchFamily="34" charset="0"/>
                <a:ea typeface="Droid Sans Fallback"/>
                <a:cs typeface="Wingdings" panose="05000000000000000000" pitchFamily="2" charset="2"/>
              </a:rPr>
              <a:t>Class is a  definition block is used to define the members of class ,</a:t>
            </a:r>
            <a:endParaRPr lang="en-GB" dirty="0">
              <a:latin typeface="Calibri" panose="020F0502020204030204" pitchFamily="34" charset="0"/>
              <a:ea typeface="Droid Sans Fallback"/>
              <a:cs typeface="Wingdings" panose="05000000000000000000" pitchFamily="2" charset="2"/>
            </a:endParaRPr>
          </a:p>
          <a:p>
            <a:pPr marL="342900" lvl="0" indent="-342900">
              <a:spcAft>
                <a:spcPts val="0"/>
              </a:spcAft>
              <a:buFont typeface="Wingdings" panose="05000000000000000000" pitchFamily="2" charset="2"/>
              <a:buChar char=""/>
            </a:pPr>
            <a:r>
              <a:rPr lang="en-US" dirty="0">
                <a:latin typeface="Calibri" panose="020F0502020204030204" pitchFamily="34" charset="0"/>
                <a:ea typeface="Droid Sans Fallback"/>
                <a:cs typeface="Wingdings" panose="05000000000000000000" pitchFamily="2" charset="2"/>
              </a:rPr>
              <a:t>The member can be data member  or function member</a:t>
            </a:r>
            <a:endParaRPr lang="en-GB" dirty="0">
              <a:latin typeface="Calibri" panose="020F0502020204030204" pitchFamily="34" charset="0"/>
              <a:ea typeface="Droid Sans Fallback"/>
              <a:cs typeface="Wingdings" panose="05000000000000000000" pitchFamily="2" charset="2"/>
            </a:endParaRPr>
          </a:p>
          <a:p>
            <a:pPr marL="342900" lvl="0" indent="-342900">
              <a:spcAft>
                <a:spcPts val="0"/>
              </a:spcAft>
              <a:buFont typeface="Wingdings" panose="05000000000000000000" pitchFamily="2" charset="2"/>
              <a:buChar char=""/>
            </a:pPr>
            <a:r>
              <a:rPr lang="en-US" dirty="0">
                <a:latin typeface="Calibri" panose="020F0502020204030204" pitchFamily="34" charset="0"/>
                <a:ea typeface="Droid Sans Fallback"/>
                <a:cs typeface="Wingdings" panose="05000000000000000000" pitchFamily="2" charset="2"/>
              </a:rPr>
              <a:t>The data members are used to store data required for the program when as the function members are used to operate on the data members </a:t>
            </a:r>
            <a:endParaRPr lang="en-US" dirty="0" smtClean="0">
              <a:latin typeface="Calibri" panose="020F0502020204030204" pitchFamily="34" charset="0"/>
              <a:ea typeface="Droid Sans Fallback"/>
              <a:cs typeface="Wingdings" panose="05000000000000000000" pitchFamily="2" charset="2"/>
            </a:endParaRPr>
          </a:p>
          <a:p>
            <a:pPr lvl="0">
              <a:spcAft>
                <a:spcPts val="0"/>
              </a:spcAft>
            </a:pPr>
            <a:endParaRPr lang="en-GB" dirty="0">
              <a:latin typeface="Calibri" panose="020F0502020204030204" pitchFamily="34" charset="0"/>
              <a:ea typeface="Droid Sans Fallback"/>
              <a:cs typeface="Wingdings" panose="05000000000000000000" pitchFamily="2" charset="2"/>
            </a:endParaRPr>
          </a:p>
          <a:p>
            <a:pPr marL="342900" lvl="0" indent="-342900">
              <a:spcAft>
                <a:spcPts val="0"/>
              </a:spcAft>
              <a:buFont typeface="Wingdings" panose="05000000000000000000" pitchFamily="2" charset="2"/>
              <a:buChar char=""/>
            </a:pPr>
            <a:r>
              <a:rPr lang="en-US" dirty="0">
                <a:latin typeface="Calibri" panose="020F0502020204030204" pitchFamily="34" charset="0"/>
                <a:ea typeface="Droid Sans Fallback"/>
                <a:cs typeface="Wingdings" panose="05000000000000000000" pitchFamily="2" charset="2"/>
              </a:rPr>
              <a:t>The members are classified into tow type static and </a:t>
            </a:r>
            <a:r>
              <a:rPr lang="en-US" dirty="0" smtClean="0">
                <a:latin typeface="Calibri" panose="020F0502020204030204" pitchFamily="34" charset="0"/>
                <a:ea typeface="Droid Sans Fallback"/>
                <a:cs typeface="Wingdings" panose="05000000000000000000" pitchFamily="2" charset="2"/>
              </a:rPr>
              <a:t>non-static,</a:t>
            </a:r>
            <a:r>
              <a:rPr lang="en-GB" dirty="0" smtClean="0">
                <a:latin typeface="Calibri" panose="020F0502020204030204" pitchFamily="34" charset="0"/>
                <a:ea typeface="Droid Sans Fallback"/>
                <a:cs typeface="Wingdings" panose="05000000000000000000" pitchFamily="2" charset="2"/>
              </a:rPr>
              <a:t>							a) </a:t>
            </a:r>
            <a:r>
              <a:rPr lang="en-US" dirty="0" smtClean="0">
                <a:latin typeface="Calibri" panose="020F0502020204030204" pitchFamily="34" charset="0"/>
                <a:ea typeface="Droid Sans Fallback"/>
                <a:cs typeface="Calibri" panose="020F0502020204030204" pitchFamily="34" charset="0"/>
              </a:rPr>
              <a:t>The </a:t>
            </a:r>
            <a:r>
              <a:rPr lang="en-US" dirty="0">
                <a:latin typeface="Calibri" panose="020F0502020204030204" pitchFamily="34" charset="0"/>
                <a:ea typeface="Droid Sans Fallback"/>
                <a:cs typeface="Calibri" panose="020F0502020204030204" pitchFamily="34" charset="0"/>
              </a:rPr>
              <a:t>static members are declared using static keyword and is also known as class </a:t>
            </a:r>
            <a:r>
              <a:rPr lang="en-US" dirty="0" smtClean="0">
                <a:latin typeface="Calibri" panose="020F0502020204030204" pitchFamily="34" charset="0"/>
                <a:ea typeface="Droid Sans Fallback"/>
                <a:cs typeface="Calibri" panose="020F0502020204030204" pitchFamily="34" charset="0"/>
              </a:rPr>
              <a:t>members</a:t>
            </a:r>
            <a:r>
              <a:rPr lang="en-GB" dirty="0">
                <a:latin typeface="Calibri" panose="020F0502020204030204" pitchFamily="34" charset="0"/>
                <a:ea typeface="Droid Sans Fallback"/>
                <a:cs typeface="Calibri" panose="020F0502020204030204" pitchFamily="34" charset="0"/>
              </a:rPr>
              <a:t>	</a:t>
            </a:r>
            <a:r>
              <a:rPr lang="en-GB" dirty="0" smtClean="0">
                <a:latin typeface="Calibri" panose="020F0502020204030204" pitchFamily="34" charset="0"/>
                <a:ea typeface="Droid Sans Fallback"/>
                <a:cs typeface="Calibri" panose="020F0502020204030204" pitchFamily="34" charset="0"/>
              </a:rPr>
              <a:t>		b) </a:t>
            </a:r>
            <a:r>
              <a:rPr lang="en-US" dirty="0" smtClean="0">
                <a:latin typeface="Calibri" panose="020F0502020204030204" pitchFamily="34" charset="0"/>
                <a:ea typeface="Droid Sans Fallback"/>
                <a:cs typeface="Calibri" panose="020F0502020204030204" pitchFamily="34" charset="0"/>
              </a:rPr>
              <a:t>The </a:t>
            </a:r>
            <a:r>
              <a:rPr lang="en-US" dirty="0">
                <a:latin typeface="Calibri" panose="020F0502020204030204" pitchFamily="34" charset="0"/>
                <a:ea typeface="Droid Sans Fallback"/>
                <a:cs typeface="Calibri" panose="020F0502020204030204" pitchFamily="34" charset="0"/>
              </a:rPr>
              <a:t>non-static member declared without static keyword it’s also known as instance </a:t>
            </a:r>
            <a:r>
              <a:rPr lang="en-US" dirty="0" smtClean="0">
                <a:latin typeface="Calibri" panose="020F0502020204030204" pitchFamily="34" charset="0"/>
                <a:ea typeface="Droid Sans Fallback"/>
                <a:cs typeface="Calibri" panose="020F0502020204030204" pitchFamily="34" charset="0"/>
              </a:rPr>
              <a:t>variable </a:t>
            </a:r>
            <a:r>
              <a:rPr lang="en-US" dirty="0">
                <a:latin typeface="Calibri" panose="020F0502020204030204" pitchFamily="34" charset="0"/>
                <a:ea typeface="Droid Sans Fallback"/>
                <a:cs typeface="Calibri" panose="020F0502020204030204" pitchFamily="34" charset="0"/>
              </a:rPr>
              <a:t>of the class</a:t>
            </a:r>
            <a:r>
              <a:rPr lang="en-US" dirty="0" smtClean="0">
                <a:latin typeface="Calibri" panose="020F0502020204030204" pitchFamily="34" charset="0"/>
                <a:ea typeface="Droid Sans Fallback"/>
                <a:cs typeface="Calibri" panose="020F0502020204030204" pitchFamily="34" charset="0"/>
              </a:rPr>
              <a:t>.  	            </a:t>
            </a:r>
            <a:r>
              <a:rPr lang="en-GB" dirty="0" smtClean="0">
                <a:latin typeface="Calibri" panose="020F0502020204030204" pitchFamily="34" charset="0"/>
                <a:ea typeface="Droid Sans Fallback"/>
                <a:cs typeface="Calibri" panose="020F0502020204030204" pitchFamily="34" charset="0"/>
              </a:rPr>
              <a:t>A </a:t>
            </a:r>
            <a:r>
              <a:rPr lang="en-GB" dirty="0">
                <a:latin typeface="Calibri" panose="020F0502020204030204" pitchFamily="34" charset="0"/>
                <a:ea typeface="Droid Sans Fallback"/>
                <a:cs typeface="Calibri" panose="020F0502020204030204" pitchFamily="34" charset="0"/>
              </a:rPr>
              <a:t>variable that is created inside the class but outside the method, is known as instance variable</a:t>
            </a:r>
            <a:r>
              <a:rPr lang="en-GB" dirty="0" smtClean="0">
                <a:latin typeface="Calibri" panose="020F0502020204030204" pitchFamily="34" charset="0"/>
                <a:ea typeface="Droid Sans Fallback"/>
                <a:cs typeface="Calibri" panose="020F0502020204030204" pitchFamily="34" charset="0"/>
              </a:rPr>
              <a:t>. Instance </a:t>
            </a:r>
            <a:r>
              <a:rPr lang="en-GB" dirty="0">
                <a:latin typeface="Calibri" panose="020F0502020204030204" pitchFamily="34" charset="0"/>
                <a:ea typeface="Droid Sans Fallback"/>
                <a:cs typeface="Calibri" panose="020F0502020204030204" pitchFamily="34" charset="0"/>
              </a:rPr>
              <a:t>variable doesn't get memory at compile time</a:t>
            </a:r>
            <a:r>
              <a:rPr lang="en-GB" dirty="0" smtClean="0">
                <a:latin typeface="Calibri" panose="020F0502020204030204" pitchFamily="34" charset="0"/>
                <a:ea typeface="Droid Sans Fallback"/>
                <a:cs typeface="Calibri" panose="020F0502020204030204" pitchFamily="34" charset="0"/>
              </a:rPr>
              <a:t>. It </a:t>
            </a:r>
            <a:r>
              <a:rPr lang="en-GB" dirty="0">
                <a:latin typeface="Calibri" panose="020F0502020204030204" pitchFamily="34" charset="0"/>
                <a:ea typeface="Droid Sans Fallback"/>
                <a:cs typeface="Calibri" panose="020F0502020204030204" pitchFamily="34" charset="0"/>
              </a:rPr>
              <a:t>gets memory at runtime when object(instance) is created</a:t>
            </a:r>
            <a:r>
              <a:rPr lang="en-GB" dirty="0" smtClean="0">
                <a:latin typeface="Calibri" panose="020F0502020204030204" pitchFamily="34" charset="0"/>
                <a:ea typeface="Droid Sans Fallback"/>
                <a:cs typeface="Calibri" panose="020F0502020204030204" pitchFamily="34" charset="0"/>
              </a:rPr>
              <a:t>. That </a:t>
            </a:r>
            <a:r>
              <a:rPr lang="en-GB" dirty="0">
                <a:latin typeface="Calibri" panose="020F0502020204030204" pitchFamily="34" charset="0"/>
                <a:ea typeface="Droid Sans Fallback"/>
                <a:cs typeface="Calibri" panose="020F0502020204030204" pitchFamily="34" charset="0"/>
              </a:rPr>
              <a:t>is why, it is known as instance </a:t>
            </a:r>
            <a:r>
              <a:rPr lang="en-GB" dirty="0" smtClean="0">
                <a:latin typeface="Calibri" panose="020F0502020204030204" pitchFamily="34" charset="0"/>
                <a:ea typeface="Droid Sans Fallback"/>
                <a:cs typeface="Calibri" panose="020F0502020204030204" pitchFamily="34" charset="0"/>
              </a:rPr>
              <a:t>variable.</a:t>
            </a:r>
          </a:p>
          <a:p>
            <a:pPr lvl="0">
              <a:spcAft>
                <a:spcPts val="0"/>
              </a:spcAft>
            </a:pPr>
            <a:endParaRPr lang="en-GB" dirty="0">
              <a:latin typeface="Calibri" panose="020F0502020204030204" pitchFamily="34" charset="0"/>
              <a:ea typeface="Droid Sans Fallback"/>
              <a:cs typeface="Calibri" panose="020F0502020204030204" pitchFamily="34" charset="0"/>
            </a:endParaRPr>
          </a:p>
          <a:p>
            <a:pPr marL="342900" lvl="0" indent="-342900">
              <a:spcAft>
                <a:spcPts val="0"/>
              </a:spcAft>
              <a:buFont typeface="Wingdings" panose="05000000000000000000" pitchFamily="2" charset="2"/>
              <a:buChar char=""/>
            </a:pPr>
            <a:r>
              <a:rPr lang="en-US" dirty="0" smtClean="0">
                <a:latin typeface="Calibri" panose="020F0502020204030204" pitchFamily="34" charset="0"/>
                <a:ea typeface="Droid Sans Fallback"/>
                <a:cs typeface="Wingdings" panose="05000000000000000000" pitchFamily="2" charset="2"/>
              </a:rPr>
              <a:t>The </a:t>
            </a:r>
            <a:r>
              <a:rPr lang="en-US" dirty="0">
                <a:latin typeface="Calibri" panose="020F0502020204030204" pitchFamily="34" charset="0"/>
                <a:ea typeface="Droid Sans Fallback"/>
                <a:cs typeface="Wingdings" panose="05000000000000000000" pitchFamily="2" charset="2"/>
              </a:rPr>
              <a:t>members of a class can be access from any class based on the access spicier</a:t>
            </a:r>
            <a:endParaRPr lang="en-GB" dirty="0">
              <a:latin typeface="Calibri" panose="020F0502020204030204" pitchFamily="34" charset="0"/>
              <a:ea typeface="Droid Sans Fallback"/>
              <a:cs typeface="Wingdings" panose="05000000000000000000" pitchFamily="2" charset="2"/>
            </a:endParaRPr>
          </a:p>
          <a:p>
            <a:pPr marL="342900" lvl="0" indent="-342900">
              <a:spcAft>
                <a:spcPts val="1000"/>
              </a:spcAft>
              <a:buFont typeface="Wingdings" panose="05000000000000000000" pitchFamily="2" charset="2"/>
              <a:buChar char=""/>
            </a:pPr>
            <a:r>
              <a:rPr lang="en-US" dirty="0">
                <a:latin typeface="Calibri" panose="020F0502020204030204" pitchFamily="34" charset="0"/>
                <a:ea typeface="Droid Sans Fallback"/>
                <a:cs typeface="Wingdings" panose="05000000000000000000" pitchFamily="2" charset="2"/>
              </a:rPr>
              <a:t>The static members of a class are refer by using class </a:t>
            </a:r>
            <a:r>
              <a:rPr lang="en-US" dirty="0" smtClean="0">
                <a:latin typeface="Calibri" panose="020F0502020204030204" pitchFamily="34" charset="0"/>
                <a:ea typeface="Droid Sans Fallback"/>
                <a:cs typeface="Wingdings" panose="05000000000000000000" pitchFamily="2" charset="2"/>
              </a:rPr>
              <a:t>name</a:t>
            </a:r>
            <a:endParaRPr lang="en-GB" dirty="0" smtClean="0"/>
          </a:p>
          <a:p>
            <a:r>
              <a:rPr lang="en-GB" sz="2000" b="1" dirty="0" smtClean="0">
                <a:solidFill>
                  <a:srgbClr val="00B0F0"/>
                </a:solidFill>
              </a:rPr>
              <a:t>A </a:t>
            </a:r>
            <a:r>
              <a:rPr lang="en-GB" sz="2000" b="1" dirty="0">
                <a:solidFill>
                  <a:srgbClr val="00B0F0"/>
                </a:solidFill>
              </a:rPr>
              <a:t>class in java can contain:</a:t>
            </a:r>
          </a:p>
          <a:p>
            <a:pPr marL="285750" indent="-285750">
              <a:buFont typeface="Wingdings" panose="05000000000000000000" pitchFamily="2" charset="2"/>
              <a:buChar char="q"/>
            </a:pPr>
            <a:r>
              <a:rPr lang="en-GB" b="1" dirty="0"/>
              <a:t>data member</a:t>
            </a:r>
            <a:endParaRPr lang="en-GB" dirty="0"/>
          </a:p>
          <a:p>
            <a:pPr marL="285750" indent="-285750">
              <a:buFont typeface="Wingdings" panose="05000000000000000000" pitchFamily="2" charset="2"/>
              <a:buChar char="q"/>
            </a:pPr>
            <a:r>
              <a:rPr lang="en-GB" b="1" dirty="0"/>
              <a:t>method</a:t>
            </a:r>
            <a:endParaRPr lang="en-GB" dirty="0"/>
          </a:p>
          <a:p>
            <a:pPr marL="285750" indent="-285750">
              <a:buFont typeface="Wingdings" panose="05000000000000000000" pitchFamily="2" charset="2"/>
              <a:buChar char="q"/>
            </a:pPr>
            <a:r>
              <a:rPr lang="en-GB" b="1" dirty="0"/>
              <a:t>constructor</a:t>
            </a:r>
            <a:endParaRPr lang="en-GB" dirty="0"/>
          </a:p>
          <a:p>
            <a:pPr marL="285750" indent="-285750">
              <a:buFont typeface="Wingdings" panose="05000000000000000000" pitchFamily="2" charset="2"/>
              <a:buChar char="q"/>
            </a:pPr>
            <a:r>
              <a:rPr lang="en-GB" b="1" dirty="0"/>
              <a:t>block</a:t>
            </a:r>
            <a:endParaRPr lang="en-GB" dirty="0"/>
          </a:p>
          <a:p>
            <a:pPr marL="285750" indent="-285750">
              <a:buFont typeface="Wingdings" panose="05000000000000000000" pitchFamily="2" charset="2"/>
              <a:buChar char="q"/>
            </a:pPr>
            <a:r>
              <a:rPr lang="en-GB" b="1" dirty="0"/>
              <a:t>class and </a:t>
            </a:r>
            <a:r>
              <a:rPr lang="en-GB" b="1" dirty="0" smtClean="0"/>
              <a:t>interface</a:t>
            </a:r>
            <a:endParaRPr lang="en-GB" dirty="0"/>
          </a:p>
        </p:txBody>
      </p:sp>
    </p:spTree>
    <p:extLst>
      <p:ext uri="{BB962C8B-B14F-4D97-AF65-F5344CB8AC3E}">
        <p14:creationId xmlns:p14="http://schemas.microsoft.com/office/powerpoint/2010/main" val="149146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4" name="Rectangle 3"/>
          <p:cNvSpPr/>
          <p:nvPr/>
        </p:nvSpPr>
        <p:spPr>
          <a:xfrm>
            <a:off x="137532" y="161698"/>
            <a:ext cx="11912583" cy="738664"/>
          </a:xfrm>
          <a:prstGeom prst="rect">
            <a:avLst/>
          </a:prstGeom>
        </p:spPr>
        <p:txBody>
          <a:bodyPr wrap="square">
            <a:spAutoFit/>
          </a:bodyPr>
          <a:lstStyle/>
          <a:p>
            <a:r>
              <a:rPr lang="en-US" sz="2400" b="1" dirty="0">
                <a:solidFill>
                  <a:srgbClr val="00B0F0"/>
                </a:solidFill>
              </a:rPr>
              <a:t>Difference between object and class</a:t>
            </a:r>
            <a:r>
              <a:rPr lang="en-GB" sz="2400" b="1" dirty="0" smtClean="0">
                <a:solidFill>
                  <a:srgbClr val="00B0F0"/>
                </a:solidFill>
              </a:rPr>
              <a:t>: </a:t>
            </a:r>
          </a:p>
          <a:p>
            <a:r>
              <a:rPr lang="en-US" dirty="0" smtClean="0"/>
              <a:t>There </a:t>
            </a:r>
            <a:r>
              <a:rPr lang="en-US" dirty="0"/>
              <a:t>are many differences between object and class.</a:t>
            </a:r>
            <a:endParaRPr lang="en-GB" dirty="0" smtClean="0"/>
          </a:p>
        </p:txBody>
      </p:sp>
      <p:graphicFrame>
        <p:nvGraphicFramePr>
          <p:cNvPr id="2" name="Table 1"/>
          <p:cNvGraphicFramePr>
            <a:graphicFrameLocks noGrp="1"/>
          </p:cNvGraphicFramePr>
          <p:nvPr>
            <p:extLst>
              <p:ext uri="{D42A27DB-BD31-4B8C-83A1-F6EECF244321}">
                <p14:modId xmlns:p14="http://schemas.microsoft.com/office/powerpoint/2010/main" val="1477560816"/>
              </p:ext>
            </p:extLst>
          </p:nvPr>
        </p:nvGraphicFramePr>
        <p:xfrm>
          <a:off x="323384" y="900361"/>
          <a:ext cx="11530362" cy="5288565"/>
        </p:xfrm>
        <a:graphic>
          <a:graphicData uri="http://schemas.openxmlformats.org/drawingml/2006/table">
            <a:tbl>
              <a:tblPr/>
              <a:tblGrid>
                <a:gridCol w="352586"/>
                <a:gridCol w="5396713"/>
                <a:gridCol w="5781063"/>
              </a:tblGrid>
              <a:tr h="320422">
                <a:tc>
                  <a:txBody>
                    <a:bodyPr/>
                    <a:lstStyle/>
                    <a:p>
                      <a:pPr algn="l" fontAlgn="t"/>
                      <a:r>
                        <a:rPr lang="en-US" sz="1600">
                          <a:solidFill>
                            <a:srgbClr val="000000"/>
                          </a:solidFill>
                          <a:effectLst/>
                          <a:latin typeface="times new roman" panose="02020603050405020304" pitchFamily="18" charset="0"/>
                        </a:rPr>
                        <a:t>No.</a:t>
                      </a:r>
                    </a:p>
                  </a:txBody>
                  <a:tcPr marL="21115" marR="21115" marT="21115" marB="21115">
                    <a:lnL w="9525" cap="flat" cmpd="sng" algn="ctr">
                      <a:solidFill>
                        <a:srgbClr val="B08B97"/>
                      </a:solidFill>
                      <a:prstDash val="solid"/>
                      <a:round/>
                      <a:headEnd type="none" w="med" len="med"/>
                      <a:tailEnd type="none" w="med" len="med"/>
                    </a:lnL>
                    <a:lnR w="9525" cap="flat" cmpd="sng" algn="ctr">
                      <a:solidFill>
                        <a:srgbClr val="B08B97"/>
                      </a:solidFill>
                      <a:prstDash val="solid"/>
                      <a:round/>
                      <a:headEnd type="none" w="med" len="med"/>
                      <a:tailEnd type="none" w="med" len="med"/>
                    </a:lnR>
                    <a:lnT w="9525" cap="flat" cmpd="sng" algn="ctr">
                      <a:solidFill>
                        <a:srgbClr val="B08B97"/>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a:solidFill>
                            <a:srgbClr val="000000"/>
                          </a:solidFill>
                          <a:effectLst/>
                          <a:latin typeface="times new roman" panose="02020603050405020304" pitchFamily="18" charset="0"/>
                        </a:rPr>
                        <a:t>Object</a:t>
                      </a:r>
                    </a:p>
                  </a:txBody>
                  <a:tcPr marL="21115" marR="21115" marT="21115" marB="21115">
                    <a:lnL w="9525" cap="flat" cmpd="sng" algn="ctr">
                      <a:solidFill>
                        <a:srgbClr val="B08B97"/>
                      </a:solidFill>
                      <a:prstDash val="solid"/>
                      <a:round/>
                      <a:headEnd type="none" w="med" len="med"/>
                      <a:tailEnd type="none" w="med" len="med"/>
                    </a:lnL>
                    <a:lnR w="9525" cap="flat" cmpd="sng" algn="ctr">
                      <a:solidFill>
                        <a:srgbClr val="B08B97"/>
                      </a:solidFill>
                      <a:prstDash val="solid"/>
                      <a:round/>
                      <a:headEnd type="none" w="med" len="med"/>
                      <a:tailEnd type="none" w="med" len="med"/>
                    </a:lnR>
                    <a:lnT w="9525" cap="flat" cmpd="sng" algn="ctr">
                      <a:solidFill>
                        <a:srgbClr val="B08B97"/>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a:solidFill>
                            <a:srgbClr val="000000"/>
                          </a:solidFill>
                          <a:effectLst/>
                          <a:latin typeface="times new roman" panose="02020603050405020304" pitchFamily="18" charset="0"/>
                        </a:rPr>
                        <a:t>Class</a:t>
                      </a:r>
                    </a:p>
                  </a:txBody>
                  <a:tcPr marL="21115" marR="21115" marT="21115" marB="21115">
                    <a:lnL w="9525" cap="flat" cmpd="sng" algn="ctr">
                      <a:solidFill>
                        <a:srgbClr val="B08B97"/>
                      </a:solidFill>
                      <a:prstDash val="solid"/>
                      <a:round/>
                      <a:headEnd type="none" w="med" len="med"/>
                      <a:tailEnd type="none" w="med" len="med"/>
                    </a:lnL>
                    <a:lnR w="9525" cap="flat" cmpd="sng" algn="ctr">
                      <a:solidFill>
                        <a:srgbClr val="B08B97"/>
                      </a:solidFill>
                      <a:prstDash val="solid"/>
                      <a:round/>
                      <a:headEnd type="none" w="med" len="med"/>
                      <a:tailEnd type="none" w="med" len="med"/>
                    </a:lnR>
                    <a:lnT w="9525" cap="flat" cmpd="sng" algn="ctr">
                      <a:solidFill>
                        <a:srgbClr val="B08B97"/>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93543">
                <a:tc>
                  <a:txBody>
                    <a:bodyPr/>
                    <a:lstStyle/>
                    <a:p>
                      <a:pPr algn="just" fontAlgn="t"/>
                      <a:r>
                        <a:rPr lang="en-US" sz="1600" b="0" i="0">
                          <a:solidFill>
                            <a:srgbClr val="000000"/>
                          </a:solidFill>
                          <a:effectLst/>
                          <a:latin typeface="verdana" panose="020B0604030504040204" pitchFamily="34" charset="0"/>
                        </a:rPr>
                        <a:t>1)</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effectLst/>
                          <a:latin typeface="verdana" panose="020B0604030504040204" pitchFamily="34" charset="0"/>
                        </a:rPr>
                        <a:t>Object is an </a:t>
                      </a:r>
                      <a:r>
                        <a:rPr lang="en-US" sz="1600" b="1" i="0">
                          <a:solidFill>
                            <a:srgbClr val="000000"/>
                          </a:solidFill>
                          <a:effectLst/>
                          <a:latin typeface="verdana" panose="020B0604030504040204" pitchFamily="34" charset="0"/>
                        </a:rPr>
                        <a:t>instance</a:t>
                      </a:r>
                      <a:r>
                        <a:rPr lang="en-US" sz="1600" b="0" i="0">
                          <a:solidFill>
                            <a:srgbClr val="000000"/>
                          </a:solidFill>
                          <a:effectLst/>
                          <a:latin typeface="verdana" panose="020B0604030504040204" pitchFamily="34" charset="0"/>
                        </a:rPr>
                        <a:t> of a class.</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effectLst/>
                          <a:latin typeface="verdana" panose="020B0604030504040204" pitchFamily="34" charset="0"/>
                        </a:rPr>
                        <a:t>Class is a </a:t>
                      </a:r>
                      <a:r>
                        <a:rPr lang="en-US" sz="1600" b="1" i="0">
                          <a:solidFill>
                            <a:srgbClr val="000000"/>
                          </a:solidFill>
                          <a:effectLst/>
                          <a:latin typeface="verdana" panose="020B0604030504040204" pitchFamily="34" charset="0"/>
                        </a:rPr>
                        <a:t>blueprint or template</a:t>
                      </a:r>
                      <a:r>
                        <a:rPr lang="en-US" sz="1600" b="0" i="0">
                          <a:solidFill>
                            <a:srgbClr val="000000"/>
                          </a:solidFill>
                          <a:effectLst/>
                          <a:latin typeface="verdana" panose="020B0604030504040204" pitchFamily="34" charset="0"/>
                        </a:rPr>
                        <a:t>from which objects are created.</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728431">
                <a:tc>
                  <a:txBody>
                    <a:bodyPr/>
                    <a:lstStyle/>
                    <a:p>
                      <a:pPr algn="just" fontAlgn="t"/>
                      <a:r>
                        <a:rPr lang="en-US" sz="1600" b="0" i="0">
                          <a:solidFill>
                            <a:srgbClr val="000000"/>
                          </a:solidFill>
                          <a:effectLst/>
                          <a:latin typeface="verdana" panose="020B0604030504040204" pitchFamily="34" charset="0"/>
                        </a:rPr>
                        <a:t>2)</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effectLst/>
                          <a:latin typeface="verdana" panose="020B0604030504040204" pitchFamily="34" charset="0"/>
                        </a:rPr>
                        <a:t>Object is a </a:t>
                      </a:r>
                      <a:r>
                        <a:rPr lang="en-US" sz="1600" b="1" i="0">
                          <a:solidFill>
                            <a:srgbClr val="000000"/>
                          </a:solidFill>
                          <a:effectLst/>
                          <a:latin typeface="verdana" panose="020B0604030504040204" pitchFamily="34" charset="0"/>
                        </a:rPr>
                        <a:t>real world entity</a:t>
                      </a:r>
                      <a:r>
                        <a:rPr lang="en-US" sz="1600" b="0" i="0">
                          <a:solidFill>
                            <a:srgbClr val="000000"/>
                          </a:solidFill>
                          <a:effectLst/>
                          <a:latin typeface="verdana" panose="020B0604030504040204" pitchFamily="34" charset="0"/>
                        </a:rPr>
                        <a:t> such as pen, laptop, mobile, bed, keyboard, mouse, chair etc.</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effectLst/>
                          <a:latin typeface="verdana" panose="020B0604030504040204" pitchFamily="34" charset="0"/>
                        </a:rPr>
                        <a:t>Class is a </a:t>
                      </a:r>
                      <a:r>
                        <a:rPr lang="en-US" sz="1600" b="1" i="0">
                          <a:solidFill>
                            <a:srgbClr val="000000"/>
                          </a:solidFill>
                          <a:effectLst/>
                          <a:latin typeface="verdana" panose="020B0604030504040204" pitchFamily="34" charset="0"/>
                        </a:rPr>
                        <a:t>group of similar objects</a:t>
                      </a:r>
                      <a:r>
                        <a:rPr lang="en-US" sz="1600" b="0" i="0">
                          <a:solidFill>
                            <a:srgbClr val="000000"/>
                          </a:solidFill>
                          <a:effectLst/>
                          <a:latin typeface="verdana" panose="020B0604030504040204" pitchFamily="34" charset="0"/>
                        </a:rPr>
                        <a:t>.</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320422">
                <a:tc>
                  <a:txBody>
                    <a:bodyPr/>
                    <a:lstStyle/>
                    <a:p>
                      <a:pPr algn="just" fontAlgn="t"/>
                      <a:r>
                        <a:rPr lang="en-US" sz="1600" b="0" i="0">
                          <a:solidFill>
                            <a:srgbClr val="000000"/>
                          </a:solidFill>
                          <a:effectLst/>
                          <a:latin typeface="verdana" panose="020B0604030504040204" pitchFamily="34" charset="0"/>
                        </a:rPr>
                        <a:t>3)</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effectLst/>
                          <a:latin typeface="verdana" panose="020B0604030504040204" pitchFamily="34" charset="0"/>
                        </a:rPr>
                        <a:t>Object is a </a:t>
                      </a:r>
                      <a:r>
                        <a:rPr lang="en-US" sz="1600" b="1" i="0">
                          <a:solidFill>
                            <a:srgbClr val="000000"/>
                          </a:solidFill>
                          <a:effectLst/>
                          <a:latin typeface="verdana" panose="020B0604030504040204" pitchFamily="34" charset="0"/>
                        </a:rPr>
                        <a:t>physical</a:t>
                      </a:r>
                      <a:r>
                        <a:rPr lang="en-US" sz="1600" b="0" i="0">
                          <a:solidFill>
                            <a:srgbClr val="000000"/>
                          </a:solidFill>
                          <a:effectLst/>
                          <a:latin typeface="verdana" panose="020B0604030504040204" pitchFamily="34" charset="0"/>
                        </a:rPr>
                        <a:t> entity.</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effectLst/>
                          <a:latin typeface="verdana" panose="020B0604030504040204" pitchFamily="34" charset="0"/>
                        </a:rPr>
                        <a:t>Class is a </a:t>
                      </a:r>
                      <a:r>
                        <a:rPr lang="en-US" sz="1600" b="1" i="0">
                          <a:solidFill>
                            <a:srgbClr val="000000"/>
                          </a:solidFill>
                          <a:effectLst/>
                          <a:latin typeface="verdana" panose="020B0604030504040204" pitchFamily="34" charset="0"/>
                        </a:rPr>
                        <a:t>logical</a:t>
                      </a:r>
                      <a:r>
                        <a:rPr lang="en-US" sz="1600" b="0" i="0">
                          <a:solidFill>
                            <a:srgbClr val="000000"/>
                          </a:solidFill>
                          <a:effectLst/>
                          <a:latin typeface="verdana" panose="020B0604030504040204" pitchFamily="34" charset="0"/>
                        </a:rPr>
                        <a:t> entity.</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66664">
                <a:tc>
                  <a:txBody>
                    <a:bodyPr/>
                    <a:lstStyle/>
                    <a:p>
                      <a:pPr algn="just" fontAlgn="t"/>
                      <a:r>
                        <a:rPr lang="en-US" sz="1600" b="0" i="0">
                          <a:solidFill>
                            <a:srgbClr val="000000"/>
                          </a:solidFill>
                          <a:effectLst/>
                          <a:latin typeface="verdana" panose="020B0604030504040204" pitchFamily="34" charset="0"/>
                        </a:rPr>
                        <a:t>4)</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effectLst/>
                          <a:latin typeface="verdana" panose="020B0604030504040204" pitchFamily="34" charset="0"/>
                        </a:rPr>
                        <a:t>Object is created through </a:t>
                      </a:r>
                      <a:r>
                        <a:rPr lang="en-US" sz="1600" b="1" i="0">
                          <a:solidFill>
                            <a:srgbClr val="000000"/>
                          </a:solidFill>
                          <a:effectLst/>
                          <a:latin typeface="verdana" panose="020B0604030504040204" pitchFamily="34" charset="0"/>
                        </a:rPr>
                        <a:t>new keyword</a:t>
                      </a:r>
                      <a:r>
                        <a:rPr lang="en-US" sz="1600" b="0" i="0">
                          <a:solidFill>
                            <a:srgbClr val="000000"/>
                          </a:solidFill>
                          <a:effectLst/>
                          <a:latin typeface="verdana" panose="020B0604030504040204" pitchFamily="34" charset="0"/>
                        </a:rPr>
                        <a:t> mainly e.g.</a:t>
                      </a:r>
                      <a:br>
                        <a:rPr lang="en-US" sz="1600" b="0" i="0">
                          <a:solidFill>
                            <a:srgbClr val="000000"/>
                          </a:solidFill>
                          <a:effectLst/>
                          <a:latin typeface="verdana" panose="020B0604030504040204" pitchFamily="34" charset="0"/>
                        </a:rPr>
                      </a:br>
                      <a:r>
                        <a:rPr lang="en-US" sz="1600" b="0" i="0">
                          <a:solidFill>
                            <a:srgbClr val="000000"/>
                          </a:solidFill>
                          <a:effectLst/>
                          <a:latin typeface="verdana" panose="020B0604030504040204" pitchFamily="34" charset="0"/>
                        </a:rPr>
                        <a:t>Student s1=new Student();</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effectLst/>
                          <a:latin typeface="verdana" panose="020B0604030504040204" pitchFamily="34" charset="0"/>
                        </a:rPr>
                        <a:t>Class is declared using </a:t>
                      </a:r>
                      <a:r>
                        <a:rPr lang="en-US" sz="1600" b="1" i="0">
                          <a:solidFill>
                            <a:srgbClr val="000000"/>
                          </a:solidFill>
                          <a:effectLst/>
                          <a:latin typeface="verdana" panose="020B0604030504040204" pitchFamily="34" charset="0"/>
                        </a:rPr>
                        <a:t>class keyword</a:t>
                      </a:r>
                      <a:r>
                        <a:rPr lang="en-US" sz="1600" b="0" i="0">
                          <a:solidFill>
                            <a:srgbClr val="000000"/>
                          </a:solidFill>
                          <a:effectLst/>
                          <a:latin typeface="verdana" panose="020B0604030504040204" pitchFamily="34" charset="0"/>
                        </a:rPr>
                        <a:t> e.g.</a:t>
                      </a:r>
                      <a:br>
                        <a:rPr lang="en-US" sz="1600" b="0" i="0">
                          <a:solidFill>
                            <a:srgbClr val="000000"/>
                          </a:solidFill>
                          <a:effectLst/>
                          <a:latin typeface="verdana" panose="020B0604030504040204" pitchFamily="34" charset="0"/>
                        </a:rPr>
                      </a:br>
                      <a:r>
                        <a:rPr lang="en-US" sz="1600" b="0" i="0">
                          <a:solidFill>
                            <a:srgbClr val="000000"/>
                          </a:solidFill>
                          <a:effectLst/>
                          <a:latin typeface="verdana" panose="020B0604030504040204" pitchFamily="34" charset="0"/>
                        </a:rPr>
                        <a:t>class Student{}</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92205">
                <a:tc>
                  <a:txBody>
                    <a:bodyPr/>
                    <a:lstStyle/>
                    <a:p>
                      <a:pPr algn="just" fontAlgn="t"/>
                      <a:r>
                        <a:rPr lang="en-US" sz="1600" b="0" i="0">
                          <a:solidFill>
                            <a:srgbClr val="000000"/>
                          </a:solidFill>
                          <a:effectLst/>
                          <a:latin typeface="verdana" panose="020B0604030504040204" pitchFamily="34" charset="0"/>
                        </a:rPr>
                        <a:t>5)</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effectLst/>
                          <a:latin typeface="verdana" panose="020B0604030504040204" pitchFamily="34" charset="0"/>
                        </a:rPr>
                        <a:t>Object is created </a:t>
                      </a:r>
                      <a:r>
                        <a:rPr lang="en-US" sz="1600" b="1" i="0">
                          <a:solidFill>
                            <a:srgbClr val="000000"/>
                          </a:solidFill>
                          <a:effectLst/>
                          <a:latin typeface="verdana" panose="020B0604030504040204" pitchFamily="34" charset="0"/>
                        </a:rPr>
                        <a:t>many times</a:t>
                      </a:r>
                      <a:r>
                        <a:rPr lang="en-US" sz="1600" b="0" i="0">
                          <a:solidFill>
                            <a:srgbClr val="000000"/>
                          </a:solidFill>
                          <a:effectLst/>
                          <a:latin typeface="verdana" panose="020B0604030504040204" pitchFamily="34" charset="0"/>
                        </a:rPr>
                        <a:t> as per requirement.</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effectLst/>
                          <a:latin typeface="verdana" panose="020B0604030504040204" pitchFamily="34" charset="0"/>
                        </a:rPr>
                        <a:t>Class is declared </a:t>
                      </a:r>
                      <a:r>
                        <a:rPr lang="en-US" sz="1600" b="1" i="0">
                          <a:solidFill>
                            <a:srgbClr val="000000"/>
                          </a:solidFill>
                          <a:effectLst/>
                          <a:latin typeface="verdana" panose="020B0604030504040204" pitchFamily="34" charset="0"/>
                        </a:rPr>
                        <a:t>once</a:t>
                      </a:r>
                      <a:r>
                        <a:rPr lang="en-US" sz="1600" b="0" i="0">
                          <a:solidFill>
                            <a:srgbClr val="000000"/>
                          </a:solidFill>
                          <a:effectLst/>
                          <a:latin typeface="verdana" panose="020B0604030504040204" pitchFamily="34" charset="0"/>
                        </a:rPr>
                        <a:t>.</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593543">
                <a:tc>
                  <a:txBody>
                    <a:bodyPr/>
                    <a:lstStyle/>
                    <a:p>
                      <a:pPr algn="just" fontAlgn="t"/>
                      <a:r>
                        <a:rPr lang="en-US" sz="1600" b="0" i="0">
                          <a:solidFill>
                            <a:srgbClr val="000000"/>
                          </a:solidFill>
                          <a:effectLst/>
                          <a:latin typeface="verdana" panose="020B0604030504040204" pitchFamily="34" charset="0"/>
                        </a:rPr>
                        <a:t>6)</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effectLst/>
                          <a:latin typeface="verdana" panose="020B0604030504040204" pitchFamily="34" charset="0"/>
                        </a:rPr>
                        <a:t>Object </a:t>
                      </a:r>
                      <a:r>
                        <a:rPr lang="en-US" sz="1600" b="1" i="0">
                          <a:solidFill>
                            <a:srgbClr val="000000"/>
                          </a:solidFill>
                          <a:effectLst/>
                          <a:latin typeface="verdana" panose="020B0604030504040204" pitchFamily="34" charset="0"/>
                        </a:rPr>
                        <a:t>allocates memory when it is created</a:t>
                      </a:r>
                      <a:r>
                        <a:rPr lang="en-US" sz="1600" b="0" i="0">
                          <a:solidFill>
                            <a:srgbClr val="000000"/>
                          </a:solidFill>
                          <a:effectLst/>
                          <a:latin typeface="verdana" panose="020B0604030504040204" pitchFamily="34" charset="0"/>
                        </a:rPr>
                        <a:t>.</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effectLst/>
                          <a:latin typeface="verdana" panose="020B0604030504040204" pitchFamily="34" charset="0"/>
                        </a:rPr>
                        <a:t>Class </a:t>
                      </a:r>
                      <a:r>
                        <a:rPr lang="en-US" sz="1600" b="1" i="0">
                          <a:solidFill>
                            <a:srgbClr val="000000"/>
                          </a:solidFill>
                          <a:effectLst/>
                          <a:latin typeface="verdana" panose="020B0604030504040204" pitchFamily="34" charset="0"/>
                        </a:rPr>
                        <a:t>doesn't allocated memory when it is created</a:t>
                      </a:r>
                      <a:r>
                        <a:rPr lang="en-US" sz="1600" b="0" i="0">
                          <a:solidFill>
                            <a:srgbClr val="000000"/>
                          </a:solidFill>
                          <a:effectLst/>
                          <a:latin typeface="verdana" panose="020B0604030504040204" pitchFamily="34" charset="0"/>
                        </a:rPr>
                        <a:t>.</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273335">
                <a:tc>
                  <a:txBody>
                    <a:bodyPr/>
                    <a:lstStyle/>
                    <a:p>
                      <a:pPr algn="just" fontAlgn="t"/>
                      <a:r>
                        <a:rPr lang="en-US" sz="1600" b="0" i="0">
                          <a:solidFill>
                            <a:srgbClr val="000000"/>
                          </a:solidFill>
                          <a:effectLst/>
                          <a:latin typeface="verdana" panose="020B0604030504040204" pitchFamily="34" charset="0"/>
                        </a:rPr>
                        <a:t>7)</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effectLst/>
                          <a:latin typeface="verdana" panose="020B0604030504040204" pitchFamily="34" charset="0"/>
                        </a:rPr>
                        <a:t>There are </a:t>
                      </a:r>
                      <a:r>
                        <a:rPr lang="en-US" sz="1600" b="1" i="0" dirty="0">
                          <a:solidFill>
                            <a:srgbClr val="000000"/>
                          </a:solidFill>
                          <a:effectLst/>
                          <a:latin typeface="verdana" panose="020B0604030504040204" pitchFamily="34" charset="0"/>
                        </a:rPr>
                        <a:t>many ways to create object</a:t>
                      </a:r>
                      <a:r>
                        <a:rPr lang="en-US" sz="1600" b="0" i="0" dirty="0">
                          <a:solidFill>
                            <a:srgbClr val="000000"/>
                          </a:solidFill>
                          <a:effectLst/>
                          <a:latin typeface="verdana" panose="020B0604030504040204" pitchFamily="34" charset="0"/>
                        </a:rPr>
                        <a:t> in java such as new keyword, </a:t>
                      </a:r>
                      <a:r>
                        <a:rPr lang="en-US" sz="1600" b="0" i="0" dirty="0" err="1">
                          <a:solidFill>
                            <a:srgbClr val="000000"/>
                          </a:solidFill>
                          <a:effectLst/>
                          <a:latin typeface="verdana" panose="020B0604030504040204" pitchFamily="34" charset="0"/>
                        </a:rPr>
                        <a:t>newInstance</a:t>
                      </a:r>
                      <a:r>
                        <a:rPr lang="en-US" sz="1600" b="0" i="0" dirty="0">
                          <a:solidFill>
                            <a:srgbClr val="000000"/>
                          </a:solidFill>
                          <a:effectLst/>
                          <a:latin typeface="verdana" panose="020B0604030504040204" pitchFamily="34" charset="0"/>
                        </a:rPr>
                        <a:t>() method, clone() method, factory method and deserialization.</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effectLst/>
                          <a:latin typeface="verdana" panose="020B0604030504040204" pitchFamily="34" charset="0"/>
                        </a:rPr>
                        <a:t>There is only </a:t>
                      </a:r>
                      <a:r>
                        <a:rPr lang="en-US" sz="1600" b="1" i="0" dirty="0">
                          <a:solidFill>
                            <a:srgbClr val="000000"/>
                          </a:solidFill>
                          <a:effectLst/>
                          <a:latin typeface="verdana" panose="020B0604030504040204" pitchFamily="34" charset="0"/>
                        </a:rPr>
                        <a:t>one way to define class</a:t>
                      </a:r>
                      <a:r>
                        <a:rPr lang="en-US" sz="1600" b="0" i="0" dirty="0">
                          <a:solidFill>
                            <a:srgbClr val="000000"/>
                          </a:solidFill>
                          <a:effectLst/>
                          <a:latin typeface="verdana" panose="020B0604030504040204" pitchFamily="34" charset="0"/>
                        </a:rPr>
                        <a:t> in java using class keyword.</a:t>
                      </a:r>
                    </a:p>
                  </a:txBody>
                  <a:tcPr marL="21115" marR="21115" marT="21115" marB="2111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9240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4" name="Rectangle 3"/>
          <p:cNvSpPr/>
          <p:nvPr/>
        </p:nvSpPr>
        <p:spPr>
          <a:xfrm>
            <a:off x="137532" y="161698"/>
            <a:ext cx="11912583" cy="4042132"/>
          </a:xfrm>
          <a:prstGeom prst="rect">
            <a:avLst/>
          </a:prstGeom>
        </p:spPr>
        <p:txBody>
          <a:bodyPr wrap="square">
            <a:spAutoFit/>
          </a:bodyPr>
          <a:lstStyle/>
          <a:p>
            <a:r>
              <a:rPr lang="en-GB" sz="2400" b="1" dirty="0">
                <a:solidFill>
                  <a:srgbClr val="00B0F0"/>
                </a:solidFill>
              </a:rPr>
              <a:t>Reference </a:t>
            </a:r>
            <a:r>
              <a:rPr lang="en-GB" sz="2400" b="1" dirty="0" smtClean="0">
                <a:solidFill>
                  <a:srgbClr val="00B0F0"/>
                </a:solidFill>
              </a:rPr>
              <a:t>variable: </a:t>
            </a:r>
          </a:p>
          <a:p>
            <a:pPr marL="342900" lvl="0" indent="-342900">
              <a:spcAft>
                <a:spcPts val="0"/>
              </a:spcAft>
              <a:buFont typeface="Wingdings" panose="05000000000000000000" pitchFamily="2" charset="2"/>
              <a:buChar char=""/>
            </a:pPr>
            <a:r>
              <a:rPr lang="en-US" dirty="0" smtClean="0">
                <a:latin typeface="Calibri" panose="020F0502020204030204" pitchFamily="34" charset="0"/>
                <a:ea typeface="Droid Sans Fallback"/>
                <a:cs typeface="Calibri" panose="020F0502020204030204" pitchFamily="34" charset="0"/>
              </a:rPr>
              <a:t>Reference </a:t>
            </a:r>
            <a:r>
              <a:rPr lang="en-US" dirty="0">
                <a:latin typeface="Calibri" panose="020F0502020204030204" pitchFamily="34" charset="0"/>
                <a:ea typeface="Droid Sans Fallback"/>
                <a:cs typeface="Calibri" panose="020F0502020204030204" pitchFamily="34" charset="0"/>
              </a:rPr>
              <a:t>variables are special variable which is used to refer an instance of the classes.</a:t>
            </a:r>
            <a:endParaRPr lang="en-GB" dirty="0">
              <a:latin typeface="Calibri" panose="020F0502020204030204" pitchFamily="34" charset="0"/>
              <a:ea typeface="Droid Sans Fallback"/>
              <a:cs typeface="Calibri" panose="020F0502020204030204" pitchFamily="34" charset="0"/>
            </a:endParaRPr>
          </a:p>
          <a:p>
            <a:pPr marL="342900" lvl="0" indent="-342900">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reference variable should be declared by using class name.</a:t>
            </a:r>
            <a:endParaRPr lang="en-GB" dirty="0">
              <a:latin typeface="Calibri" panose="020F0502020204030204" pitchFamily="34" charset="0"/>
              <a:ea typeface="Droid Sans Fallback"/>
              <a:cs typeface="Calibri" panose="020F0502020204030204" pitchFamily="34" charset="0"/>
            </a:endParaRPr>
          </a:p>
          <a:p>
            <a:pPr marL="342900" lvl="0" indent="-342900">
              <a:spcAft>
                <a:spcPts val="100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For a reference variable we can assign either null value or an instance of class</a:t>
            </a:r>
            <a:r>
              <a:rPr lang="en-US" dirty="0" smtClean="0">
                <a:latin typeface="Calibri" panose="020F0502020204030204" pitchFamily="34" charset="0"/>
                <a:ea typeface="Droid Sans Fallback"/>
                <a:cs typeface="Calibri" panose="020F0502020204030204" pitchFamily="34" charset="0"/>
              </a:rPr>
              <a:t>.</a:t>
            </a:r>
            <a:endParaRPr lang="en-GB" dirty="0" smtClean="0">
              <a:latin typeface="Calibri" panose="020F0502020204030204" pitchFamily="34" charset="0"/>
              <a:ea typeface="Droid Sans Fallback"/>
              <a:cs typeface="Calibri" panose="020F0502020204030204" pitchFamily="34" charset="0"/>
            </a:endParaRPr>
          </a:p>
          <a:p>
            <a:pPr marL="342900" lvl="0" indent="-342900">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instance of the class can be created by using new </a:t>
            </a:r>
            <a:r>
              <a:rPr lang="en-GB" dirty="0"/>
              <a:t>keyword </a:t>
            </a:r>
            <a:r>
              <a:rPr lang="en-US" dirty="0" smtClean="0">
                <a:latin typeface="Calibri" panose="020F0502020204030204" pitchFamily="34" charset="0"/>
                <a:ea typeface="Droid Sans Fallback"/>
                <a:cs typeface="Calibri" panose="020F0502020204030204" pitchFamily="34" charset="0"/>
              </a:rPr>
              <a:t>and </a:t>
            </a:r>
            <a:r>
              <a:rPr lang="en-US" dirty="0">
                <a:latin typeface="Calibri" panose="020F0502020204030204" pitchFamily="34" charset="0"/>
                <a:ea typeface="Droid Sans Fallback"/>
                <a:cs typeface="Calibri" panose="020F0502020204030204" pitchFamily="34" charset="0"/>
              </a:rPr>
              <a:t>constructor of the class.</a:t>
            </a:r>
            <a:endParaRPr lang="en-GB" dirty="0">
              <a:latin typeface="Calibri" panose="020F0502020204030204" pitchFamily="34" charset="0"/>
              <a:ea typeface="Droid Sans Fallback"/>
              <a:cs typeface="Calibri" panose="020F0502020204030204" pitchFamily="34" charset="0"/>
            </a:endParaRPr>
          </a:p>
          <a:p>
            <a:pPr marL="342900" lvl="0" indent="-342900">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new </a:t>
            </a:r>
            <a:r>
              <a:rPr lang="en-GB" dirty="0"/>
              <a:t>keyword </a:t>
            </a:r>
            <a:r>
              <a:rPr lang="en-US" dirty="0" smtClean="0">
                <a:latin typeface="Calibri" panose="020F0502020204030204" pitchFamily="34" charset="0"/>
                <a:ea typeface="Droid Sans Fallback"/>
                <a:cs typeface="Calibri" panose="020F0502020204030204" pitchFamily="34" charset="0"/>
              </a:rPr>
              <a:t>is </a:t>
            </a:r>
            <a:r>
              <a:rPr lang="en-US" dirty="0">
                <a:latin typeface="Calibri" panose="020F0502020204030204" pitchFamily="34" charset="0"/>
                <a:ea typeface="Droid Sans Fallback"/>
                <a:cs typeface="Calibri" panose="020F0502020204030204" pitchFamily="34" charset="0"/>
              </a:rPr>
              <a:t>used to instance of class whereas the constructors are used to initialize the instance</a:t>
            </a:r>
            <a:r>
              <a:rPr lang="en-US" dirty="0" smtClean="0">
                <a:latin typeface="Calibri" panose="020F0502020204030204" pitchFamily="34" charset="0"/>
                <a:ea typeface="Droid Sans Fallback"/>
                <a:cs typeface="Calibri" panose="020F0502020204030204" pitchFamily="34" charset="0"/>
              </a:rPr>
              <a:t>.</a:t>
            </a:r>
          </a:p>
          <a:p>
            <a:pPr marL="342900" lvl="0" indent="-342900">
              <a:spcAft>
                <a:spcPts val="0"/>
              </a:spcAft>
              <a:buFont typeface="Wingdings" panose="05000000000000000000" pitchFamily="2" charset="2"/>
              <a:buChar char=""/>
            </a:pPr>
            <a:r>
              <a:rPr lang="en-GB" dirty="0"/>
              <a:t>The new keyword is used to allocate memory at runtime.</a:t>
            </a:r>
            <a:endParaRPr lang="en-GB" dirty="0">
              <a:latin typeface="Calibri" panose="020F0502020204030204" pitchFamily="34" charset="0"/>
              <a:ea typeface="Droid Sans Fallback"/>
              <a:cs typeface="Calibri" panose="020F0502020204030204" pitchFamily="34" charset="0"/>
            </a:endParaRPr>
          </a:p>
          <a:p>
            <a:pPr marL="342900" lvl="0" indent="-342900">
              <a:spcAft>
                <a:spcPts val="100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Whenever we create instance of the class copy of non-static member are loaded in the memory, to refer each instance we should create reference variable or object references.</a:t>
            </a:r>
            <a:endParaRPr lang="en-GB" dirty="0">
              <a:latin typeface="Calibri" panose="020F0502020204030204" pitchFamily="34" charset="0"/>
              <a:ea typeface="Droid Sans Fallback"/>
              <a:cs typeface="Calibri" panose="020F0502020204030204" pitchFamily="34" charset="0"/>
            </a:endParaRPr>
          </a:p>
          <a:p>
            <a:pPr marL="342900" lvl="0" indent="-342900">
              <a:spcAft>
                <a:spcPts val="0"/>
              </a:spcAft>
              <a:buFont typeface="Wingdings" panose="05000000000000000000" pitchFamily="2" charset="2"/>
              <a:buChar char=""/>
            </a:pPr>
            <a:r>
              <a:rPr lang="en-US" dirty="0">
                <a:solidFill>
                  <a:srgbClr val="FFFF00"/>
                </a:solidFill>
                <a:latin typeface="Calibri" panose="020F0502020204030204" pitchFamily="34" charset="0"/>
                <a:ea typeface="Droid Sans Fallback"/>
                <a:cs typeface="Calibri" panose="020F0502020204030204" pitchFamily="34" charset="0"/>
              </a:rPr>
              <a:t>An instance can refer by any no of reference variables. In such case modifying the state of the instance from 1 reference variable will reflect in another reference variable also</a:t>
            </a:r>
            <a:endParaRPr lang="en-GB" dirty="0">
              <a:solidFill>
                <a:srgbClr val="FFFF00"/>
              </a:solidFill>
              <a:latin typeface="Calibri" panose="020F0502020204030204" pitchFamily="34" charset="0"/>
              <a:ea typeface="Droid Sans Fallback"/>
              <a:cs typeface="Calibri" panose="020F0502020204030204" pitchFamily="34" charset="0"/>
            </a:endParaRPr>
          </a:p>
          <a:p>
            <a:pPr marL="342900" lvl="0" indent="-342900">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The  instance created will always have non-static data member and non-static function member</a:t>
            </a:r>
            <a:endParaRPr lang="en-GB" dirty="0">
              <a:latin typeface="Calibri" panose="020F0502020204030204" pitchFamily="34" charset="0"/>
              <a:ea typeface="Droid Sans Fallback"/>
              <a:cs typeface="Calibri" panose="020F0502020204030204" pitchFamily="34" charset="0"/>
            </a:endParaRPr>
          </a:p>
          <a:p>
            <a:pPr marL="342900" lvl="0" indent="-342900">
              <a:spcAft>
                <a:spcPts val="1000"/>
              </a:spcAft>
              <a:buFont typeface="Wingdings" panose="05000000000000000000" pitchFamily="2" charset="2"/>
              <a:buChar char=""/>
            </a:pPr>
            <a:r>
              <a:rPr lang="en-US" dirty="0">
                <a:solidFill>
                  <a:srgbClr val="FFFF00"/>
                </a:solidFill>
                <a:latin typeface="Calibri" panose="020F0502020204030204" pitchFamily="34" charset="0"/>
                <a:ea typeface="Droid Sans Fallback"/>
                <a:cs typeface="Calibri" panose="020F0502020204030204" pitchFamily="34" charset="0"/>
              </a:rPr>
              <a:t>The modifying the states of one statements will not update the entire instance</a:t>
            </a:r>
            <a:r>
              <a:rPr lang="en-US" dirty="0" smtClean="0">
                <a:solidFill>
                  <a:srgbClr val="FFFF00"/>
                </a:solidFill>
                <a:latin typeface="Calibri" panose="020F0502020204030204" pitchFamily="34" charset="0"/>
                <a:ea typeface="Droid Sans Fallback"/>
                <a:cs typeface="Calibri" panose="020F0502020204030204" pitchFamily="34" charset="0"/>
              </a:rPr>
              <a:t>.</a:t>
            </a:r>
            <a:endParaRPr lang="en-GB" dirty="0">
              <a:solidFill>
                <a:srgbClr val="FFFF00"/>
              </a:solidFill>
              <a:latin typeface="Calibri" panose="020F0502020204030204" pitchFamily="34" charset="0"/>
              <a:ea typeface="Droid Sans Fallback"/>
              <a:cs typeface="Calibri" panose="020F0502020204030204" pitchFamily="34" charset="0"/>
            </a:endParaRPr>
          </a:p>
        </p:txBody>
      </p:sp>
      <p:sp>
        <p:nvSpPr>
          <p:cNvPr id="2" name="Rectangle 1"/>
          <p:cNvSpPr/>
          <p:nvPr/>
        </p:nvSpPr>
        <p:spPr>
          <a:xfrm>
            <a:off x="137531" y="6018116"/>
            <a:ext cx="11912583" cy="369332"/>
          </a:xfrm>
          <a:prstGeom prst="rect">
            <a:avLst/>
          </a:prstGeom>
        </p:spPr>
        <p:txBody>
          <a:bodyPr wrap="square">
            <a:spAutoFit/>
          </a:bodyPr>
          <a:lstStyle/>
          <a:p>
            <a:pPr>
              <a:spcAft>
                <a:spcPts val="1000"/>
              </a:spcAft>
            </a:pPr>
            <a:r>
              <a:rPr lang="en-US" dirty="0" smtClean="0">
                <a:solidFill>
                  <a:srgbClr val="FF0000"/>
                </a:solidFill>
                <a:latin typeface="Calibri" panose="020F0502020204030204" pitchFamily="34" charset="0"/>
                <a:ea typeface="Droid Sans Fallback"/>
                <a:cs typeface="Calibri" panose="020F0502020204030204" pitchFamily="34" charset="0"/>
              </a:rPr>
              <a:t>Note: </a:t>
            </a:r>
            <a:r>
              <a:rPr lang="en-US" dirty="0" smtClean="0">
                <a:solidFill>
                  <a:schemeClr val="accent6"/>
                </a:solidFill>
                <a:latin typeface="Calibri" panose="020F0502020204030204" pitchFamily="34" charset="0"/>
                <a:ea typeface="Droid Sans Fallback"/>
                <a:cs typeface="Calibri" panose="020F0502020204030204" pitchFamily="34" charset="0"/>
              </a:rPr>
              <a:t>The </a:t>
            </a:r>
            <a:r>
              <a:rPr lang="en-US" dirty="0">
                <a:solidFill>
                  <a:schemeClr val="accent6"/>
                </a:solidFill>
                <a:latin typeface="Calibri" panose="020F0502020204030204" pitchFamily="34" charset="0"/>
                <a:ea typeface="Droid Sans Fallback"/>
                <a:cs typeface="Calibri" panose="020F0502020204030204" pitchFamily="34" charset="0"/>
              </a:rPr>
              <a:t>variables declaration using data type are known as positive variable, is used to store primitive values.</a:t>
            </a:r>
            <a:endParaRPr lang="en-GB" dirty="0">
              <a:solidFill>
                <a:schemeClr val="accent6"/>
              </a:solidFill>
              <a:effectLst/>
              <a:latin typeface="Calibri" panose="020F0502020204030204" pitchFamily="34" charset="0"/>
              <a:ea typeface="Droid Sans Fallback"/>
              <a:cs typeface="Calibri" panose="020F0502020204030204" pitchFamily="34" charset="0"/>
            </a:endParaRPr>
          </a:p>
        </p:txBody>
      </p:sp>
      <p:sp>
        <p:nvSpPr>
          <p:cNvPr id="5" name="Rectangle 4"/>
          <p:cNvSpPr/>
          <p:nvPr/>
        </p:nvSpPr>
        <p:spPr>
          <a:xfrm>
            <a:off x="3021980" y="4209040"/>
            <a:ext cx="6545765" cy="1733808"/>
          </a:xfrm>
          <a:prstGeom prst="rect">
            <a:avLst/>
          </a:prstGeom>
        </p:spPr>
        <p:txBody>
          <a:bodyPr wrap="square">
            <a:spAutoFit/>
          </a:bodyPr>
          <a:lstStyle/>
          <a:p>
            <a:pPr>
              <a:spcAft>
                <a:spcPts val="1000"/>
              </a:spcAft>
            </a:pPr>
            <a:r>
              <a:rPr lang="en-US" dirty="0" smtClean="0">
                <a:latin typeface="Calibri" panose="020F0502020204030204" pitchFamily="34" charset="0"/>
                <a:ea typeface="Droid Sans Fallback"/>
                <a:cs typeface="Calibri" panose="020F0502020204030204" pitchFamily="34" charset="0"/>
              </a:rPr>
              <a:t>Syntax </a:t>
            </a:r>
            <a:r>
              <a:rPr lang="en-US" dirty="0" err="1" smtClean="0">
                <a:latin typeface="Calibri" panose="020F0502020204030204" pitchFamily="34" charset="0"/>
                <a:ea typeface="Droid Sans Fallback"/>
                <a:cs typeface="Calibri" panose="020F0502020204030204" pitchFamily="34" charset="0"/>
              </a:rPr>
              <a:t>className</a:t>
            </a:r>
            <a:r>
              <a:rPr lang="en-US" dirty="0" smtClean="0">
                <a:latin typeface="Calibri" panose="020F0502020204030204" pitchFamily="34" charset="0"/>
                <a:ea typeface="Droid Sans Fallback"/>
                <a:cs typeface="Calibri" panose="020F0502020204030204" pitchFamily="34" charset="0"/>
              </a:rPr>
              <a:t> </a:t>
            </a:r>
            <a:r>
              <a:rPr lang="en-US" dirty="0" err="1" smtClean="0">
                <a:latin typeface="Calibri" panose="020F0502020204030204" pitchFamily="34" charset="0"/>
                <a:ea typeface="Droid Sans Fallback"/>
                <a:cs typeface="Calibri" panose="020F0502020204030204" pitchFamily="34" charset="0"/>
              </a:rPr>
              <a:t>reference_variable_name</a:t>
            </a:r>
            <a:r>
              <a:rPr lang="en-US" dirty="0" smtClean="0">
                <a:latin typeface="Calibri" panose="020F0502020204030204" pitchFamily="34" charset="0"/>
                <a:ea typeface="Droid Sans Fallback"/>
                <a:cs typeface="Calibri" panose="020F0502020204030204" pitchFamily="34" charset="0"/>
              </a:rPr>
              <a:t>;</a:t>
            </a:r>
            <a:br>
              <a:rPr lang="en-US" dirty="0" smtClean="0">
                <a:latin typeface="Calibri" panose="020F0502020204030204" pitchFamily="34" charset="0"/>
                <a:ea typeface="Droid Sans Fallback"/>
                <a:cs typeface="Calibri" panose="020F0502020204030204" pitchFamily="34" charset="0"/>
              </a:rPr>
            </a:br>
            <a:r>
              <a:rPr lang="en-US" dirty="0" smtClean="0">
                <a:latin typeface="Calibri" panose="020F0502020204030204" pitchFamily="34" charset="0"/>
                <a:ea typeface="Droid Sans Fallback"/>
                <a:cs typeface="Calibri" panose="020F0502020204030204" pitchFamily="34" charset="0"/>
              </a:rPr>
              <a:t>Ex, </a:t>
            </a:r>
          </a:p>
          <a:p>
            <a:pPr>
              <a:spcAft>
                <a:spcPts val="1000"/>
              </a:spcAft>
            </a:pPr>
            <a:r>
              <a:rPr lang="en-US" dirty="0" smtClean="0">
                <a:latin typeface="Calibri" panose="020F0502020204030204" pitchFamily="34" charset="0"/>
                <a:ea typeface="Droid Sans Fallback"/>
                <a:cs typeface="Calibri" panose="020F0502020204030204" pitchFamily="34" charset="0"/>
              </a:rPr>
              <a:t>Demo1 obj1;</a:t>
            </a:r>
            <a:endParaRPr lang="en-GB" dirty="0" smtClean="0">
              <a:latin typeface="Calibri" panose="020F0502020204030204" pitchFamily="34" charset="0"/>
              <a:ea typeface="Droid Sans Fallback"/>
              <a:cs typeface="Calibri" panose="020F0502020204030204" pitchFamily="34" charset="0"/>
            </a:endParaRPr>
          </a:p>
          <a:p>
            <a:pPr lvl="0">
              <a:spcAft>
                <a:spcPts val="0"/>
              </a:spcAft>
            </a:pPr>
            <a:r>
              <a:rPr lang="en-US" dirty="0">
                <a:latin typeface="Calibri" panose="020F0502020204030204" pitchFamily="34" charset="0"/>
                <a:ea typeface="Droid Sans Fallback"/>
                <a:cs typeface="Calibri" panose="020F0502020204030204" pitchFamily="34" charset="0"/>
              </a:rPr>
              <a:t>o</a:t>
            </a:r>
            <a:r>
              <a:rPr lang="en-US" dirty="0" smtClean="0">
                <a:latin typeface="Calibri" panose="020F0502020204030204" pitchFamily="34" charset="0"/>
                <a:ea typeface="Droid Sans Fallback"/>
                <a:cs typeface="Calibri" panose="020F0502020204030204" pitchFamily="34" charset="0"/>
              </a:rPr>
              <a:t>bj1-null</a:t>
            </a:r>
            <a:endParaRPr lang="en-GB" dirty="0" smtClean="0">
              <a:latin typeface="Calibri" panose="020F0502020204030204" pitchFamily="34" charset="0"/>
              <a:ea typeface="Droid Sans Fallback"/>
              <a:cs typeface="Calibri" panose="020F0502020204030204" pitchFamily="34" charset="0"/>
            </a:endParaRPr>
          </a:p>
          <a:p>
            <a:pPr lvl="0">
              <a:spcAft>
                <a:spcPts val="1000"/>
              </a:spcAft>
            </a:pPr>
            <a:r>
              <a:rPr lang="en-US" dirty="0">
                <a:latin typeface="Calibri" panose="020F0502020204030204" pitchFamily="34" charset="0"/>
                <a:ea typeface="Droid Sans Fallback"/>
                <a:cs typeface="Calibri" panose="020F0502020204030204" pitchFamily="34" charset="0"/>
              </a:rPr>
              <a:t>o</a:t>
            </a:r>
            <a:r>
              <a:rPr lang="en-US" dirty="0" smtClean="0">
                <a:latin typeface="Calibri" panose="020F0502020204030204" pitchFamily="34" charset="0"/>
                <a:ea typeface="Droid Sans Fallback"/>
                <a:cs typeface="Calibri" panose="020F0502020204030204" pitchFamily="34" charset="0"/>
              </a:rPr>
              <a:t>bj1=new Demo1();</a:t>
            </a:r>
            <a:endParaRPr lang="en-GB" dirty="0">
              <a:effectLst/>
              <a:latin typeface="Calibri" panose="020F0502020204030204" pitchFamily="34" charset="0"/>
              <a:ea typeface="Droid Sans Fallback"/>
              <a:cs typeface="Calibri" panose="020F0502020204030204" pitchFamily="34" charset="0"/>
            </a:endParaRPr>
          </a:p>
        </p:txBody>
      </p:sp>
    </p:spTree>
    <p:extLst>
      <p:ext uri="{BB962C8B-B14F-4D97-AF65-F5344CB8AC3E}">
        <p14:creationId xmlns:p14="http://schemas.microsoft.com/office/powerpoint/2010/main" val="121304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a:xfrm>
            <a:off x="9691168" y="6299322"/>
            <a:ext cx="2358947" cy="365125"/>
          </a:xfrm>
        </p:spPr>
        <p:txBody>
          <a:bodyPr/>
          <a:lstStyle/>
          <a:p>
            <a:r>
              <a:rPr lang="en-US" sz="2000" dirty="0" smtClean="0">
                <a:solidFill>
                  <a:prstClr val="black"/>
                </a:solidFill>
                <a:latin typeface="Algerian" panose="04020705040A02060702" pitchFamily="82" charset="0"/>
              </a:rPr>
              <a:t>AZAM AMIR REZA</a:t>
            </a:r>
            <a:endParaRPr lang="en-US" sz="2000" dirty="0">
              <a:solidFill>
                <a:prstClr val="black"/>
              </a:solidFill>
              <a:latin typeface="Algerian" panose="04020705040A02060702" pitchFamily="82" charset="0"/>
            </a:endParaRPr>
          </a:p>
        </p:txBody>
      </p:sp>
      <p:sp>
        <p:nvSpPr>
          <p:cNvPr id="4" name="Rectangle 3"/>
          <p:cNvSpPr/>
          <p:nvPr/>
        </p:nvSpPr>
        <p:spPr>
          <a:xfrm>
            <a:off x="137532" y="161698"/>
            <a:ext cx="11912583" cy="1846659"/>
          </a:xfrm>
          <a:prstGeom prst="rect">
            <a:avLst/>
          </a:prstGeom>
        </p:spPr>
        <p:txBody>
          <a:bodyPr wrap="square">
            <a:spAutoFit/>
          </a:bodyPr>
          <a:lstStyle/>
          <a:p>
            <a:r>
              <a:rPr lang="en-US" sz="2400" b="1" dirty="0">
                <a:solidFill>
                  <a:srgbClr val="00B0F0"/>
                </a:solidFill>
              </a:rPr>
              <a:t>D</a:t>
            </a:r>
            <a:r>
              <a:rPr lang="en-US" sz="2400" b="1" dirty="0" smtClean="0">
                <a:solidFill>
                  <a:srgbClr val="00B0F0"/>
                </a:solidFill>
              </a:rPr>
              <a:t>ifferent </a:t>
            </a:r>
            <a:r>
              <a:rPr lang="en-US" sz="2400" b="1" dirty="0">
                <a:solidFill>
                  <a:srgbClr val="00B0F0"/>
                </a:solidFill>
              </a:rPr>
              <a:t>ways to create an object in Java</a:t>
            </a:r>
            <a:r>
              <a:rPr lang="en-GB" sz="2400" b="1" dirty="0" smtClean="0">
                <a:solidFill>
                  <a:srgbClr val="00B0F0"/>
                </a:solidFill>
              </a:rPr>
              <a:t>:</a:t>
            </a:r>
          </a:p>
          <a:p>
            <a:pPr lvl="0">
              <a:spcAft>
                <a:spcPts val="0"/>
              </a:spcAft>
            </a:pPr>
            <a:r>
              <a:rPr lang="en-US" dirty="0" smtClean="0">
                <a:latin typeface="Calibri" panose="020F0502020204030204" pitchFamily="34" charset="0"/>
                <a:ea typeface="Droid Sans Fallback"/>
                <a:cs typeface="Calibri" panose="020F0502020204030204" pitchFamily="34" charset="0"/>
              </a:rPr>
              <a:t>There </a:t>
            </a:r>
            <a:r>
              <a:rPr lang="en-US" dirty="0">
                <a:latin typeface="Calibri" panose="020F0502020204030204" pitchFamily="34" charset="0"/>
                <a:ea typeface="Droid Sans Fallback"/>
                <a:cs typeface="Calibri" panose="020F0502020204030204" pitchFamily="34" charset="0"/>
              </a:rPr>
              <a:t>are many ways to create an object in java. They are:</a:t>
            </a:r>
          </a:p>
          <a:p>
            <a:pPr marL="342900" lvl="0" indent="-342900">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By new keyword</a:t>
            </a:r>
          </a:p>
          <a:p>
            <a:pPr marL="342900" lvl="0" indent="-342900">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By </a:t>
            </a:r>
            <a:r>
              <a:rPr lang="en-US" dirty="0" err="1">
                <a:latin typeface="Calibri" panose="020F0502020204030204" pitchFamily="34" charset="0"/>
                <a:ea typeface="Droid Sans Fallback"/>
                <a:cs typeface="Calibri" panose="020F0502020204030204" pitchFamily="34" charset="0"/>
              </a:rPr>
              <a:t>newInstance</a:t>
            </a:r>
            <a:r>
              <a:rPr lang="en-US" dirty="0">
                <a:latin typeface="Calibri" panose="020F0502020204030204" pitchFamily="34" charset="0"/>
                <a:ea typeface="Droid Sans Fallback"/>
                <a:cs typeface="Calibri" panose="020F0502020204030204" pitchFamily="34" charset="0"/>
              </a:rPr>
              <a:t>() method</a:t>
            </a:r>
          </a:p>
          <a:p>
            <a:pPr marL="342900" lvl="0" indent="-342900">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By clone() method</a:t>
            </a:r>
          </a:p>
          <a:p>
            <a:pPr marL="342900" lvl="0" indent="-342900">
              <a:spcAft>
                <a:spcPts val="0"/>
              </a:spcAft>
              <a:buFont typeface="Wingdings" panose="05000000000000000000" pitchFamily="2" charset="2"/>
              <a:buChar char=""/>
            </a:pPr>
            <a:r>
              <a:rPr lang="en-US" dirty="0">
                <a:latin typeface="Calibri" panose="020F0502020204030204" pitchFamily="34" charset="0"/>
                <a:ea typeface="Droid Sans Fallback"/>
                <a:cs typeface="Calibri" panose="020F0502020204030204" pitchFamily="34" charset="0"/>
              </a:rPr>
              <a:t>By factory method etc.</a:t>
            </a:r>
            <a:endParaRPr lang="en-GB" dirty="0">
              <a:latin typeface="Calibri" panose="020F0502020204030204" pitchFamily="34" charset="0"/>
              <a:ea typeface="Droid Sans Fallback"/>
              <a:cs typeface="Calibri" panose="020F0502020204030204" pitchFamily="34" charset="0"/>
            </a:endParaRPr>
          </a:p>
        </p:txBody>
      </p:sp>
      <p:sp>
        <p:nvSpPr>
          <p:cNvPr id="3" name="Rectangle 2"/>
          <p:cNvSpPr/>
          <p:nvPr/>
        </p:nvSpPr>
        <p:spPr>
          <a:xfrm>
            <a:off x="137531" y="2217300"/>
            <a:ext cx="11912583" cy="1292662"/>
          </a:xfrm>
          <a:prstGeom prst="rect">
            <a:avLst/>
          </a:prstGeom>
        </p:spPr>
        <p:txBody>
          <a:bodyPr wrap="square">
            <a:spAutoFit/>
          </a:bodyPr>
          <a:lstStyle/>
          <a:p>
            <a:r>
              <a:rPr lang="en-US" sz="2400" b="1" dirty="0" smtClean="0">
                <a:solidFill>
                  <a:srgbClr val="00B0F0"/>
                </a:solidFill>
              </a:rPr>
              <a:t>Anonymous </a:t>
            </a:r>
            <a:r>
              <a:rPr lang="en-US" sz="2400" b="1" dirty="0">
                <a:solidFill>
                  <a:srgbClr val="00B0F0"/>
                </a:solidFill>
              </a:rPr>
              <a:t>object</a:t>
            </a:r>
          </a:p>
          <a:p>
            <a:endParaRPr lang="en-US" dirty="0"/>
          </a:p>
          <a:p>
            <a:r>
              <a:rPr lang="en-US" dirty="0" smtClean="0"/>
              <a:t>Anonymous </a:t>
            </a:r>
            <a:r>
              <a:rPr lang="en-US" dirty="0"/>
              <a:t>simply means </a:t>
            </a:r>
            <a:r>
              <a:rPr lang="en-US" dirty="0" smtClean="0"/>
              <a:t>nameless. An </a:t>
            </a:r>
            <a:r>
              <a:rPr lang="en-US" dirty="0"/>
              <a:t>object that have no reference is known as </a:t>
            </a:r>
            <a:r>
              <a:rPr lang="en-US" dirty="0" err="1"/>
              <a:t>annonymous</a:t>
            </a:r>
            <a:r>
              <a:rPr lang="en-US" dirty="0"/>
              <a:t> object.</a:t>
            </a:r>
          </a:p>
          <a:p>
            <a:r>
              <a:rPr lang="en-US" dirty="0"/>
              <a:t>If you have to use an object only once, </a:t>
            </a:r>
            <a:r>
              <a:rPr lang="en-US" dirty="0" smtClean="0"/>
              <a:t>anonymous </a:t>
            </a:r>
            <a:r>
              <a:rPr lang="en-US" dirty="0"/>
              <a:t>object is a good approach.</a:t>
            </a:r>
          </a:p>
        </p:txBody>
      </p:sp>
    </p:spTree>
    <p:extLst>
      <p:ext uri="{BB962C8B-B14F-4D97-AF65-F5344CB8AC3E}">
        <p14:creationId xmlns:p14="http://schemas.microsoft.com/office/powerpoint/2010/main" val="41356249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141414"/>
      </a:dk1>
      <a:lt1>
        <a:sysClr val="window" lastClr="F8F8F8"/>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Facet">
  <a:themeElements>
    <a:clrScheme name="Facet">
      <a:dk1>
        <a:sysClr val="windowText" lastClr="141414"/>
      </a:dk1>
      <a:lt1>
        <a:sysClr val="window" lastClr="F8F8F8"/>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Depth">
  <a:themeElements>
    <a:clrScheme name="Depth">
      <a:dk1>
        <a:sysClr val="windowText" lastClr="141414"/>
      </a:dk1>
      <a:lt1>
        <a:sysClr val="window" lastClr="F8F8F8"/>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2819</TotalTime>
  <Words>4661</Words>
  <Application>Microsoft Office PowerPoint</Application>
  <PresentationFormat>Widescreen</PresentationFormat>
  <Paragraphs>613</Paragraphs>
  <Slides>40</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40</vt:i4>
      </vt:variant>
    </vt:vector>
  </HeadingPairs>
  <TitlesOfParts>
    <vt:vector size="55" baseType="lpstr">
      <vt:lpstr>Algerian</vt:lpstr>
      <vt:lpstr>Arial</vt:lpstr>
      <vt:lpstr>Calibri</vt:lpstr>
      <vt:lpstr>Corbel</vt:lpstr>
      <vt:lpstr>Droid Sans Fallback</vt:lpstr>
      <vt:lpstr>erdana</vt:lpstr>
      <vt:lpstr>Garamond</vt:lpstr>
      <vt:lpstr>Times New Roman</vt:lpstr>
      <vt:lpstr>Trebuchet MS</vt:lpstr>
      <vt:lpstr>Verdana</vt:lpstr>
      <vt:lpstr>Wingdings</vt:lpstr>
      <vt:lpstr>Wingdings 3</vt:lpstr>
      <vt:lpstr>Organic</vt:lpstr>
      <vt:lpstr>Facet</vt:lpstr>
      <vt:lpstr>Depth</vt:lpstr>
      <vt:lpstr>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dc:title>
  <dc:creator>Azam The One</dc:creator>
  <cp:lastModifiedBy>TVD</cp:lastModifiedBy>
  <cp:revision>175</cp:revision>
  <dcterms:created xsi:type="dcterms:W3CDTF">2016-08-18T09:27:32Z</dcterms:created>
  <dcterms:modified xsi:type="dcterms:W3CDTF">2016-11-11T19:33:48Z</dcterms:modified>
</cp:coreProperties>
</file>