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</p:sldMasterIdLst>
  <p:notesMasterIdLst>
    <p:notesMasterId r:id="rId18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05BE6-957C-4564-B536-D940D3DC26DC}" type="datetimeFigureOut">
              <a:rPr lang="en-US" smtClean="0"/>
              <a:t>09-Jun-16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AEDFD-E46A-4177-8F7C-BBD3F2903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58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70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slides to each topic section as necessary, including slides with tables, graphs, and images. </a:t>
            </a:r>
          </a:p>
          <a:p>
            <a:r>
              <a:rPr lang="en-US" dirty="0" smtClean="0"/>
              <a:t>See next section for sample</a:t>
            </a:r>
            <a:r>
              <a:rPr lang="en-US" baseline="0" dirty="0" smtClean="0"/>
              <a:t> </a:t>
            </a:r>
            <a:r>
              <a:rPr lang="en-US" dirty="0" smtClean="0"/>
              <a:t>table,</a:t>
            </a:r>
            <a:r>
              <a:rPr lang="en-US" baseline="0" dirty="0" smtClean="0"/>
              <a:t> graph, image, and video layouts.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5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slides to each topic section as necessary, including slides with tables, graphs, and images. </a:t>
            </a:r>
          </a:p>
          <a:p>
            <a:r>
              <a:rPr lang="en-US" dirty="0" smtClean="0"/>
              <a:t>See next section for sample</a:t>
            </a:r>
            <a:r>
              <a:rPr lang="en-US" baseline="0" dirty="0" smtClean="0"/>
              <a:t> </a:t>
            </a:r>
            <a:r>
              <a:rPr lang="en-US" dirty="0" smtClean="0"/>
              <a:t>table,</a:t>
            </a:r>
            <a:r>
              <a:rPr lang="en-US" baseline="0" dirty="0" smtClean="0"/>
              <a:t> graph, image, and video layouts.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25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312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875" y="503238"/>
            <a:ext cx="4191000" cy="2359025"/>
          </a:xfrm>
        </p:spPr>
      </p:sp>
    </p:spTree>
    <p:extLst>
      <p:ext uri="{BB962C8B-B14F-4D97-AF65-F5344CB8AC3E}">
        <p14:creationId xmlns:p14="http://schemas.microsoft.com/office/powerpoint/2010/main" val="385000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875" y="503238"/>
            <a:ext cx="4191000" cy="2359025"/>
          </a:xfrm>
        </p:spPr>
      </p:sp>
    </p:spTree>
    <p:extLst>
      <p:ext uri="{BB962C8B-B14F-4D97-AF65-F5344CB8AC3E}">
        <p14:creationId xmlns:p14="http://schemas.microsoft.com/office/powerpoint/2010/main" val="59897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447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875" y="503238"/>
            <a:ext cx="4191000" cy="2359025"/>
          </a:xfrm>
        </p:spPr>
      </p:sp>
    </p:spTree>
    <p:extLst>
      <p:ext uri="{BB962C8B-B14F-4D97-AF65-F5344CB8AC3E}">
        <p14:creationId xmlns:p14="http://schemas.microsoft.com/office/powerpoint/2010/main" val="776343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208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86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875" y="503238"/>
            <a:ext cx="4191000" cy="2359025"/>
          </a:xfrm>
        </p:spPr>
      </p:sp>
    </p:spTree>
    <p:extLst>
      <p:ext uri="{BB962C8B-B14F-4D97-AF65-F5344CB8AC3E}">
        <p14:creationId xmlns:p14="http://schemas.microsoft.com/office/powerpoint/2010/main" val="949248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875" y="503238"/>
            <a:ext cx="4191000" cy="2359025"/>
          </a:xfrm>
        </p:spPr>
      </p:sp>
    </p:spTree>
    <p:extLst>
      <p:ext uri="{BB962C8B-B14F-4D97-AF65-F5344CB8AC3E}">
        <p14:creationId xmlns:p14="http://schemas.microsoft.com/office/powerpoint/2010/main" val="3529670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875" y="503238"/>
            <a:ext cx="4191000" cy="2359025"/>
          </a:xfrm>
        </p:spPr>
      </p:sp>
    </p:spTree>
    <p:extLst>
      <p:ext uri="{BB962C8B-B14F-4D97-AF65-F5344CB8AC3E}">
        <p14:creationId xmlns:p14="http://schemas.microsoft.com/office/powerpoint/2010/main" val="92598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476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058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505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733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454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890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8257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409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342119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5337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037772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095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82261"/>
      </p:ext>
    </p:extLst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56156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0310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536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599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092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086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097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139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32082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420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564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88499"/>
      </p:ext>
    </p:extLst>
  </p:cSld>
  <p:clrMapOvr>
    <a:masterClrMapping/>
  </p:clrMapOvr>
  <p:transition spd="slow"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502662"/>
      </p:ext>
    </p:extLst>
  </p:cSld>
  <p:clrMapOvr>
    <a:masterClrMapping/>
  </p:clrMapOvr>
  <p:transition spd="slow"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38502"/>
      </p:ext>
    </p:extLst>
  </p:cSld>
  <p:clrMapOvr>
    <a:masterClrMapping/>
  </p:clrMapOvr>
  <p:transition spd="slow">
    <p:wipe dir="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796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194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405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4860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7432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279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174877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63551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318593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600201"/>
            <a:ext cx="1076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3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600201"/>
            <a:ext cx="1076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2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600201"/>
            <a:ext cx="1076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09-Jun-16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9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46936" y="2381380"/>
            <a:ext cx="3711465" cy="1352421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sz="7200" dirty="0">
                <a:solidFill>
                  <a:srgbClr val="00B050"/>
                </a:solidFill>
              </a:rPr>
              <a:t>LinkedList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3862" y="1514198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632261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05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1400" y="84221"/>
            <a:ext cx="6019800" cy="105877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Vector</a:t>
            </a:r>
            <a:r>
              <a:rPr lang="en-US" sz="3600" b="1" dirty="0">
                <a:solidFill>
                  <a:srgbClr val="FF0000"/>
                </a:solidFill>
              </a:rPr>
              <a:t> Specific methods</a:t>
            </a:r>
            <a:r>
              <a:rPr lang="en-US" sz="3600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1524000"/>
            <a:ext cx="7848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solidFill>
                  <a:srgbClr val="00B050"/>
                </a:solidFill>
              </a:rPr>
              <a:t>Object</a:t>
            </a:r>
            <a:r>
              <a:rPr lang="en-US" sz="3200" dirty="0">
                <a:solidFill>
                  <a:prstClr val="black"/>
                </a:solidFill>
              </a:rPr>
              <a:t> get(int index);               -&gt;</a:t>
            </a:r>
            <a:r>
              <a:rPr lang="en-US" sz="3200" dirty="0">
                <a:solidFill>
                  <a:srgbClr val="FF0000"/>
                </a:solidFill>
              </a:rPr>
              <a:t>collection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solidFill>
                  <a:srgbClr val="00B050"/>
                </a:solidFill>
              </a:rPr>
              <a:t>Object</a:t>
            </a:r>
            <a:r>
              <a:rPr lang="en-US" sz="3200" dirty="0">
                <a:solidFill>
                  <a:prstClr val="black"/>
                </a:solidFill>
              </a:rPr>
              <a:t> elementAt(int index);  -&gt;</a:t>
            </a:r>
            <a:r>
              <a:rPr lang="en-US" sz="3200" dirty="0">
                <a:solidFill>
                  <a:srgbClr val="00B050"/>
                </a:solidFill>
              </a:rPr>
              <a:t>vector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solidFill>
                  <a:srgbClr val="00B050"/>
                </a:solidFill>
              </a:rPr>
              <a:t>Object</a:t>
            </a:r>
            <a:r>
              <a:rPr lang="en-US" sz="3200" dirty="0">
                <a:solidFill>
                  <a:prstClr val="black"/>
                </a:solidFill>
              </a:rPr>
              <a:t> firstElement();               -&gt;</a:t>
            </a:r>
            <a:r>
              <a:rPr lang="en-US" sz="3200" dirty="0">
                <a:solidFill>
                  <a:srgbClr val="00B050"/>
                </a:solidFill>
              </a:rPr>
              <a:t>vector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solidFill>
                  <a:srgbClr val="00B050"/>
                </a:solidFill>
              </a:rPr>
              <a:t>Object</a:t>
            </a:r>
            <a:r>
              <a:rPr lang="en-US" sz="3200" dirty="0">
                <a:solidFill>
                  <a:prstClr val="black"/>
                </a:solidFill>
              </a:rPr>
              <a:t> lastElement();                -&gt;</a:t>
            </a:r>
            <a:r>
              <a:rPr lang="en-US" sz="3200" dirty="0">
                <a:solidFill>
                  <a:srgbClr val="00B050"/>
                </a:solidFill>
              </a:rPr>
              <a:t>vector</a:t>
            </a:r>
            <a:r>
              <a:rPr lang="en-US" sz="3200" dirty="0">
                <a:solidFill>
                  <a:prstClr val="black"/>
                </a:solidFill>
              </a:rPr>
              <a:t>  </a:t>
            </a:r>
          </a:p>
          <a:p>
            <a:r>
              <a:rPr lang="en-US" sz="3200" dirty="0">
                <a:solidFill>
                  <a:prstClr val="black"/>
                </a:solidFill>
              </a:rPr>
              <a:t>     </a:t>
            </a:r>
          </a:p>
          <a:p>
            <a:r>
              <a:rPr lang="en-US" sz="3200" dirty="0">
                <a:solidFill>
                  <a:prstClr val="black"/>
                </a:solidFill>
              </a:rPr>
              <a:t>  </a:t>
            </a:r>
            <a:r>
              <a:rPr lang="en-US" sz="4000" dirty="0">
                <a:solidFill>
                  <a:srgbClr val="C00000"/>
                </a:solidFill>
              </a:rPr>
              <a:t>Other methods:-</a:t>
            </a:r>
          </a:p>
          <a:p>
            <a:r>
              <a:rPr lang="en-US" sz="3200" dirty="0">
                <a:solidFill>
                  <a:prstClr val="black"/>
                </a:solidFill>
              </a:rPr>
              <a:t>    </a:t>
            </a:r>
            <a:r>
              <a:rPr lang="en-US" sz="3200" dirty="0">
                <a:solidFill>
                  <a:srgbClr val="4F81BD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 capacity();</a:t>
            </a:r>
          </a:p>
          <a:p>
            <a:r>
              <a:rPr lang="en-US" sz="3200" dirty="0">
                <a:solidFill>
                  <a:prstClr val="black"/>
                </a:solidFill>
              </a:rPr>
              <a:t>    </a:t>
            </a:r>
            <a:r>
              <a:rPr lang="en-US" sz="3200" dirty="0">
                <a:solidFill>
                  <a:srgbClr val="4F81BD"/>
                </a:solidFill>
              </a:rPr>
              <a:t>int </a:t>
            </a:r>
            <a:r>
              <a:rPr lang="en-US" sz="3200" dirty="0">
                <a:solidFill>
                  <a:prstClr val="black"/>
                </a:solidFill>
              </a:rPr>
              <a:t>size();</a:t>
            </a:r>
          </a:p>
          <a:p>
            <a:r>
              <a:rPr lang="en-US" sz="3200" dirty="0">
                <a:solidFill>
                  <a:prstClr val="black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Enumeration</a:t>
            </a:r>
            <a:r>
              <a:rPr lang="en-US" sz="3200" dirty="0">
                <a:solidFill>
                  <a:prstClr val="black"/>
                </a:solidFill>
              </a:rPr>
              <a:t> elements();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76975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-Point Star 5"/>
          <p:cNvSpPr/>
          <p:nvPr/>
        </p:nvSpPr>
        <p:spPr>
          <a:xfrm>
            <a:off x="9296400" y="304800"/>
            <a:ext cx="685800" cy="685800"/>
          </a:xfrm>
          <a:prstGeom prst="star5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209800" y="-61993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C0504D"/>
                </a:solidFill>
                <a:ea typeface="+mj-ea"/>
                <a:cs typeface="+mj-cs"/>
              </a:rPr>
              <a:t>Constructor in </a:t>
            </a:r>
            <a:r>
              <a:rPr lang="en-US" sz="4400" u="sng" dirty="0">
                <a:solidFill>
                  <a:srgbClr val="92D050"/>
                </a:solidFill>
                <a:ea typeface="+mj-ea"/>
                <a:cs typeface="+mj-cs"/>
              </a:rPr>
              <a:t>Vector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752600" y="914400"/>
            <a:ext cx="92964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en-US" dirty="0" smtClean="0">
                <a:solidFill>
                  <a:srgbClr val="92D050"/>
                </a:solidFill>
              </a:rPr>
              <a:t> Vector </a:t>
            </a:r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dirty="0"/>
              <a:t>= </a:t>
            </a: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Vector</a:t>
            </a:r>
            <a:r>
              <a:rPr lang="en-US" dirty="0"/>
              <a:t>(); </a:t>
            </a:r>
          </a:p>
          <a:p>
            <a:r>
              <a:rPr lang="en-US" dirty="0"/>
              <a:t>Creates an empty </a:t>
            </a:r>
            <a:r>
              <a:rPr lang="en-US" dirty="0" smtClean="0"/>
              <a:t>Vector</a:t>
            </a:r>
            <a:r>
              <a:rPr lang="en-US" dirty="0"/>
              <a:t> object with default initial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92D050"/>
                </a:solidFill>
              </a:rPr>
              <a:t>capacity  10 </a:t>
            </a:r>
            <a:r>
              <a:rPr lang="en-US" dirty="0" smtClean="0"/>
              <a:t>once vector reaches its max capacity </a:t>
            </a:r>
          </a:p>
          <a:p>
            <a:pPr marL="0" indent="0">
              <a:buNone/>
            </a:pPr>
            <a:r>
              <a:rPr lang="en-US" sz="3600" dirty="0"/>
              <a:t>      new capacity =2*cc.</a:t>
            </a:r>
          </a:p>
          <a:p>
            <a:pPr marL="0" indent="0">
              <a:buNone/>
            </a:pPr>
            <a:r>
              <a:rPr lang="en-US" sz="3600" dirty="0"/>
              <a:t>2. </a:t>
            </a:r>
            <a:r>
              <a:rPr lang="en-US" sz="3600" dirty="0">
                <a:solidFill>
                  <a:srgbClr val="00B050"/>
                </a:solidFill>
              </a:rPr>
              <a:t>Vector  v </a:t>
            </a:r>
            <a:r>
              <a:rPr lang="en-US" sz="3600" dirty="0"/>
              <a:t>= </a:t>
            </a:r>
            <a:r>
              <a:rPr lang="en-US" sz="3600" dirty="0">
                <a:solidFill>
                  <a:schemeClr val="accent1"/>
                </a:solidFill>
              </a:rPr>
              <a:t>new  </a:t>
            </a:r>
            <a:r>
              <a:rPr lang="en-US" sz="3600" dirty="0">
                <a:solidFill>
                  <a:srgbClr val="00B050"/>
                </a:solidFill>
              </a:rPr>
              <a:t>Vector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FF0000"/>
                </a:solidFill>
              </a:rPr>
              <a:t>Collection</a:t>
            </a:r>
            <a:r>
              <a:rPr lang="en-US" sz="3600" dirty="0"/>
              <a:t> c); </a:t>
            </a:r>
          </a:p>
          <a:p>
            <a:r>
              <a:rPr lang="en-US" sz="3600" dirty="0"/>
              <a:t>  creates equivalent  Vector object for  passed Collection.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9279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-Point Star 5"/>
          <p:cNvSpPr/>
          <p:nvPr/>
        </p:nvSpPr>
        <p:spPr>
          <a:xfrm>
            <a:off x="9296400" y="304800"/>
            <a:ext cx="685800" cy="685800"/>
          </a:xfrm>
          <a:prstGeom prst="star5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209800" y="-61993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u="sng" dirty="0">
                <a:solidFill>
                  <a:srgbClr val="C0504D"/>
                </a:solidFill>
                <a:ea typeface="+mj-ea"/>
                <a:cs typeface="+mj-cs"/>
              </a:rPr>
              <a:t>Constructor in </a:t>
            </a:r>
            <a:r>
              <a:rPr lang="en-US" sz="4400" u="sng" dirty="0">
                <a:solidFill>
                  <a:srgbClr val="92D050"/>
                </a:solidFill>
                <a:ea typeface="+mj-ea"/>
                <a:cs typeface="+mj-cs"/>
              </a:rPr>
              <a:t>Vector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752600" y="914400"/>
            <a:ext cx="92964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</a:t>
            </a:r>
            <a:r>
              <a:rPr lang="en-US" dirty="0" smtClean="0">
                <a:solidFill>
                  <a:srgbClr val="92D050"/>
                </a:solidFill>
              </a:rPr>
              <a:t> Vector </a:t>
            </a:r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dirty="0"/>
              <a:t>= </a:t>
            </a: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Vector</a:t>
            </a:r>
            <a:r>
              <a:rPr lang="en-US" dirty="0"/>
              <a:t>( int  initialCapcity); </a:t>
            </a:r>
          </a:p>
          <a:p>
            <a:r>
              <a:rPr lang="en-US" dirty="0"/>
              <a:t>Creates an empty </a:t>
            </a:r>
            <a:r>
              <a:rPr lang="en-US" dirty="0" smtClean="0"/>
              <a:t>Vector</a:t>
            </a:r>
            <a:r>
              <a:rPr lang="en-US" dirty="0"/>
              <a:t> object with specified</a:t>
            </a:r>
          </a:p>
          <a:p>
            <a:pPr>
              <a:buNone/>
            </a:pPr>
            <a:r>
              <a:rPr lang="en-US" dirty="0"/>
              <a:t>    initial </a:t>
            </a:r>
            <a:r>
              <a:rPr lang="en-US" dirty="0">
                <a:solidFill>
                  <a:srgbClr val="92D050"/>
                </a:solidFill>
              </a:rPr>
              <a:t>capacity.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4. </a:t>
            </a:r>
            <a:r>
              <a:rPr lang="en-US" sz="3600" dirty="0">
                <a:solidFill>
                  <a:srgbClr val="00B050"/>
                </a:solidFill>
              </a:rPr>
              <a:t>Vector  v </a:t>
            </a:r>
            <a:r>
              <a:rPr lang="en-US" sz="3600" dirty="0"/>
              <a:t>= </a:t>
            </a:r>
            <a:r>
              <a:rPr lang="en-US" sz="3600" dirty="0">
                <a:solidFill>
                  <a:schemeClr val="accent1"/>
                </a:solidFill>
              </a:rPr>
              <a:t>new  </a:t>
            </a:r>
            <a:r>
              <a:rPr lang="en-US" sz="3600" dirty="0">
                <a:solidFill>
                  <a:srgbClr val="00B050"/>
                </a:solidFill>
              </a:rPr>
              <a:t>Vector</a:t>
            </a:r>
            <a:r>
              <a:rPr lang="en-US" sz="3600" dirty="0"/>
              <a:t>(int  initialCapcity ,  </a:t>
            </a:r>
          </a:p>
          <a:p>
            <a:pPr marL="0" indent="0">
              <a:buNone/>
            </a:pPr>
            <a:r>
              <a:rPr lang="en-US" sz="3600" dirty="0"/>
              <a:t>                                        int  incrementalCapcity); 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9973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46936" y="2381380"/>
            <a:ext cx="3711465" cy="1352421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r>
              <a:rPr lang="en-US" sz="7200" dirty="0">
                <a:solidFill>
                  <a:srgbClr val="00B050"/>
                </a:solidFill>
              </a:rPr>
              <a:t>Enumeration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3862" y="1514198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632261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94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8077200" cy="1143000"/>
          </a:xfrm>
        </p:spPr>
        <p:txBody>
          <a:bodyPr>
            <a:normAutofit/>
          </a:bodyPr>
          <a:lstStyle/>
          <a:p>
            <a:r>
              <a:rPr sz="3600" u="sng">
                <a:solidFill>
                  <a:srgbClr val="00B050"/>
                </a:solidFill>
              </a:rPr>
              <a:t>Enumeration </a:t>
            </a:r>
            <a:endParaRPr lang="en-US" sz="3600" u="sng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4268" y="1143000"/>
            <a:ext cx="792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>
                <a:solidFill>
                  <a:prstClr val="black"/>
                </a:solidFill>
              </a:rPr>
              <a:t>It is a interface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>
                <a:solidFill>
                  <a:prstClr val="black"/>
                </a:solidFill>
              </a:rPr>
              <a:t>Used to iterate the elements </a:t>
            </a:r>
            <a:r>
              <a:rPr lang="en-US" sz="3200">
                <a:solidFill>
                  <a:prstClr val="black"/>
                </a:solidFill>
              </a:rPr>
              <a:t>from the </a:t>
            </a:r>
            <a:r>
              <a:rPr lang="en-US" sz="3200" dirty="0">
                <a:solidFill>
                  <a:prstClr val="black"/>
                </a:solidFill>
              </a:rPr>
              <a:t>legacy class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</a:rPr>
              <a:t>Methods are:</a:t>
            </a:r>
          </a:p>
          <a:p>
            <a:pPr marL="285750" indent="-285750"/>
            <a:r>
              <a:rPr lang="en-US" sz="3200" dirty="0">
                <a:solidFill>
                  <a:srgbClr val="FF0000"/>
                </a:solidFill>
              </a:rPr>
              <a:t>   1) </a:t>
            </a:r>
            <a:r>
              <a:rPr lang="en-US" sz="3200" dirty="0">
                <a:solidFill>
                  <a:prstClr val="black"/>
                </a:solidFill>
              </a:rPr>
              <a:t>hasmoreElements();</a:t>
            </a:r>
          </a:p>
          <a:p>
            <a:pPr marL="285750" indent="-285750"/>
            <a:r>
              <a:rPr lang="en-US" sz="3200" dirty="0">
                <a:solidFill>
                  <a:srgbClr val="FF0000"/>
                </a:solidFill>
              </a:rPr>
              <a:t>   2)</a:t>
            </a:r>
            <a:r>
              <a:rPr lang="en-US" sz="3200" dirty="0" err="1">
                <a:solidFill>
                  <a:prstClr val="black"/>
                </a:solidFill>
              </a:rPr>
              <a:t>nextElement</a:t>
            </a:r>
            <a:r>
              <a:rPr lang="en-US" sz="3200" dirty="0">
                <a:solidFill>
                  <a:prstClr val="black"/>
                </a:solidFill>
              </a:rPr>
              <a:t>();</a:t>
            </a:r>
          </a:p>
          <a:p>
            <a:pPr marL="285750" indent="-285750"/>
            <a:endParaRPr lang="en-US" sz="3200" dirty="0">
              <a:solidFill>
                <a:prstClr val="black"/>
              </a:solidFill>
            </a:endParaRPr>
          </a:p>
          <a:p>
            <a:pPr marL="285750" indent="-285750"/>
            <a:r>
              <a:rPr lang="en-US" sz="3200" dirty="0">
                <a:solidFill>
                  <a:prstClr val="black"/>
                </a:solidFill>
              </a:rPr>
              <a:t>Create object:</a:t>
            </a:r>
          </a:p>
          <a:p>
            <a:pPr marL="285750" indent="-285750"/>
            <a:r>
              <a:rPr lang="en-US" sz="3200" dirty="0">
                <a:solidFill>
                  <a:prstClr val="black"/>
                </a:solidFill>
              </a:rPr>
              <a:t>Enumeration e=</a:t>
            </a:r>
            <a:r>
              <a:rPr lang="en-US" sz="3200" dirty="0" err="1">
                <a:solidFill>
                  <a:prstClr val="black"/>
                </a:solidFill>
              </a:rPr>
              <a:t>v.elements</a:t>
            </a:r>
            <a:r>
              <a:rPr lang="en-US" sz="3200" dirty="0">
                <a:solidFill>
                  <a:prstClr val="black"/>
                </a:solidFill>
              </a:rPr>
              <a:t>();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409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33" y="89879"/>
            <a:ext cx="8077200" cy="657253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rgbClr val="00B050"/>
                </a:solidFill>
              </a:rPr>
              <a:t>Linked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833" y="747132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The underlined data structure is  Doubly Linked List.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Duplicates are allowed.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Insertion order is preserved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Heterogeneous elements are  allowed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Null insertion is possible.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Linked List is </a:t>
            </a:r>
            <a:r>
              <a:rPr lang="en-US" sz="2800" dirty="0">
                <a:solidFill>
                  <a:srgbClr val="4F81BD"/>
                </a:solidFill>
              </a:rPr>
              <a:t>implements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Serializable</a:t>
            </a:r>
            <a:r>
              <a:rPr lang="en-US" sz="2800" dirty="0">
                <a:solidFill>
                  <a:prstClr val="black"/>
                </a:solidFill>
              </a:rPr>
              <a:t> and </a:t>
            </a:r>
            <a:r>
              <a:rPr lang="en-US" sz="2800" dirty="0">
                <a:solidFill>
                  <a:srgbClr val="FF0000"/>
                </a:solidFill>
              </a:rPr>
              <a:t>Clonable</a:t>
            </a:r>
            <a:r>
              <a:rPr lang="en-US" sz="2800" dirty="0">
                <a:solidFill>
                  <a:prstClr val="black"/>
                </a:solidFill>
              </a:rPr>
              <a:t> interface but not </a:t>
            </a:r>
            <a:r>
              <a:rPr lang="en-US" sz="2800" dirty="0">
                <a:solidFill>
                  <a:srgbClr val="FF0000"/>
                </a:solidFill>
              </a:rPr>
              <a:t>RandomAcess</a:t>
            </a:r>
            <a:r>
              <a:rPr lang="en-US" sz="2800" dirty="0">
                <a:solidFill>
                  <a:prstClr val="black"/>
                </a:solidFill>
              </a:rPr>
              <a:t> interface</a:t>
            </a:r>
          </a:p>
          <a:p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34" y="4406462"/>
            <a:ext cx="7557999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0278" y="28956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solidFill>
                  <a:srgbClr val="00B050"/>
                </a:solidFill>
              </a:rPr>
              <a:t>LinkedList</a:t>
            </a:r>
            <a:r>
              <a:rPr lang="en-US" sz="3200" dirty="0">
                <a:solidFill>
                  <a:prstClr val="black"/>
                </a:solidFill>
              </a:rPr>
              <a:t> is the best choice if our frequent operation is insertion or deletion in the middle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solidFill>
                  <a:srgbClr val="00B050"/>
                </a:solidFill>
              </a:rPr>
              <a:t>LinkedList</a:t>
            </a:r>
            <a:r>
              <a:rPr lang="en-US" sz="3200" dirty="0">
                <a:solidFill>
                  <a:prstClr val="black"/>
                </a:solidFill>
              </a:rPr>
              <a:t> is the worst choice if our frequent operation is retrieval operation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200" dirty="0">
              <a:solidFill>
                <a:prstClr val="black"/>
              </a:solidFill>
            </a:endParaRPr>
          </a:p>
          <a:p>
            <a:pPr marL="2286000" lvl="4" indent="-457200">
              <a:buFont typeface="Wingdings" pitchFamily="2" charset="2"/>
              <a:buChar char="Ø"/>
            </a:pP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71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1400" y="84221"/>
            <a:ext cx="6019800" cy="105877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LinkedList</a:t>
            </a:r>
            <a:r>
              <a:rPr lang="en-US" sz="3600" b="1" dirty="0">
                <a:solidFill>
                  <a:srgbClr val="FF0000"/>
                </a:solidFill>
              </a:rPr>
              <a:t> Specific methods</a:t>
            </a:r>
            <a:r>
              <a:rPr lang="en-US" sz="3600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1143000"/>
            <a:ext cx="7848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Usually we use LinkedList to implements the stack and queues to provide  support for this  requirements LinkedList  class defines the Fallowing methods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solidFill>
                  <a:srgbClr val="4F81BD"/>
                </a:solidFill>
              </a:rPr>
              <a:t>Void </a:t>
            </a:r>
            <a:r>
              <a:rPr lang="en-US" sz="3200" dirty="0">
                <a:solidFill>
                  <a:prstClr val="black"/>
                </a:solidFill>
              </a:rPr>
              <a:t>addFirst(</a:t>
            </a:r>
            <a:r>
              <a:rPr lang="en-US" sz="3200" dirty="0">
                <a:solidFill>
                  <a:srgbClr val="00B050"/>
                </a:solidFill>
              </a:rPr>
              <a:t>Object</a:t>
            </a:r>
            <a:r>
              <a:rPr lang="en-US" sz="3200" dirty="0">
                <a:solidFill>
                  <a:prstClr val="black"/>
                </a:solidFill>
              </a:rPr>
              <a:t> obj);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solidFill>
                  <a:srgbClr val="4F81BD"/>
                </a:solidFill>
              </a:rPr>
              <a:t>Void</a:t>
            </a:r>
            <a:r>
              <a:rPr lang="en-US" sz="3200" dirty="0">
                <a:solidFill>
                  <a:prstClr val="black"/>
                </a:solidFill>
              </a:rPr>
              <a:t> addLast(</a:t>
            </a:r>
            <a:r>
              <a:rPr lang="en-US" sz="3200" dirty="0">
                <a:solidFill>
                  <a:srgbClr val="00B050"/>
                </a:solidFill>
              </a:rPr>
              <a:t>Object</a:t>
            </a:r>
            <a:r>
              <a:rPr lang="en-US" sz="3200" dirty="0">
                <a:solidFill>
                  <a:prstClr val="black"/>
                </a:solidFill>
              </a:rPr>
              <a:t> obj);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solidFill>
                  <a:srgbClr val="00B050"/>
                </a:solidFill>
              </a:rPr>
              <a:t>Object</a:t>
            </a:r>
            <a:r>
              <a:rPr lang="en-US" sz="3200" dirty="0">
                <a:solidFill>
                  <a:prstClr val="black"/>
                </a:solidFill>
              </a:rPr>
              <a:t> getFirst();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solidFill>
                  <a:srgbClr val="00B050"/>
                </a:solidFill>
              </a:rPr>
              <a:t>Object</a:t>
            </a:r>
            <a:r>
              <a:rPr lang="en-US" sz="3200" dirty="0">
                <a:solidFill>
                  <a:prstClr val="black"/>
                </a:solidFill>
              </a:rPr>
              <a:t> getLast();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solidFill>
                  <a:srgbClr val="00B050"/>
                </a:solidFill>
              </a:rPr>
              <a:t>Object</a:t>
            </a:r>
            <a:r>
              <a:rPr lang="en-US" sz="3200" dirty="0">
                <a:solidFill>
                  <a:prstClr val="black"/>
                </a:solidFill>
              </a:rPr>
              <a:t> removeFirst();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solidFill>
                  <a:srgbClr val="00B050"/>
                </a:solidFill>
              </a:rPr>
              <a:t>Object</a:t>
            </a:r>
            <a:r>
              <a:rPr lang="en-US" sz="3200" dirty="0">
                <a:solidFill>
                  <a:prstClr val="black"/>
                </a:solidFill>
              </a:rPr>
              <a:t> removeLast();                           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18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09800" y="-61993"/>
            <a:ext cx="8077200" cy="1143000"/>
          </a:xfrm>
        </p:spPr>
        <p:txBody>
          <a:bodyPr/>
          <a:lstStyle/>
          <a:p>
            <a:r>
              <a:rPr lang="en-US" u="sng" dirty="0" smtClean="0">
                <a:solidFill>
                  <a:schemeClr val="accent2"/>
                </a:solidFill>
              </a:rPr>
              <a:t>Constructor in </a:t>
            </a:r>
            <a:r>
              <a:rPr lang="en-US" u="sng" dirty="0" smtClean="0">
                <a:solidFill>
                  <a:srgbClr val="92D050"/>
                </a:solidFill>
              </a:rPr>
              <a:t>LinkedList</a:t>
            </a:r>
            <a:endParaRPr lang="en-US" u="sn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752600" y="914400"/>
            <a:ext cx="92964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1. </a:t>
            </a:r>
            <a:r>
              <a:rPr lang="en-US" sz="3200" dirty="0">
                <a:solidFill>
                  <a:srgbClr val="00B050"/>
                </a:solidFill>
              </a:rPr>
              <a:t>LinkedList al</a:t>
            </a:r>
            <a:r>
              <a:rPr lang="en-US" sz="3200" dirty="0"/>
              <a:t>= </a:t>
            </a:r>
            <a:r>
              <a:rPr lang="en-US" sz="3200" dirty="0">
                <a:solidFill>
                  <a:schemeClr val="accent1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LinkedList</a:t>
            </a:r>
            <a:r>
              <a:rPr lang="en-US" sz="3200" dirty="0"/>
              <a:t>(); </a:t>
            </a:r>
          </a:p>
          <a:p>
            <a:r>
              <a:rPr lang="en-US" sz="3200" dirty="0"/>
              <a:t>Creates an empty LinkedList object </a:t>
            </a:r>
          </a:p>
          <a:p>
            <a:pPr marL="0" indent="0">
              <a:buNone/>
            </a:pPr>
            <a:r>
              <a:rPr lang="en-US" sz="3200" dirty="0"/>
              <a:t>    Here  no  </a:t>
            </a:r>
            <a:r>
              <a:rPr lang="en-US" sz="3200" dirty="0">
                <a:solidFill>
                  <a:srgbClr val="92D050"/>
                </a:solidFill>
              </a:rPr>
              <a:t>capacity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2. </a:t>
            </a:r>
            <a:r>
              <a:rPr lang="en-US" sz="3600" dirty="0">
                <a:solidFill>
                  <a:srgbClr val="00B050"/>
                </a:solidFill>
              </a:rPr>
              <a:t>LinkedList</a:t>
            </a:r>
            <a:r>
              <a:rPr lang="en-US" sz="3600" dirty="0"/>
              <a:t> al= </a:t>
            </a:r>
            <a:r>
              <a:rPr lang="en-US" sz="3600" dirty="0">
                <a:solidFill>
                  <a:schemeClr val="accent1"/>
                </a:solidFill>
              </a:rPr>
              <a:t>new  </a:t>
            </a:r>
            <a:r>
              <a:rPr lang="en-US" sz="3600" dirty="0">
                <a:solidFill>
                  <a:srgbClr val="00B050"/>
                </a:solidFill>
              </a:rPr>
              <a:t>LinkedList 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FF0000"/>
                </a:solidFill>
              </a:rPr>
              <a:t>Collection</a:t>
            </a:r>
            <a:r>
              <a:rPr lang="en-US" sz="3600" dirty="0"/>
              <a:t> c); </a:t>
            </a:r>
          </a:p>
          <a:p>
            <a:r>
              <a:rPr lang="en-US" sz="3600" dirty="0"/>
              <a:t>  creates equivalent LinkedList object for  passed Collection.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61352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ArrayList and LinkedList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126270" y="1025912"/>
          <a:ext cx="8920978" cy="5107260"/>
        </p:xfrm>
        <a:graphic>
          <a:graphicData uri="http://schemas.openxmlformats.org/drawingml/2006/table">
            <a:tbl>
              <a:tblPr/>
              <a:tblGrid>
                <a:gridCol w="4460489"/>
                <a:gridCol w="4460489"/>
              </a:tblGrid>
              <a:tr h="41022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ArrayList</a:t>
                      </a: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884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4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4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LinkedList</a:t>
                      </a: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884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4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47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10214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 ArrayList internally uses 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dynamic array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to store the elements.</a:t>
                      </a: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LinkedList internally uses 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doubly linked list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to store the elements.</a:t>
                      </a: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3267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 Manipulation with ArrayList is 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slow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because it internally uses array. If any element is removed from the array, all the bits are shifted in memory.</a:t>
                      </a: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Manipulation with LinkedList is 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faster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than ArrayList because it uses doubly linked list so no bit shifting is required in memory.</a:t>
                      </a: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132706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 ArrayList class can 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act as a list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only because it implements List only.</a:t>
                      </a: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LinkedList class can 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act as a list and queue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both because it implements List and Deque interfaces.</a:t>
                      </a: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58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4) ArrayList is 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better for storing and accessing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data.</a:t>
                      </a: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LinkedList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is </a:t>
                      </a:r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better for manipulating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data.</a:t>
                      </a:r>
                    </a:p>
                  </a:txBody>
                  <a:tcPr marL="46950" marR="46950" marT="46950" marB="469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332461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46936" y="2381380"/>
            <a:ext cx="3711465" cy="13524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>
                <a:solidFill>
                  <a:srgbClr val="00B050"/>
                </a:solidFill>
              </a:rPr>
              <a:t>Vector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3862" y="1514198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632261" y="-3142205"/>
            <a:ext cx="2895600" cy="6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2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rgbClr val="00B050"/>
                </a:solidFill>
              </a:rPr>
              <a:t>Vector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4268" y="1143000"/>
            <a:ext cx="79248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>
                <a:solidFill>
                  <a:prstClr val="black"/>
                </a:solidFill>
              </a:rPr>
              <a:t>The underlined data structure is  resizable array and grow able array.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>
                <a:solidFill>
                  <a:prstClr val="black"/>
                </a:solidFill>
              </a:rPr>
              <a:t>Duplicates are allowed.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>
                <a:solidFill>
                  <a:prstClr val="black"/>
                </a:solidFill>
              </a:rPr>
              <a:t>Insertion order is preserved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>
                <a:solidFill>
                  <a:prstClr val="black"/>
                </a:solidFill>
              </a:rPr>
              <a:t>Heterogeneous elements are  allowed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>
                <a:solidFill>
                  <a:prstClr val="black"/>
                </a:solidFill>
              </a:rPr>
              <a:t>Null insertion is possible.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>
                <a:solidFill>
                  <a:prstClr val="black"/>
                </a:solidFill>
              </a:rPr>
              <a:t>Vector implemented by RandomAccess Serializable and Clonable interfaces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>
                <a:solidFill>
                  <a:prstClr val="black"/>
                </a:solidFill>
              </a:rPr>
              <a:t>Most of the methods present in vector class are synchronized hence vector is Thread safe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>
                <a:solidFill>
                  <a:prstClr val="black"/>
                </a:solidFill>
              </a:rPr>
              <a:t> best choice is frequently retrieval operation.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3200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83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1400" y="84221"/>
            <a:ext cx="6019800" cy="105877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Vector</a:t>
            </a:r>
            <a:r>
              <a:rPr lang="en-US" sz="3600" b="1" dirty="0">
                <a:solidFill>
                  <a:srgbClr val="FF0000"/>
                </a:solidFill>
              </a:rPr>
              <a:t> Specific methods</a:t>
            </a:r>
            <a:r>
              <a:rPr lang="en-US" sz="3600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1524000"/>
            <a:ext cx="7848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For Adding Objects.</a:t>
            </a:r>
          </a:p>
          <a:p>
            <a:r>
              <a:rPr lang="en-US" sz="3200" dirty="0">
                <a:solidFill>
                  <a:prstClr val="black"/>
                </a:solidFill>
              </a:rPr>
              <a:t>     1.  add(</a:t>
            </a:r>
            <a:r>
              <a:rPr lang="en-US" sz="3200" dirty="0">
                <a:solidFill>
                  <a:srgbClr val="00B050"/>
                </a:solidFill>
              </a:rPr>
              <a:t>Object</a:t>
            </a:r>
            <a:r>
              <a:rPr lang="en-US" sz="3200" dirty="0">
                <a:solidFill>
                  <a:prstClr val="black"/>
                </a:solidFill>
              </a:rPr>
              <a:t> o)   -&gt;From </a:t>
            </a:r>
            <a:r>
              <a:rPr lang="en-US" sz="3200" dirty="0">
                <a:solidFill>
                  <a:srgbClr val="FF0000"/>
                </a:solidFill>
              </a:rPr>
              <a:t>Collection</a:t>
            </a:r>
          </a:p>
          <a:p>
            <a:r>
              <a:rPr lang="en-US" sz="3200" dirty="0">
                <a:solidFill>
                  <a:prstClr val="black"/>
                </a:solidFill>
              </a:rPr>
              <a:t>     2.  add(</a:t>
            </a:r>
            <a:r>
              <a:rPr lang="en-US" sz="3200" dirty="0">
                <a:solidFill>
                  <a:srgbClr val="4F81BD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 index ,</a:t>
            </a:r>
            <a:r>
              <a:rPr lang="en-US" sz="3200" dirty="0">
                <a:solidFill>
                  <a:srgbClr val="00B050"/>
                </a:solidFill>
              </a:rPr>
              <a:t>Object</a:t>
            </a:r>
            <a:r>
              <a:rPr lang="en-US" sz="3200" dirty="0">
                <a:solidFill>
                  <a:prstClr val="black"/>
                </a:solidFill>
              </a:rPr>
              <a:t> o)   -&gt; From </a:t>
            </a:r>
            <a:r>
              <a:rPr lang="en-US" sz="3200" dirty="0">
                <a:solidFill>
                  <a:srgbClr val="FF0000"/>
                </a:solidFill>
              </a:rPr>
              <a:t>List</a:t>
            </a:r>
          </a:p>
          <a:p>
            <a:r>
              <a:rPr lang="en-US" sz="3200" dirty="0">
                <a:solidFill>
                  <a:prstClr val="black"/>
                </a:solidFill>
              </a:rPr>
              <a:t>     3.  addElement(</a:t>
            </a:r>
            <a:r>
              <a:rPr lang="en-US" sz="3200" dirty="0">
                <a:solidFill>
                  <a:srgbClr val="00B050"/>
                </a:solidFill>
              </a:rPr>
              <a:t>Object</a:t>
            </a:r>
            <a:r>
              <a:rPr lang="en-US" sz="3200" dirty="0">
                <a:solidFill>
                  <a:prstClr val="black"/>
                </a:solidFill>
              </a:rPr>
              <a:t> o)      -&gt;From </a:t>
            </a:r>
            <a:r>
              <a:rPr lang="en-US" sz="3200" dirty="0">
                <a:solidFill>
                  <a:srgbClr val="00B050"/>
                </a:solidFill>
              </a:rPr>
              <a:t>vector</a:t>
            </a:r>
          </a:p>
          <a:p>
            <a:r>
              <a:rPr lang="en-US" sz="3200" dirty="0">
                <a:solidFill>
                  <a:prstClr val="black"/>
                </a:solidFill>
              </a:rPr>
              <a:t>For removing Objects</a:t>
            </a:r>
          </a:p>
          <a:p>
            <a:r>
              <a:rPr lang="en-US" sz="3200" dirty="0">
                <a:solidFill>
                  <a:srgbClr val="00B050"/>
                </a:solidFill>
              </a:rPr>
              <a:t>  </a:t>
            </a:r>
            <a:r>
              <a:rPr lang="en-US" sz="3200" dirty="0">
                <a:solidFill>
                  <a:prstClr val="black"/>
                </a:solidFill>
              </a:rPr>
              <a:t>1.remove(</a:t>
            </a:r>
            <a:r>
              <a:rPr lang="en-US" sz="3200" dirty="0">
                <a:solidFill>
                  <a:srgbClr val="00B050"/>
                </a:solidFill>
              </a:rPr>
              <a:t>Object</a:t>
            </a:r>
            <a:r>
              <a:rPr lang="en-US" sz="3200" dirty="0">
                <a:solidFill>
                  <a:prstClr val="black"/>
                </a:solidFill>
              </a:rPr>
              <a:t> o)   -&gt;From </a:t>
            </a:r>
            <a:r>
              <a:rPr lang="en-US" sz="3200" dirty="0">
                <a:solidFill>
                  <a:srgbClr val="FF0000"/>
                </a:solidFill>
              </a:rPr>
              <a:t>Collection</a:t>
            </a:r>
          </a:p>
          <a:p>
            <a:r>
              <a:rPr lang="en-US" sz="3200" dirty="0">
                <a:solidFill>
                  <a:srgbClr val="FF0000"/>
                </a:solidFill>
              </a:rPr>
              <a:t>  </a:t>
            </a:r>
            <a:r>
              <a:rPr lang="en-US" sz="3200" dirty="0">
                <a:solidFill>
                  <a:prstClr val="black"/>
                </a:solidFill>
              </a:rPr>
              <a:t>2.removeElement(</a:t>
            </a:r>
            <a:r>
              <a:rPr lang="en-US" sz="3200" dirty="0">
                <a:solidFill>
                  <a:srgbClr val="00B050"/>
                </a:solidFill>
              </a:rPr>
              <a:t>Object</a:t>
            </a:r>
            <a:r>
              <a:rPr lang="en-US" sz="3200" dirty="0">
                <a:solidFill>
                  <a:prstClr val="black"/>
                </a:solidFill>
              </a:rPr>
              <a:t> o)   -&gt;From  </a:t>
            </a:r>
            <a:r>
              <a:rPr lang="en-US" sz="3200" dirty="0">
                <a:solidFill>
                  <a:srgbClr val="00B050"/>
                </a:solidFill>
              </a:rPr>
              <a:t>vector</a:t>
            </a:r>
          </a:p>
          <a:p>
            <a:r>
              <a:rPr lang="en-US" sz="3200" dirty="0">
                <a:solidFill>
                  <a:srgbClr val="00B050"/>
                </a:solidFill>
              </a:rPr>
              <a:t>  </a:t>
            </a:r>
            <a:r>
              <a:rPr lang="en-US" sz="3200" dirty="0">
                <a:solidFill>
                  <a:prstClr val="black"/>
                </a:solidFill>
              </a:rPr>
              <a:t>3.remove(</a:t>
            </a:r>
            <a:r>
              <a:rPr lang="en-US" sz="3200" dirty="0">
                <a:solidFill>
                  <a:srgbClr val="4F81BD"/>
                </a:solidFill>
              </a:rPr>
              <a:t>int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index)   -&gt;From </a:t>
            </a:r>
            <a:r>
              <a:rPr lang="en-US" sz="3200" dirty="0">
                <a:solidFill>
                  <a:srgbClr val="FF0000"/>
                </a:solidFill>
              </a:rPr>
              <a:t>List</a:t>
            </a:r>
          </a:p>
          <a:p>
            <a:r>
              <a:rPr lang="en-US" sz="3200" dirty="0">
                <a:solidFill>
                  <a:srgbClr val="FF0000"/>
                </a:solidFill>
              </a:rPr>
              <a:t>  </a:t>
            </a:r>
            <a:r>
              <a:rPr lang="en-US" sz="3200" dirty="0">
                <a:solidFill>
                  <a:prstClr val="black"/>
                </a:solidFill>
              </a:rPr>
              <a:t>4.clear()     -&gt; From</a:t>
            </a:r>
            <a:r>
              <a:rPr lang="en-US" sz="3200" dirty="0">
                <a:solidFill>
                  <a:srgbClr val="FF0000"/>
                </a:solidFill>
              </a:rPr>
              <a:t> collection</a:t>
            </a:r>
          </a:p>
          <a:p>
            <a:r>
              <a:rPr lang="en-US" sz="3200" dirty="0">
                <a:solidFill>
                  <a:srgbClr val="FF0000"/>
                </a:solidFill>
              </a:rPr>
              <a:t>  </a:t>
            </a:r>
            <a:r>
              <a:rPr lang="en-US" sz="3200" dirty="0">
                <a:solidFill>
                  <a:prstClr val="black"/>
                </a:solidFill>
              </a:rPr>
              <a:t>5.removeAll() -&gt;From </a:t>
            </a:r>
            <a:r>
              <a:rPr lang="en-US" sz="3200" dirty="0">
                <a:solidFill>
                  <a:srgbClr val="00B050"/>
                </a:solidFill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466774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heme/theme1.xml><?xml version="1.0" encoding="utf-8"?>
<a:theme xmlns:a="http://schemas.openxmlformats.org/drawingml/2006/main" name="7_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Widescreen</PresentationFormat>
  <Paragraphs>108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Georgia</vt:lpstr>
      <vt:lpstr>times new roman</vt:lpstr>
      <vt:lpstr>verdana</vt:lpstr>
      <vt:lpstr>Wingdings</vt:lpstr>
      <vt:lpstr>7_Training</vt:lpstr>
      <vt:lpstr>5_Training</vt:lpstr>
      <vt:lpstr>8_Training</vt:lpstr>
      <vt:lpstr>PowerPoint Presentation</vt:lpstr>
      <vt:lpstr>Linked List</vt:lpstr>
      <vt:lpstr>PowerPoint Presentation</vt:lpstr>
      <vt:lpstr>PowerPoint Presentation</vt:lpstr>
      <vt:lpstr>Constructor in LinkedList</vt:lpstr>
      <vt:lpstr>Difference between ArrayList and LinkedList </vt:lpstr>
      <vt:lpstr>PowerPoint Presentation</vt:lpstr>
      <vt:lpstr>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Enumeration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Azam The One</dc:creator>
  <cp:lastModifiedBy>Azam The One</cp:lastModifiedBy>
  <cp:revision>1</cp:revision>
  <dcterms:created xsi:type="dcterms:W3CDTF">2016-06-09T15:58:08Z</dcterms:created>
  <dcterms:modified xsi:type="dcterms:W3CDTF">2016-06-09T15:58:33Z</dcterms:modified>
</cp:coreProperties>
</file>