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5" r:id="rId2"/>
  </p:sldMasterIdLst>
  <p:sldIdLst>
    <p:sldId id="263" r:id="rId3"/>
    <p:sldId id="256" r:id="rId4"/>
    <p:sldId id="258" r:id="rId5"/>
    <p:sldId id="257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19-Jun-16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064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>
                <a:solidFill>
                  <a:prstClr val="black"/>
                </a:solidFill>
              </a:rPr>
              <a:pPr/>
              <a:t>19-Jun-16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137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19-Jun-16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29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>
                <a:solidFill>
                  <a:prstClr val="black"/>
                </a:solidFill>
              </a:rPr>
              <a:pPr/>
              <a:t>19-Jun-16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23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19-Jun-16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713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19-Jun-16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674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19-Jun-16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2648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19-Jun-16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509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19-Jun-16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469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19-Jun-16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013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19-Jun-16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945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19-Jun-16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solidFill>
                  <a:prstClr val="black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8000" dirty="0">
                <a:solidFill>
                  <a:prstClr val="black"/>
                </a:solidFill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484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19-Jun-16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02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19-Jun-16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solidFill>
                  <a:prstClr val="black"/>
                </a:solidFill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8000" dirty="0">
                <a:solidFill>
                  <a:prstClr val="black"/>
                </a:solidFill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3690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19-Jun-16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5847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19-Jun-16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0041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19-Jun-16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14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19-Jun-16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19-Jun-16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19-Jun-16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19-Jun-16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19-Jun-16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51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tpoint.com/TreeMap-class-in-collection-framewor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004946"/>
            <a:ext cx="6815669" cy="1515533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MAP: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20758" y="3520479"/>
            <a:ext cx="2358947" cy="365125"/>
          </a:xfrm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AZAM AMIR REZA</a:t>
            </a:r>
            <a:endParaRPr lang="en-US" sz="20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10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911419" y="824804"/>
            <a:ext cx="186055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1100" b="1" u="sng" dirty="0">
                <a:effectLst/>
                <a:ea typeface="Droid Sans Fallback"/>
                <a:cs typeface="Calibri" panose="020F0502020204030204" pitchFamily="34" charset="0"/>
              </a:rPr>
              <a:t>Map (I)</a:t>
            </a:r>
            <a:endParaRPr lang="en-US" sz="1100" dirty="0">
              <a:effectLst/>
              <a:ea typeface="Droid Sans Fallback"/>
              <a:cs typeface="Calibri" panose="020F050202020403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207838" y="2738608"/>
            <a:ext cx="1507490" cy="102933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1100" b="1" u="sng" dirty="0" err="1" smtClean="0">
                <a:effectLst/>
                <a:ea typeface="Droid Sans Fallback"/>
                <a:cs typeface="Calibri" panose="020F0502020204030204" pitchFamily="34" charset="0"/>
              </a:rPr>
              <a:t>HashMap</a:t>
            </a:r>
            <a:endParaRPr lang="en-US" sz="1100" dirty="0">
              <a:effectLst/>
              <a:ea typeface="Droid Sans Fallback"/>
              <a:cs typeface="Calibri" panose="020F050202020403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0116898" y="2593362"/>
            <a:ext cx="1507490" cy="102933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1100" b="1" u="sng" dirty="0" err="1" smtClean="0">
                <a:effectLst/>
                <a:ea typeface="Droid Sans Fallback"/>
                <a:cs typeface="Calibri" panose="020F0502020204030204" pitchFamily="34" charset="0"/>
              </a:rPr>
              <a:t>Hashtable</a:t>
            </a:r>
            <a:endParaRPr lang="en-US" sz="1100" b="1" u="sng" dirty="0" smtClean="0">
              <a:effectLst/>
              <a:ea typeface="Droid Sans Fallback"/>
              <a:cs typeface="Calibri" panose="020F050202020403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1100" dirty="0" err="1" smtClean="0">
                <a:ea typeface="Droid Sans Fallback"/>
                <a:cs typeface="Calibri" panose="020F0502020204030204" pitchFamily="34" charset="0"/>
              </a:rPr>
              <a:t>Jdk</a:t>
            </a:r>
            <a:r>
              <a:rPr lang="en-US" sz="1100" dirty="0" smtClean="0">
                <a:ea typeface="Droid Sans Fallback"/>
                <a:cs typeface="Calibri" panose="020F0502020204030204" pitchFamily="34" charset="0"/>
              </a:rPr>
              <a:t> 1</a:t>
            </a:r>
            <a:endParaRPr lang="en-US" sz="1100" dirty="0">
              <a:effectLst/>
              <a:ea typeface="Droid Sans Fallback"/>
              <a:cs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22058" y="2739878"/>
            <a:ext cx="1400175" cy="74104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1100" b="1" u="sng" dirty="0">
                <a:solidFill>
                  <a:schemeClr val="bg1"/>
                </a:solidFill>
                <a:effectLst/>
                <a:ea typeface="Droid Sans Fallback"/>
                <a:cs typeface="Calibri" panose="020F0502020204030204" pitchFamily="34" charset="0"/>
              </a:rPr>
              <a:t>Sorted Map</a:t>
            </a:r>
            <a:endParaRPr lang="en-US" sz="1100" dirty="0">
              <a:solidFill>
                <a:schemeClr val="bg1"/>
              </a:solidFill>
              <a:effectLst/>
              <a:ea typeface="Droid Sans Fallback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22058" y="3904987"/>
            <a:ext cx="1400175" cy="69151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1100" b="1" u="sng" dirty="0">
                <a:solidFill>
                  <a:schemeClr val="bg1"/>
                </a:solidFill>
                <a:effectLst/>
                <a:ea typeface="Droid Sans Fallback"/>
                <a:cs typeface="Calibri" panose="020F0502020204030204" pitchFamily="34" charset="0"/>
              </a:rPr>
              <a:t>Navigable Map</a:t>
            </a:r>
            <a:endParaRPr lang="en-US" sz="1100" dirty="0">
              <a:solidFill>
                <a:schemeClr val="bg1"/>
              </a:solidFill>
              <a:effectLst/>
              <a:ea typeface="Droid Sans Fallback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8937928" y="3525373"/>
            <a:ext cx="7620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922145" y="4596502"/>
            <a:ext cx="0" cy="247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271463" y="1805158"/>
            <a:ext cx="1054100" cy="906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0" idx="2"/>
          </p:cNvCxnSpPr>
          <p:nvPr/>
        </p:nvCxnSpPr>
        <p:spPr>
          <a:xfrm flipV="1">
            <a:off x="8820228" y="1796354"/>
            <a:ext cx="21466" cy="928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9622233" y="1805158"/>
            <a:ext cx="852806" cy="673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232603" y="4085443"/>
            <a:ext cx="1507490" cy="102933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1100" b="1" u="sng">
                <a:effectLst/>
                <a:ea typeface="Droid Sans Fallback"/>
                <a:cs typeface="Calibri" panose="020F0502020204030204" pitchFamily="34" charset="0"/>
              </a:rPr>
              <a:t>LinkedHashMap</a:t>
            </a:r>
            <a:endParaRPr lang="en-US" sz="1100">
              <a:effectLst/>
              <a:ea typeface="Droid Sans Fallback"/>
              <a:cs typeface="Calibri" panose="020F0502020204030204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942331" y="3838428"/>
            <a:ext cx="0" cy="247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2575932" y="59626"/>
            <a:ext cx="5139396" cy="287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sng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lgerian" panose="04020705040A02060702" pitchFamily="82" charset="0"/>
                <a:ea typeface="Droid Sans Fallback" charset="-128"/>
                <a:cs typeface="Calibri" panose="020F0502020204030204" pitchFamily="34" charset="0"/>
              </a:rPr>
              <a:t>MAP :(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lgerian" panose="04020705040A02060702" pitchFamily="82" charset="0"/>
                <a:ea typeface="Droid Sans Fallback" charset="-128"/>
                <a:cs typeface="Calibri" panose="020F0502020204030204" pitchFamily="34" charset="0"/>
              </a:rPr>
              <a:t> PART OF COLLECTION</a:t>
            </a:r>
            <a:r>
              <a:rPr kumimoji="0" lang="en-US" sz="2800" b="1" i="0" u="sng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lgerian" panose="04020705040A02060702" pitchFamily="82" charset="0"/>
                <a:ea typeface="Droid Sans Fallback" charset="-128"/>
                <a:cs typeface="Calibri" panose="020F050202020403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Droid Sans Fallback" charset="-128"/>
                <a:cs typeface="Calibri" panose="020F0502020204030204" pitchFamily="34" charset="0"/>
              </a:rPr>
              <a:t>Pair of object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Droid Sans Fallback" charset="-128"/>
                <a:cs typeface="Calibri" panose="020F0502020204030204" pitchFamily="34" charset="0"/>
              </a:rPr>
              <a:t>Key-value pair of object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Droid Sans Fallback" charset="-128"/>
                <a:cs typeface="Calibri" panose="020F0502020204030204" pitchFamily="34" charset="0"/>
              </a:rPr>
              <a:t>Key can be any object, should be unique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Droid Sans Fallback" charset="-128"/>
                <a:cs typeface="Calibri" panose="020F0502020204030204" pitchFamily="34" charset="0"/>
              </a:rPr>
              <a:t>Value can be any type of object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Droid Sans Fallback" charset="-128"/>
                <a:cs typeface="Calibri" panose="020F0502020204030204" pitchFamily="34" charset="0"/>
              </a:rPr>
              <a:t>Value is mapped by key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Droid Sans Fallback" charset="-128"/>
                <a:cs typeface="Calibri" panose="020F0502020204030204" pitchFamily="34" charset="0"/>
              </a:rPr>
              <a:t>Value is retrieved based on its key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Droid Sans Fallback" charset="-128"/>
                <a:cs typeface="Calibri" panose="020F0502020204030204" pitchFamily="34" charset="0"/>
              </a:rPr>
              <a:t>Each pair is known as an entry.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44"/>
          <p:cNvSpPr>
            <a:spLocks noChangeArrowheads="1"/>
          </p:cNvSpPr>
          <p:nvPr/>
        </p:nvSpPr>
        <p:spPr bwMode="auto">
          <a:xfrm>
            <a:off x="4192859" y="11760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8325563" y="4843517"/>
            <a:ext cx="1507490" cy="102933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1100" b="1" u="sng" dirty="0" err="1" smtClean="0">
                <a:ea typeface="Droid Sans Fallback"/>
                <a:cs typeface="Calibri" panose="020F0502020204030204" pitchFamily="34" charset="0"/>
              </a:rPr>
              <a:t>Tree</a:t>
            </a:r>
            <a:r>
              <a:rPr lang="en-US" sz="1100" b="1" u="sng" dirty="0" err="1" smtClean="0">
                <a:effectLst/>
                <a:ea typeface="Droid Sans Fallback"/>
                <a:cs typeface="Calibri" panose="020F0502020204030204" pitchFamily="34" charset="0"/>
              </a:rPr>
              <a:t>Map</a:t>
            </a:r>
            <a:endParaRPr lang="en-US" sz="1100" dirty="0">
              <a:effectLst/>
              <a:ea typeface="Droid Sans Fallback"/>
              <a:cs typeface="Calibri" panose="020F0502020204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170555" y="1400980"/>
            <a:ext cx="1400175" cy="741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en-US" sz="1100" b="1" dirty="0"/>
              <a:t>Dictionary</a:t>
            </a:r>
            <a:endParaRPr lang="en-US" sz="1100" dirty="0">
              <a:solidFill>
                <a:schemeClr val="tx1"/>
              </a:solidFill>
              <a:effectLst/>
              <a:ea typeface="Droid Sans Fallback"/>
              <a:cs typeface="Calibri" panose="020F050202020403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0856943" y="2231878"/>
            <a:ext cx="0" cy="247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91168" y="6299322"/>
            <a:ext cx="2358947" cy="365125"/>
          </a:xfrm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AZAM AMIR REZA</a:t>
            </a:r>
            <a:endParaRPr lang="en-US" sz="20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8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2906" y="4685573"/>
            <a:ext cx="9456233" cy="1718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25"/>
              </a:lnSpc>
              <a:spcAft>
                <a:spcPts val="1000"/>
              </a:spcAft>
            </a:pPr>
            <a:r>
              <a:rPr lang="en-US" b="1" u="sng" dirty="0" smtClean="0">
                <a:solidFill>
                  <a:srgbClr val="610B4B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</a:p>
          <a:p>
            <a:pPr algn="just">
              <a:lnSpc>
                <a:spcPts val="1725"/>
              </a:lnSpc>
              <a:spcAft>
                <a:spcPts val="1000"/>
              </a:spcAft>
            </a:pPr>
            <a:r>
              <a:rPr lang="en-US" sz="1200" dirty="0"/>
              <a:t>Entry is the sub interface of Map. So we will be accessed it by </a:t>
            </a:r>
            <a:r>
              <a:rPr lang="en-US" sz="1200" b="1" dirty="0" err="1"/>
              <a:t>Map.Entry</a:t>
            </a:r>
            <a:r>
              <a:rPr lang="en-US" sz="1200" dirty="0"/>
              <a:t> name. It provides methods to get key and value.</a:t>
            </a:r>
          </a:p>
          <a:p>
            <a:pPr algn="just">
              <a:lnSpc>
                <a:spcPts val="1725"/>
              </a:lnSpc>
              <a:spcAft>
                <a:spcPts val="1000"/>
              </a:spcAft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Methods of Entry interface:</a:t>
            </a:r>
          </a:p>
          <a:p>
            <a:pPr lvl="0"/>
            <a:r>
              <a:rPr lang="en-US" sz="1200" b="1" dirty="0"/>
              <a:t>public Object </a:t>
            </a:r>
            <a:r>
              <a:rPr lang="en-US" sz="1200" b="1" dirty="0" err="1"/>
              <a:t>getKey</a:t>
            </a:r>
            <a:r>
              <a:rPr lang="en-US" sz="1200" b="1" dirty="0"/>
              <a:t>():</a:t>
            </a:r>
            <a:r>
              <a:rPr lang="en-US" sz="1200" dirty="0"/>
              <a:t> is used to obtain key.</a:t>
            </a:r>
          </a:p>
          <a:p>
            <a:pPr lvl="0"/>
            <a:r>
              <a:rPr lang="en-US" sz="1200" b="1" dirty="0"/>
              <a:t>public Object </a:t>
            </a:r>
            <a:r>
              <a:rPr lang="en-US" sz="1200" b="1" dirty="0" err="1"/>
              <a:t>getValue</a:t>
            </a:r>
            <a:r>
              <a:rPr lang="en-US" sz="1200" b="1" dirty="0"/>
              <a:t>():</a:t>
            </a:r>
            <a:r>
              <a:rPr lang="en-US" sz="1200" dirty="0"/>
              <a:t>is used to obtain value.</a:t>
            </a:r>
          </a:p>
          <a:p>
            <a:pPr algn="just">
              <a:lnSpc>
                <a:spcPts val="1725"/>
              </a:lnSpc>
              <a:spcAft>
                <a:spcPts val="1000"/>
              </a:spcAft>
            </a:pPr>
            <a:endParaRPr lang="en-US" sz="1200" dirty="0">
              <a:effectLst/>
              <a:latin typeface="Calibri" panose="020F0502020204030204" pitchFamily="34" charset="0"/>
              <a:ea typeface="Droid Sans Fallback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52905" y="629680"/>
            <a:ext cx="9456233" cy="348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25"/>
              </a:lnSpc>
              <a:spcAft>
                <a:spcPts val="1000"/>
              </a:spcAft>
            </a:pPr>
            <a:r>
              <a:rPr lang="en-US" sz="2400" b="1" dirty="0">
                <a:solidFill>
                  <a:srgbClr val="610B4B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Commonly used methods of Map interface:</a:t>
            </a:r>
            <a:endParaRPr lang="en-US" sz="2400" b="1" dirty="0">
              <a:latin typeface="Calibri" panose="020F0502020204030204" pitchFamily="34" charset="0"/>
              <a:ea typeface="Droid Sans Fallback"/>
              <a:cs typeface="Calibri" panose="020F0502020204030204" pitchFamily="34" charset="0"/>
            </a:endParaRPr>
          </a:p>
          <a:p>
            <a:pPr marL="342900" marR="0" lvl="0" indent="-342900" algn="just">
              <a:spcBef>
                <a:spcPts val="225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Object put(Object key, Object value):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is used to insert an entry in this map.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Droid Sans Fallback"/>
              <a:cs typeface="Calibri" panose="020F0502020204030204" pitchFamily="34" charset="0"/>
            </a:endParaRPr>
          </a:p>
          <a:p>
            <a:pPr marL="342900" marR="0" lvl="0" indent="-342900" algn="just">
              <a:spcBef>
                <a:spcPts val="225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400" b="1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putAll</a:t>
            </a: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(Map map):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is used to insert the specified map in this map.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Droid Sans Fallback"/>
              <a:cs typeface="Calibri" panose="020F0502020204030204" pitchFamily="34" charset="0"/>
            </a:endParaRPr>
          </a:p>
          <a:p>
            <a:pPr marL="342900" marR="0" lvl="0" indent="-342900" algn="just">
              <a:spcBef>
                <a:spcPts val="225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Object remove(Object key):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is used to delete an entry for the specified key.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Droid Sans Fallback"/>
              <a:cs typeface="Calibri" panose="020F0502020204030204" pitchFamily="34" charset="0"/>
            </a:endParaRPr>
          </a:p>
          <a:p>
            <a:pPr marL="342900" marR="0" lvl="0" indent="-342900" algn="just">
              <a:spcBef>
                <a:spcPts val="225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Object get(Object key):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is used to return the value for the specified key.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Droid Sans Fallback"/>
              <a:cs typeface="Calibri" panose="020F0502020204030204" pitchFamily="34" charset="0"/>
            </a:endParaRPr>
          </a:p>
          <a:p>
            <a:pPr marL="342900" marR="0" lvl="0" indent="-342900" algn="just">
              <a:spcBef>
                <a:spcPts val="225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containsKey</a:t>
            </a: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key):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is used to search the specified key from this map.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Droid Sans Fallback"/>
              <a:cs typeface="Calibri" panose="020F0502020204030204" pitchFamily="34" charset="0"/>
            </a:endParaRPr>
          </a:p>
          <a:p>
            <a:pPr marL="342900" marR="0" lvl="0" indent="-342900" algn="just">
              <a:spcBef>
                <a:spcPts val="225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containsValue</a:t>
            </a: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value):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is used to search the specified value from this map.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Droid Sans Fallback"/>
              <a:cs typeface="Calibri" panose="020F0502020204030204" pitchFamily="34" charset="0"/>
            </a:endParaRPr>
          </a:p>
          <a:p>
            <a:pPr marL="342900" marR="0" lvl="0" indent="-342900" algn="just">
              <a:spcBef>
                <a:spcPts val="225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Set </a:t>
            </a:r>
            <a:r>
              <a:rPr lang="en-US" sz="1400" b="1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keySet</a:t>
            </a: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returns the Set view containing all the keys.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Droid Sans Fallback"/>
              <a:cs typeface="Calibri" panose="020F0502020204030204" pitchFamily="34" charset="0"/>
            </a:endParaRPr>
          </a:p>
          <a:p>
            <a:pPr marL="342900" marR="0" lvl="0" indent="-342900" algn="just">
              <a:spcBef>
                <a:spcPts val="225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Set </a:t>
            </a:r>
            <a:r>
              <a:rPr lang="en-US" sz="1400" b="1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entrySet</a:t>
            </a: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returns the Set view containing all the keys and values.</a:t>
            </a:r>
            <a:endParaRPr lang="en-US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Droid Sans Fallback"/>
              <a:cs typeface="Calibri" panose="020F0502020204030204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91168" y="6299322"/>
            <a:ext cx="2358947" cy="365125"/>
          </a:xfrm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AZAM AMIR REZA</a:t>
            </a:r>
            <a:endParaRPr lang="en-US" sz="20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199" y="791067"/>
            <a:ext cx="26539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75"/>
              </a:spcBef>
            </a:pPr>
            <a:r>
              <a:rPr lang="en-US" sz="4000" b="1" kern="0" dirty="0" err="1">
                <a:solidFill>
                  <a:srgbClr val="610B38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endParaRPr lang="en-US" sz="4000" b="1" kern="0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1091" y="1762949"/>
            <a:ext cx="85492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225"/>
              </a:spcBef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contains values based on the key. It implements the Map interface and extends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AbstractMap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Droid Sans Fallback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225"/>
              </a:spcBef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contains only unique elements.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Droid Sans Fallback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225"/>
              </a:spcBef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may have one null key and multiple null values.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Droid Sans Fallback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225"/>
              </a:spcBef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maintains no order.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Droid Sans Fallback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63589" y="4525273"/>
            <a:ext cx="8266771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25"/>
              </a:lnSpc>
            </a:pPr>
            <a:r>
              <a:rPr lang="en-US" sz="2400" dirty="0">
                <a:solidFill>
                  <a:srgbClr val="610B4B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difference between </a:t>
            </a:r>
            <a:r>
              <a:rPr lang="en-US" sz="2400" dirty="0" err="1">
                <a:solidFill>
                  <a:srgbClr val="610B4B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US" sz="2400" dirty="0">
                <a:solidFill>
                  <a:srgbClr val="610B4B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solidFill>
                  <a:srgbClr val="610B4B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US" sz="2400" dirty="0" smtClean="0">
                <a:solidFill>
                  <a:srgbClr val="610B4B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ts val="1725"/>
              </a:lnSpc>
            </a:pP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ts val="1725"/>
              </a:lnSpc>
            </a:pP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HashSet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 contains only values whereas 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HashMap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 contains entry(key and value).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91168" y="6299322"/>
            <a:ext cx="2358947" cy="365125"/>
          </a:xfrm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AZAM AMIR REZA</a:t>
            </a:r>
            <a:endParaRPr lang="en-US" sz="20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2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9071" y="1248266"/>
            <a:ext cx="43749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75"/>
              </a:spcBef>
            </a:pPr>
            <a:r>
              <a:rPr lang="en-US" sz="4000" b="1" kern="0" dirty="0" err="1">
                <a:solidFill>
                  <a:srgbClr val="610B38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000" b="1" kern="0" dirty="0" err="1" smtClean="0">
                <a:solidFill>
                  <a:srgbClr val="610B38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inkedHashMap</a:t>
            </a:r>
            <a:endParaRPr lang="en-US" sz="4000" b="1" kern="0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2242" y="2558318"/>
            <a:ext cx="85492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225"/>
              </a:spcBef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contains values based on the key. It implements the Map interface and extends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Droid Sans Fallback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225"/>
              </a:spcBef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contains only unique elements.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Droid Sans Fallback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225"/>
              </a:spcBef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may have one null key and multiple null values.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Droid Sans Fallback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225"/>
              </a:spcBef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same as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instead maintains insertion order.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Droid Sans Fallback"/>
              <a:cs typeface="Times New Roman" panose="02020603050405020304" pitchFamily="18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91168" y="6299322"/>
            <a:ext cx="2358947" cy="365125"/>
          </a:xfrm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AZAM AMIR REZA</a:t>
            </a:r>
            <a:endParaRPr lang="en-US" sz="20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45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199" y="791067"/>
            <a:ext cx="26539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75"/>
              </a:spcBef>
            </a:pPr>
            <a:r>
              <a:rPr lang="en-US" sz="4000" b="1" kern="0" dirty="0" err="1" smtClean="0">
                <a:solidFill>
                  <a:srgbClr val="610B38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endParaRPr lang="en-US" sz="4000" b="1" kern="0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1091" y="1762949"/>
            <a:ext cx="85492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225"/>
              </a:spcBef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dirty="0" err="1">
                <a:solidFill>
                  <a:srgbClr val="008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TreeMap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contains values based on the key. It implements the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NavigableMap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 and extends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AbstractMap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Droid Sans Fallback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225"/>
              </a:spcBef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contains only unique elements.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Droid Sans Fallback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225"/>
              </a:spcBef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cannot have null key but can have multiple null values.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Droid Sans Fallback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225"/>
              </a:spcBef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same as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instead maintains ascending order.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Droid Sans Fallback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63589" y="4525273"/>
            <a:ext cx="8266771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25"/>
              </a:lnSpc>
              <a:spcAft>
                <a:spcPts val="1000"/>
              </a:spcAft>
            </a:pPr>
            <a:r>
              <a:rPr lang="en-US" sz="2400" dirty="0">
                <a:solidFill>
                  <a:srgbClr val="610B4B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difference between </a:t>
            </a:r>
            <a:r>
              <a:rPr lang="en-US" sz="2400" dirty="0" err="1">
                <a:solidFill>
                  <a:srgbClr val="610B4B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US" sz="2400" dirty="0">
                <a:solidFill>
                  <a:srgbClr val="610B4B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 </a:t>
            </a:r>
            <a:r>
              <a:rPr lang="en-US" sz="2400" dirty="0" err="1">
                <a:solidFill>
                  <a:srgbClr val="008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TreeMap</a:t>
            </a:r>
            <a:r>
              <a:rPr lang="en-US" sz="2400" dirty="0">
                <a:solidFill>
                  <a:srgbClr val="610B4B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600" dirty="0">
              <a:latin typeface="Calibri" panose="020F0502020204030204" pitchFamily="34" charset="0"/>
              <a:ea typeface="Droid Sans Fallback"/>
              <a:cs typeface="Calibri" panose="020F0502020204030204" pitchFamily="34" charset="0"/>
            </a:endParaRPr>
          </a:p>
          <a:p>
            <a:pPr algn="just">
              <a:lnSpc>
                <a:spcPts val="1725"/>
              </a:lnSpc>
            </a:pP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74247"/>
              </p:ext>
            </p:extLst>
          </p:nvPr>
        </p:nvGraphicFramePr>
        <p:xfrm>
          <a:off x="3434575" y="4968532"/>
          <a:ext cx="7292898" cy="11646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6449"/>
                <a:gridCol w="3646449"/>
              </a:tblGrid>
              <a:tr h="582319">
                <a:tc>
                  <a:txBody>
                    <a:bodyPr/>
                    <a:lstStyle/>
                    <a:p>
                      <a:pPr marL="190500" marR="0" algn="just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1) </a:t>
                      </a:r>
                      <a:r>
                        <a:rPr lang="en-US" sz="1800" dirty="0" err="1">
                          <a:effectLst/>
                        </a:rPr>
                        <a:t>HashMap</a:t>
                      </a:r>
                      <a:r>
                        <a:rPr lang="en-US" sz="1800" dirty="0">
                          <a:effectLst/>
                        </a:rPr>
                        <a:t> is can contain one null key.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190500" marR="0" algn="just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  <a:hlinkClick r:id="rId2"/>
                        </a:rPr>
                        <a:t>TreeMap</a:t>
                      </a:r>
                      <a:r>
                        <a:rPr lang="en-US" sz="1800">
                          <a:effectLst/>
                        </a:rPr>
                        <a:t> can not contain any null key.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582319">
                <a:tc>
                  <a:txBody>
                    <a:bodyPr/>
                    <a:lstStyle/>
                    <a:p>
                      <a:pPr marL="190500" marR="0" algn="just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2) </a:t>
                      </a:r>
                      <a:r>
                        <a:rPr lang="en-US" sz="1800" dirty="0" err="1">
                          <a:effectLst/>
                        </a:rPr>
                        <a:t>HashMap</a:t>
                      </a:r>
                      <a:r>
                        <a:rPr lang="en-US" sz="1800" dirty="0">
                          <a:effectLst/>
                        </a:rPr>
                        <a:t> maintains no order.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190500" marR="0" algn="just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 err="1">
                          <a:effectLst/>
                          <a:hlinkClick r:id="rId2"/>
                        </a:rPr>
                        <a:t>TreeMap</a:t>
                      </a:r>
                      <a:r>
                        <a:rPr lang="en-US" sz="1800" dirty="0">
                          <a:effectLst/>
                        </a:rPr>
                        <a:t> maintains ascending order.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91168" y="6299322"/>
            <a:ext cx="2358947" cy="365125"/>
          </a:xfrm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AZAM AMIR REZA</a:t>
            </a:r>
            <a:endParaRPr lang="en-US" sz="20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3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199" y="791067"/>
            <a:ext cx="26539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75"/>
              </a:spcBef>
            </a:pPr>
            <a:r>
              <a:rPr lang="en-US" sz="4000" b="1" kern="0" dirty="0" err="1" smtClean="0">
                <a:solidFill>
                  <a:srgbClr val="610B38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endParaRPr lang="en-US" sz="4000" b="1" kern="0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1091" y="1762949"/>
            <a:ext cx="854926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225"/>
              </a:spcBef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an array of list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Each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is known as a bucket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 of bucket is identified by calling the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contains values based on the key. It implements the Map interface and extends Dictionary class.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Droid Sans Fallback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225"/>
              </a:spcBef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contains only unique elements.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Droid Sans Fallback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225"/>
              </a:spcBef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may have not have any null key or value.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Droid Sans Fallback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225"/>
              </a:spcBef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synchronized.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Droid Sans Fallback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63589" y="4352192"/>
            <a:ext cx="8266771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25"/>
              </a:lnSpc>
              <a:spcAft>
                <a:spcPts val="1000"/>
              </a:spcAft>
            </a:pPr>
            <a:r>
              <a:rPr lang="en-US" sz="2400" dirty="0" smtClean="0">
                <a:solidFill>
                  <a:srgbClr val="610B4B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 between three Map</a:t>
            </a:r>
            <a:endParaRPr lang="en-US" sz="1600" dirty="0">
              <a:latin typeface="Calibri" panose="020F0502020204030204" pitchFamily="34" charset="0"/>
              <a:ea typeface="Droid Sans Fallback"/>
              <a:cs typeface="Calibri" panose="020F0502020204030204" pitchFamily="34" charset="0"/>
            </a:endParaRPr>
          </a:p>
          <a:p>
            <a:pPr algn="just">
              <a:lnSpc>
                <a:spcPts val="1725"/>
              </a:lnSpc>
            </a:pP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163048"/>
              </p:ext>
            </p:extLst>
          </p:nvPr>
        </p:nvGraphicFramePr>
        <p:xfrm>
          <a:off x="3263589" y="4692394"/>
          <a:ext cx="8266770" cy="1493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5590"/>
                <a:gridCol w="2755590"/>
                <a:gridCol w="2755590"/>
              </a:tblGrid>
              <a:tr h="2039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Hash Map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Hash Table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Tree Map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1223767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400">
                          <a:effectLst/>
                        </a:rPr>
                        <a:t>Null can be key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400">
                          <a:effectLst/>
                        </a:rPr>
                        <a:t>Method are not synchronized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400">
                          <a:effectLst/>
                        </a:rPr>
                        <a:t>Not a thread safe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400">
                          <a:effectLst/>
                        </a:rPr>
                        <a:t>Unsorted map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400">
                          <a:effectLst/>
                        </a:rPr>
                        <a:t>Performance high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400" dirty="0">
                          <a:effectLst/>
                        </a:rPr>
                        <a:t>Null can’t be key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400" dirty="0">
                          <a:effectLst/>
                        </a:rPr>
                        <a:t>Method are synchronized</a:t>
                      </a:r>
                    </a:p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400" dirty="0">
                          <a:effectLst/>
                        </a:rPr>
                        <a:t>Thread safe class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400" dirty="0">
                          <a:effectLst/>
                        </a:rPr>
                        <a:t>Unsorted map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400" dirty="0">
                          <a:effectLst/>
                        </a:rPr>
                        <a:t>Performance low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400" dirty="0">
                          <a:effectLst/>
                        </a:rPr>
                        <a:t>Null can’t be key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400" dirty="0">
                          <a:effectLst/>
                        </a:rPr>
                        <a:t>Method are not synchronized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400" dirty="0">
                          <a:effectLst/>
                        </a:rPr>
                        <a:t>Not a thread safe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400" dirty="0">
                          <a:effectLst/>
                        </a:rPr>
                        <a:t>Sorted map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arenR"/>
                      </a:pPr>
                      <a:r>
                        <a:rPr lang="en-US" sz="1400" dirty="0">
                          <a:effectLst/>
                        </a:rPr>
                        <a:t>Performance high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roid Sans Fallback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91168" y="6299322"/>
            <a:ext cx="2358947" cy="365125"/>
          </a:xfrm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AZAM AMIR REZA</a:t>
            </a:r>
            <a:endParaRPr lang="en-US" sz="20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2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</TotalTime>
  <Words>393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Century Gothic</vt:lpstr>
      <vt:lpstr>Courier New</vt:lpstr>
      <vt:lpstr>Droid Sans Fallback</vt:lpstr>
      <vt:lpstr>Garamond</vt:lpstr>
      <vt:lpstr>Helvetica</vt:lpstr>
      <vt:lpstr>Times New Roman</vt:lpstr>
      <vt:lpstr>Verdana</vt:lpstr>
      <vt:lpstr>Wingdings 3</vt:lpstr>
      <vt:lpstr>Wisp</vt:lpstr>
      <vt:lpstr>Organic</vt:lpstr>
      <vt:lpstr>MAP: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Azam The One</dc:creator>
  <cp:lastModifiedBy>Azam The One</cp:lastModifiedBy>
  <cp:revision>15</cp:revision>
  <dcterms:created xsi:type="dcterms:W3CDTF">2016-06-16T16:54:14Z</dcterms:created>
  <dcterms:modified xsi:type="dcterms:W3CDTF">2016-06-19T14:38:02Z</dcterms:modified>
</cp:coreProperties>
</file>