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695" r:id="rId3"/>
  </p:sldMasterIdLst>
  <p:sldIdLst>
    <p:sldId id="257" r:id="rId4"/>
    <p:sldId id="258" r:id="rId5"/>
    <p:sldId id="259" r:id="rId6"/>
    <p:sldId id="260" r:id="rId7"/>
    <p:sldId id="261" r:id="rId8"/>
    <p:sldId id="262" r:id="rId9"/>
    <p:sldId id="263" r:id="rId10"/>
    <p:sldId id="265" r:id="rId11"/>
    <p:sldId id="264" r:id="rId12"/>
    <p:sldId id="267" r:id="rId13"/>
    <p:sldId id="266" r:id="rId14"/>
    <p:sldId id="268" r:id="rId15"/>
    <p:sldId id="269" r:id="rId16"/>
    <p:sldId id="270" r:id="rId17"/>
    <p:sldId id="271" r:id="rId18"/>
    <p:sldId id="272" r:id="rId19"/>
    <p:sldId id="273" r:id="rId20"/>
    <p:sldId id="282" r:id="rId21"/>
    <p:sldId id="274" r:id="rId22"/>
    <p:sldId id="275" r:id="rId23"/>
    <p:sldId id="276" r:id="rId24"/>
    <p:sldId id="277" r:id="rId25"/>
    <p:sldId id="278" r:id="rId26"/>
    <p:sldId id="279"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5" autoAdjust="0"/>
    <p:restoredTop sz="94660"/>
  </p:normalViewPr>
  <p:slideViewPr>
    <p:cSldViewPr snapToGrid="0">
      <p:cViewPr varScale="1">
        <p:scale>
          <a:sx n="63" d="100"/>
          <a:sy n="63" d="100"/>
        </p:scale>
        <p:origin x="-62" y="-43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solidFill>
                  <a:prstClr val="black"/>
                </a:solidFill>
              </a:rPr>
              <a:pPr/>
              <a:t>9/23/2017</a:t>
            </a:fld>
            <a:endParaRPr lang="en-US" dirty="0">
              <a:solidFill>
                <a:prstClr val="black"/>
              </a:solidFill>
            </a:endParaRPr>
          </a:p>
        </p:txBody>
      </p:sp>
      <p:sp>
        <p:nvSpPr>
          <p:cNvPr id="5" name="Footer Placeholder 4"/>
          <p:cNvSpPr>
            <a:spLocks noGrp="1"/>
          </p:cNvSpPr>
          <p:nvPr>
            <p:ph type="ftr" sz="quarter" idx="11"/>
          </p:nvPr>
        </p:nvSpPr>
        <p:spPr>
          <a:xfrm>
            <a:off x="2692397" y="5037663"/>
            <a:ext cx="5214635" cy="279400"/>
          </a:xfr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3921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solidFill>
              </a:rPr>
              <a:pPr/>
              <a:t>9/23/2017</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179450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9/23/2017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579331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9/23/2017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defTabSz="457200"/>
            <a:r>
              <a:rPr lang="en-US" sz="8000" dirty="0">
                <a:solidFill>
                  <a:prstClr val="black"/>
                </a:solidFill>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algn="r" defTabSz="457200"/>
            <a:r>
              <a:rPr lang="en-US" sz="8000" dirty="0">
                <a:solidFill>
                  <a:prstClr val="black"/>
                </a:solidFill>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597135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9/23/2017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387941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9/23/2017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defTabSz="457200"/>
            <a:r>
              <a:rPr lang="en-US" sz="8000" dirty="0">
                <a:solidFill>
                  <a:prstClr val="black"/>
                </a:solidFill>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algn="r" defTabSz="457200"/>
            <a:r>
              <a:rPr lang="en-US" sz="8000" dirty="0">
                <a:solidFill>
                  <a:prstClr val="black"/>
                </a:solidFill>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987136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9/23/2017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150074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9/23/2017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99611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9/23/2017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270464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9/23/2017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xmlns="" val="38212443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solidFill>
                  <a:prstClr val="black">
                    <a:tint val="75000"/>
                  </a:prstClr>
                </a:solidFill>
              </a:rPr>
              <a:pPr/>
              <a:t>9/23/2017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xmlns="" val="299404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solidFill>
                  <a:prstClr val="black"/>
                </a:solidFill>
              </a:rPr>
              <a:pPr/>
              <a:t>9/23/2017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97799C9-84D9-46D2-A11E-BCF8A720529D}"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2039191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9/23/2017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xmlns="" val="27318163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black">
                    <a:tint val="75000"/>
                  </a:prstClr>
                </a:solidFill>
              </a:rPr>
              <a:pPr/>
              <a:t>9/23/2017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xmlns="" val="8638115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prstClr val="black">
                    <a:tint val="75000"/>
                  </a:prstClr>
                </a:solidFill>
              </a:rPr>
              <a:pPr/>
              <a:t>9/23/2017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xmlns="" val="17419632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prstClr val="black">
                    <a:tint val="75000"/>
                  </a:prstClr>
                </a:solidFill>
              </a:rPr>
              <a:pPr/>
              <a:t>9/23/2017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xmlns="" val="24675646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prstClr val="black">
                    <a:tint val="75000"/>
                  </a:prstClr>
                </a:solidFill>
              </a:rPr>
              <a:pPr/>
              <a:t>9/23/2017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xmlns="" val="13018309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black">
                    <a:tint val="75000"/>
                  </a:prstClr>
                </a:solidFill>
              </a:rPr>
              <a:pPr/>
              <a:t>9/23/2017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xmlns="" val="572470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tint val="75000"/>
                  </a:prstClr>
                </a:solidFill>
              </a:rPr>
              <a:pPr/>
              <a:t>9/23/2017</a:t>
            </a:fld>
            <a:endParaRPr lang="en-US" dirty="0">
              <a:solidFill>
                <a:prstClr val="black">
                  <a:tint val="75000"/>
                </a:prstClr>
              </a:solidFill>
            </a:endParaRPr>
          </a:p>
        </p:txBody>
      </p:sp>
    </p:spTree>
    <p:extLst>
      <p:ext uri="{BB962C8B-B14F-4D97-AF65-F5344CB8AC3E}">
        <p14:creationId xmlns:p14="http://schemas.microsoft.com/office/powerpoint/2010/main" xmlns="" val="4990663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9/23/2017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xmlns="" val="38174881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9/23/2017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xmlns="" val="14754770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9/23/2017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xmlns="" val="105911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9/23/2017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16003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9/23/2017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xmlns="" val="6600931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9/23/2017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xmlns="" val="9241034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solidFill>
                  <a:prstClr val="black">
                    <a:tint val="75000"/>
                  </a:prstClr>
                </a:solidFill>
              </a:rPr>
              <a:pPr/>
              <a:t>9/23/2017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9333C77-0158-454C-844F-B7AB9BD7DAD4}"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xmlns="" val="6480448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9/23/2017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xmlns="" val="23050255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solidFill>
                  <a:prstClr val="white">
                    <a:tint val="75000"/>
                    <a:alpha val="60000"/>
                  </a:prstClr>
                </a:solidFill>
              </a:rPr>
              <a:pPr/>
              <a:t>9/23/2017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42253440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9/23/2017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811066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solidFill>
                  <a:prstClr val="white">
                    <a:tint val="75000"/>
                    <a:alpha val="60000"/>
                  </a:prstClr>
                </a:solidFill>
              </a:rPr>
              <a:pPr/>
              <a:t>9/23/2017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16759048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solidFill>
                  <a:prstClr val="white">
                    <a:tint val="75000"/>
                    <a:alpha val="60000"/>
                  </a:prstClr>
                </a:solidFill>
              </a:rPr>
              <a:pPr/>
              <a:t>9/23/2017</a:t>
            </a:fld>
            <a:endParaRPr lang="en-US" dirty="0">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11319974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solidFill>
                  <a:prstClr val="white">
                    <a:tint val="75000"/>
                    <a:alpha val="60000"/>
                  </a:prstClr>
                </a:solidFill>
              </a:rPr>
              <a:pPr/>
              <a:t>9/23/2017</a:t>
            </a:fld>
            <a:endParaRPr lang="en-US" dirty="0">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16889965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9/23/2017</a:t>
            </a:fld>
            <a:endParaRPr lang="en-US" dirty="0">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222085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solidFill>
                  <a:prstClr val="black"/>
                </a:solidFill>
              </a:rPr>
              <a:pPr/>
              <a:t>9/23/2017</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5D84065D-F351-4B03-BD91-D8A6B8D4B362}"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12731766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9/23/2017</a:t>
            </a:fld>
            <a:endParaRPr lang="en-US" dirty="0">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31532834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9/23/2017</a:t>
            </a:fld>
            <a:endParaRPr lang="en-US" dirty="0">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25243091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9/23/2017</a:t>
            </a:fld>
            <a:endParaRPr lang="en-US" dirty="0">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36729412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9/23/2017</a:t>
            </a:fld>
            <a:endParaRPr lang="en-US" dirty="0">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37028646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9/23/2017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35178989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9/23/2017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defTabSz="457200"/>
            <a:r>
              <a:rPr lang="en-US" dirty="0">
                <a:solidFill>
                  <a:srgbClr val="1E5155">
                    <a:lumMod val="40000"/>
                    <a:lumOff val="60000"/>
                  </a:srgbClr>
                </a:solidFill>
              </a:rPr>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defTabSz="457200"/>
            <a:r>
              <a:rPr lang="en-US" dirty="0">
                <a:solidFill>
                  <a:srgbClr val="1E5155">
                    <a:lumMod val="40000"/>
                    <a:lumOff val="60000"/>
                  </a:srgbClr>
                </a:solidFill>
              </a:rPr>
              <a:t>”</a:t>
            </a:r>
          </a:p>
        </p:txBody>
      </p:sp>
    </p:spTree>
    <p:extLst>
      <p:ext uri="{BB962C8B-B14F-4D97-AF65-F5344CB8AC3E}">
        <p14:creationId xmlns:p14="http://schemas.microsoft.com/office/powerpoint/2010/main" xmlns="" val="19190470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9/23/2017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27046777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9/23/2017</a:t>
            </a:fld>
            <a:endParaRPr lang="en-US" dirty="0">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37373268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9/23/2017</a:t>
            </a:fld>
            <a:endParaRPr lang="en-US" dirty="0">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27818415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9/23/2017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363147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prstClr val="black"/>
                </a:solidFill>
              </a:rPr>
              <a:pPr/>
              <a:t>9/23/2017</a:t>
            </a:fld>
            <a:endParaRPr lang="en-US" dirty="0">
              <a:solidFill>
                <a:prstClr val="black"/>
              </a:solidFill>
            </a:endParaRPr>
          </a:p>
        </p:txBody>
      </p:sp>
      <p:sp>
        <p:nvSpPr>
          <p:cNvPr id="8" name="Footer Placeholder 7"/>
          <p:cNvSpPr>
            <a:spLocks noGrp="1"/>
          </p:cNvSpPr>
          <p:nvPr>
            <p:ph type="ftr" sz="quarter" idx="11"/>
          </p:nvPr>
        </p:nvSpPr>
        <p:spPr/>
        <p:txBody>
          <a:bodyPr/>
          <a:lstStyle/>
          <a:p>
            <a:endParaRPr lang="en-US" dirty="0">
              <a:solidFill>
                <a:prstClr val="black"/>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21452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solidFill>
                  <a:prstClr val="white">
                    <a:tint val="75000"/>
                    <a:alpha val="60000"/>
                  </a:prstClr>
                </a:solidFill>
              </a:rPr>
              <a:pPr/>
              <a:t>9/23/2017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2785787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prstClr val="black"/>
                </a:solidFill>
              </a:rPr>
              <a:pPr/>
              <a:t>9/23/2017</a:t>
            </a:fld>
            <a:endParaRPr lang="en-US" dirty="0">
              <a:solidFill>
                <a:prstClr val="black"/>
              </a:solidFill>
            </a:endParaRPr>
          </a:p>
        </p:txBody>
      </p:sp>
      <p:sp>
        <p:nvSpPr>
          <p:cNvPr id="4" name="Footer Placeholder 3"/>
          <p:cNvSpPr>
            <a:spLocks noGrp="1"/>
          </p:cNvSpPr>
          <p:nvPr>
            <p:ph type="ftr" sz="quarter" idx="11"/>
          </p:nvPr>
        </p:nvSpPr>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887416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prstClr val="black"/>
                </a:solidFill>
              </a:rPr>
              <a:pPr/>
              <a:t>9/23/2017</a:t>
            </a:fld>
            <a:endParaRPr lang="en-US" dirty="0">
              <a:solidFill>
                <a:prstClr val="black"/>
              </a:solidFill>
            </a:endParaRPr>
          </a:p>
        </p:txBody>
      </p:sp>
      <p:sp>
        <p:nvSpPr>
          <p:cNvPr id="3" name="Footer Placeholder 2"/>
          <p:cNvSpPr>
            <a:spLocks noGrp="1"/>
          </p:cNvSpPr>
          <p:nvPr>
            <p:ph type="ftr" sz="quarter" idx="11"/>
          </p:nvPr>
        </p:nvSpPr>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606865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solidFill>
              </a:rPr>
              <a:pPr/>
              <a:t>9/23/2017</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56314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solidFill>
              </a:rPr>
              <a:pPr/>
              <a:t>9/23/2017</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54499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3.xml"/><Relationship Id="rId3" Type="http://schemas.openxmlformats.org/officeDocument/2006/relationships/slideLayout" Target="../slideLayouts/slideLayout36.xml"/><Relationship Id="rId21" Type="http://schemas.openxmlformats.org/officeDocument/2006/relationships/image" Target="../media/image10.png"/><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9.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8.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457200"/>
            <a:fld id="{B61BEF0D-F0BB-DE4B-95CE-6DB70DBA9567}" type="datetimeFigureOut">
              <a:rPr lang="en-US" dirty="0">
                <a:solidFill>
                  <a:prstClr val="black"/>
                </a:solidFill>
              </a:rPr>
              <a:pPr defTabSz="457200"/>
              <a:t>9/23/2017</a:t>
            </a:fld>
            <a:endParaRPr lang="en-US" dirty="0">
              <a:solidFill>
                <a:prstClr val="black"/>
              </a:solidFill>
            </a:endParaRP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defTabSz="457200"/>
            <a:endParaRPr lang="en-US" dirty="0">
              <a:solidFill>
                <a:prstClr val="black"/>
              </a:solidFill>
            </a:endParaRP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457200"/>
            <a:fld id="{D57F1E4F-1CFF-5643-939E-217C01CDF565}" type="slidenum">
              <a:rPr lang="en-US" dirty="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xmlns="" val="2658465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B61BEF0D-F0BB-DE4B-95CE-6DB70DBA9567}" type="datetimeFigureOut">
              <a:rPr lang="en-US" dirty="0">
                <a:solidFill>
                  <a:prstClr val="black">
                    <a:tint val="75000"/>
                  </a:prstClr>
                </a:solidFill>
              </a:rPr>
              <a:pPr defTabSz="457200"/>
              <a:t>9/23/2017</a:t>
            </a:fld>
            <a:endParaRPr lang="en-US" dirty="0">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D57F1E4F-1CFF-5643-939E-217C01CDF565}" type="slidenum">
              <a:rPr lang="en-US" dirty="0">
                <a:solidFill>
                  <a:srgbClr val="5FCBEF"/>
                </a:solidFill>
              </a:rPr>
              <a:pPr defTabSz="457200"/>
              <a:t>‹#›</a:t>
            </a:fld>
            <a:endParaRPr lang="en-US" dirty="0">
              <a:solidFill>
                <a:srgbClr val="5FCBEF"/>
              </a:solidFill>
            </a:endParaRPr>
          </a:p>
        </p:txBody>
      </p:sp>
    </p:spTree>
    <p:extLst>
      <p:ext uri="{BB962C8B-B14F-4D97-AF65-F5344CB8AC3E}">
        <p14:creationId xmlns:p14="http://schemas.microsoft.com/office/powerpoint/2010/main" xmlns="" val="18975205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defTabSz="457200"/>
            <a:fld id="{4AAD347D-5ACD-4C99-B74B-A9C85AD731AF}" type="datetimeFigureOut">
              <a:rPr lang="en-US" dirty="0">
                <a:solidFill>
                  <a:prstClr val="white">
                    <a:tint val="75000"/>
                    <a:alpha val="60000"/>
                  </a:prstClr>
                </a:solidFill>
              </a:rPr>
              <a:pPr defTabSz="457200"/>
              <a:t>9/23/2017</a:t>
            </a:fld>
            <a:endParaRPr lang="en-US" dirty="0">
              <a:solidFill>
                <a:prstClr val="white">
                  <a:tint val="75000"/>
                  <a:alpha val="60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defTabSz="457200"/>
            <a:endParaRPr lang="en-US" dirty="0">
              <a:solidFill>
                <a:prstClr val="white">
                  <a:tint val="75000"/>
                  <a:alpha val="60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defTabSz="457200"/>
            <a:fld id="{D57F1E4F-1CFF-5643-939E-02111984F565}" type="slidenum">
              <a:rPr lang="en-US" dirty="0">
                <a:solidFill>
                  <a:prstClr val="white">
                    <a:tint val="75000"/>
                  </a:prstClr>
                </a:solidFill>
              </a:rPr>
              <a:pPr defTabSz="457200"/>
              <a:t>‹#›</a:t>
            </a:fld>
            <a:endParaRPr lang="en-US" dirty="0">
              <a:solidFill>
                <a:prstClr val="white">
                  <a:tint val="75000"/>
                </a:prstClr>
              </a:solidFill>
            </a:endParaRPr>
          </a:p>
        </p:txBody>
      </p:sp>
    </p:spTree>
    <p:extLst>
      <p:ext uri="{BB962C8B-B14F-4D97-AF65-F5344CB8AC3E}">
        <p14:creationId xmlns:p14="http://schemas.microsoft.com/office/powerpoint/2010/main" xmlns="" val="1695212433"/>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004946"/>
            <a:ext cx="6815669" cy="1515533"/>
          </a:xfrm>
        </p:spPr>
        <p:txBody>
          <a:bodyPr/>
          <a:lstStyle/>
          <a:p>
            <a:r>
              <a:rPr lang="en-US" b="1" dirty="0" smtClean="0">
                <a:latin typeface="Algerian" panose="04020705040A02060702" pitchFamily="82" charset="0"/>
              </a:rPr>
              <a:t>spring</a:t>
            </a:r>
            <a:endParaRPr lang="en-US" dirty="0"/>
          </a:p>
        </p:txBody>
      </p:sp>
      <p:sp>
        <p:nvSpPr>
          <p:cNvPr id="5" name="Footer Placeholder 4"/>
          <p:cNvSpPr>
            <a:spLocks noGrp="1"/>
          </p:cNvSpPr>
          <p:nvPr>
            <p:ph type="ftr" sz="quarter" idx="11"/>
          </p:nvPr>
        </p:nvSpPr>
        <p:spPr>
          <a:xfrm>
            <a:off x="2692398" y="3520479"/>
            <a:ext cx="6815669" cy="365125"/>
          </a:xfrm>
        </p:spPr>
        <p:txBody>
          <a:bodyPr/>
          <a:lstStyle/>
          <a:p>
            <a:pPr algn="ctr"/>
            <a:r>
              <a:rPr lang="en-US" sz="2000" dirty="0" smtClean="0">
                <a:solidFill>
                  <a:srgbClr val="002060"/>
                </a:solidFill>
                <a:latin typeface="Algerian" panose="04020705040A02060702" pitchFamily="82" charset="0"/>
              </a:rPr>
              <a:t>Framework</a:t>
            </a:r>
            <a:endParaRPr lang="en-US" sz="2000" dirty="0">
              <a:solidFill>
                <a:srgbClr val="002060"/>
              </a:solidFill>
              <a:latin typeface="Algerian" panose="04020705040A02060702" pitchFamily="82" charset="0"/>
            </a:endParaRPr>
          </a:p>
        </p:txBody>
      </p:sp>
      <p:sp>
        <p:nvSpPr>
          <p:cNvPr id="4" name="Footer Placeholder 4"/>
          <p:cNvSpPr txBox="1">
            <a:spLocks/>
          </p:cNvSpPr>
          <p:nvPr/>
        </p:nvSpPr>
        <p:spPr>
          <a:xfrm>
            <a:off x="7583588" y="5036012"/>
            <a:ext cx="2358947" cy="365125"/>
          </a:xfrm>
          <a:prstGeom prst="rect">
            <a:avLst/>
          </a:prstGeom>
        </p:spPr>
        <p:txBody>
          <a:bodyPr vert="horz" lIns="91440" tIns="45720" rIns="91440" bIns="45720" rtlCol="0" anchor="ctr"/>
          <a:lstStyle>
            <a:defPPr>
              <a:defRPr lang="en-US"/>
            </a:defPPr>
            <a:lvl1pPr marL="0" algn="l"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xmlns="" val="1051967323"/>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5883149" cy="625428"/>
          </a:xfrm>
          <a:prstGeom prst="rect">
            <a:avLst/>
          </a:prstGeom>
        </p:spPr>
        <p:txBody>
          <a:bodyPr wrap="none">
            <a:spAutoFit/>
          </a:bodyPr>
          <a:lstStyle/>
          <a:p>
            <a:pPr lvl="0">
              <a:lnSpc>
                <a:spcPct val="115000"/>
              </a:lnSpc>
              <a:spcAft>
                <a:spcPts val="375"/>
              </a:spcAft>
            </a:pPr>
            <a:r>
              <a:rPr lang="en-US" sz="32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Steps </a:t>
            </a:r>
            <a:r>
              <a:rPr lang="en-US" sz="3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to Create spring </a:t>
            </a:r>
            <a:r>
              <a:rPr lang="en-US" sz="32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application</a:t>
            </a:r>
            <a:endParaRPr lang="en-US" sz="3200" b="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26740" y="960822"/>
            <a:ext cx="11805425" cy="5583516"/>
          </a:xfrm>
          <a:prstGeom prst="rect">
            <a:avLst/>
          </a:prstGeom>
        </p:spPr>
        <p:txBody>
          <a:bodyPr wrap="square">
            <a:spAutoFit/>
          </a:bodyPr>
          <a:lstStyle/>
          <a:p>
            <a:pPr>
              <a:lnSpc>
                <a:spcPct val="115000"/>
              </a:lnSpc>
            </a:pPr>
            <a:r>
              <a:rPr lang="en-US" sz="1600" b="1" u="sng" dirty="0">
                <a:latin typeface="Calibri" panose="020F0502020204030204" pitchFamily="34" charset="0"/>
                <a:ea typeface="Calibri" panose="020F0502020204030204" pitchFamily="34" charset="0"/>
                <a:cs typeface="Times New Roman" panose="02020603050405020304" pitchFamily="18" charset="0"/>
              </a:rPr>
              <a:t>Steps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600" dirty="0">
                <a:latin typeface="Calibri" panose="020F0502020204030204" pitchFamily="34" charset="0"/>
                <a:ea typeface="Calibri" panose="020F0502020204030204" pitchFamily="34" charset="0"/>
                <a:cs typeface="Times New Roman" panose="02020603050405020304" pitchFamily="18" charset="0"/>
              </a:rPr>
              <a:t>Create a java project</a:t>
            </a:r>
          </a:p>
          <a:p>
            <a:pPr marL="342900" marR="0" lvl="0" indent="-342900">
              <a:lnSpc>
                <a:spcPct val="115000"/>
              </a:lnSpc>
              <a:spcBef>
                <a:spcPts val="0"/>
              </a:spcBef>
              <a:spcAft>
                <a:spcPts val="0"/>
              </a:spcAft>
              <a:buFont typeface="+mj-lt"/>
              <a:buAutoNum type="arabicPeriod"/>
            </a:pPr>
            <a:r>
              <a:rPr lang="en-US" sz="1600" dirty="0" smtClean="0">
                <a:latin typeface="Calibri" panose="020F0502020204030204" pitchFamily="34" charset="0"/>
                <a:ea typeface="Calibri" panose="020F0502020204030204" pitchFamily="34" charset="0"/>
                <a:cs typeface="Times New Roman" panose="02020603050405020304" pitchFamily="18" charset="0"/>
              </a:rPr>
              <a:t>define </a:t>
            </a:r>
            <a:r>
              <a:rPr lang="en-US" sz="1600" dirty="0">
                <a:latin typeface="Calibri" panose="020F0502020204030204" pitchFamily="34" charset="0"/>
                <a:ea typeface="Calibri" panose="020F0502020204030204" pitchFamily="34" charset="0"/>
                <a:cs typeface="Times New Roman" panose="02020603050405020304" pitchFamily="18" charset="0"/>
              </a:rPr>
              <a:t>standard package</a:t>
            </a:r>
          </a:p>
          <a:p>
            <a:pPr marL="342900" marR="0" lvl="0" indent="-342900">
              <a:lnSpc>
                <a:spcPct val="115000"/>
              </a:lnSpc>
              <a:spcBef>
                <a:spcPts val="0"/>
              </a:spcBef>
              <a:spcAft>
                <a:spcPts val="0"/>
              </a:spcAft>
              <a:buFont typeface="+mj-lt"/>
              <a:buAutoNum type="arabicPeriod"/>
            </a:pPr>
            <a:r>
              <a:rPr lang="en-US" sz="1600" dirty="0">
                <a:latin typeface="Calibri" panose="020F0502020204030204" pitchFamily="34" charset="0"/>
                <a:ea typeface="Calibri" panose="020F0502020204030204" pitchFamily="34" charset="0"/>
                <a:cs typeface="Times New Roman" panose="02020603050405020304" pitchFamily="18" charset="0"/>
              </a:rPr>
              <a:t>Create lib folder and add spring jars into class path</a:t>
            </a:r>
          </a:p>
          <a:p>
            <a:pPr marL="342900" marR="0" lvl="0" indent="-342900">
              <a:lnSpc>
                <a:spcPct val="115000"/>
              </a:lnSpc>
              <a:spcBef>
                <a:spcPts val="0"/>
              </a:spcBef>
              <a:spcAft>
                <a:spcPts val="0"/>
              </a:spcAft>
              <a:buFont typeface="+mj-lt"/>
              <a:buAutoNum type="arabicPeriod"/>
            </a:pPr>
            <a:r>
              <a:rPr lang="en-US" sz="1600" dirty="0" smtClean="0">
                <a:latin typeface="Calibri" panose="020F0502020204030204" pitchFamily="34" charset="0"/>
                <a:ea typeface="Calibri" panose="020F0502020204030204" pitchFamily="34" charset="0"/>
                <a:cs typeface="Times New Roman" panose="02020603050405020304" pitchFamily="18" charset="0"/>
              </a:rPr>
              <a:t>Create </a:t>
            </a:r>
            <a:r>
              <a:rPr lang="en-US" sz="1600" dirty="0">
                <a:latin typeface="Calibri" panose="020F0502020204030204" pitchFamily="34" charset="0"/>
                <a:ea typeface="Calibri" panose="020F0502020204030204" pitchFamily="34" charset="0"/>
                <a:cs typeface="Times New Roman" panose="02020603050405020304" pitchFamily="18" charset="0"/>
              </a:rPr>
              <a:t>spring configuration </a:t>
            </a:r>
            <a:r>
              <a:rPr lang="en-US" sz="1600" dirty="0" smtClean="0">
                <a:latin typeface="Calibri" panose="020F0502020204030204" pitchFamily="34" charset="0"/>
                <a:ea typeface="Calibri" panose="020F0502020204030204" pitchFamily="34" charset="0"/>
                <a:cs typeface="Times New Roman" panose="02020603050405020304" pitchFamily="18" charset="0"/>
              </a:rPr>
              <a:t>xml or Copy </a:t>
            </a:r>
            <a:r>
              <a:rPr lang="en-US" sz="1600" dirty="0">
                <a:latin typeface="Calibri" panose="020F0502020204030204" pitchFamily="34" charset="0"/>
                <a:ea typeface="Calibri" panose="020F0502020204030204" pitchFamily="34" charset="0"/>
                <a:cs typeface="Times New Roman" panose="02020603050405020304" pitchFamily="18" charset="0"/>
              </a:rPr>
              <a:t>spring configuration </a:t>
            </a:r>
            <a:r>
              <a:rPr lang="en-US" sz="1600" dirty="0" smtClean="0">
                <a:latin typeface="Calibri" panose="020F0502020204030204" pitchFamily="34" charset="0"/>
                <a:ea typeface="Calibri" panose="020F0502020204030204" pitchFamily="34" charset="0"/>
                <a:cs typeface="Times New Roman" panose="02020603050405020304" pitchFamily="18" charset="0"/>
              </a:rPr>
              <a:t>file if you have already and paste </a:t>
            </a:r>
            <a:r>
              <a:rPr lang="en-US" sz="1600" dirty="0">
                <a:latin typeface="Calibri" panose="020F0502020204030204" pitchFamily="34" charset="0"/>
                <a:ea typeface="Calibri" panose="020F0502020204030204" pitchFamily="34" charset="0"/>
                <a:cs typeface="Times New Roman" panose="02020603050405020304" pitchFamily="18" charset="0"/>
              </a:rPr>
              <a:t>inside </a:t>
            </a:r>
            <a:r>
              <a:rPr lang="en-US" sz="1600" dirty="0" err="1" smtClean="0">
                <a:latin typeface="Calibri" panose="020F0502020204030204" pitchFamily="34" charset="0"/>
                <a:ea typeface="Calibri" panose="020F0502020204030204" pitchFamily="34" charset="0"/>
                <a:cs typeface="Times New Roman" panose="02020603050405020304" pitchFamily="18" charset="0"/>
              </a:rPr>
              <a:t>src</a:t>
            </a:r>
            <a:r>
              <a:rPr lang="en-US" sz="1600" dirty="0" smtClean="0">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folder </a:t>
            </a:r>
          </a:p>
          <a:p>
            <a:pPr marL="342900" marR="0" lvl="0" indent="-342900">
              <a:lnSpc>
                <a:spcPct val="115000"/>
              </a:lnSpc>
              <a:spcBef>
                <a:spcPts val="0"/>
              </a:spcBef>
              <a:spcAft>
                <a:spcPts val="0"/>
              </a:spcAft>
              <a:buFont typeface="+mj-lt"/>
              <a:buAutoNum type="arabicPeriod"/>
            </a:pPr>
            <a:r>
              <a:rPr lang="en-US" sz="1600" dirty="0">
                <a:latin typeface="Calibri" panose="020F0502020204030204" pitchFamily="34" charset="0"/>
                <a:ea typeface="Calibri" panose="020F0502020204030204" pitchFamily="34" charset="0"/>
                <a:cs typeface="Times New Roman" panose="02020603050405020304" pitchFamily="18" charset="0"/>
              </a:rPr>
              <a:t>Jar files we need </a:t>
            </a:r>
          </a:p>
          <a:p>
            <a:pPr marL="800100" lvl="1" indent="-342900">
              <a:lnSpc>
                <a:spcPct val="115000"/>
              </a:lnSpc>
              <a:buFont typeface="+mj-lt"/>
              <a:buAutoNum type="romanLcParenR"/>
            </a:pPr>
            <a:r>
              <a:rPr lang="en-US" sz="1600" dirty="0">
                <a:latin typeface="Calibri" panose="020F0502020204030204" pitchFamily="34" charset="0"/>
                <a:ea typeface="Calibri" panose="020F0502020204030204" pitchFamily="34" charset="0"/>
                <a:cs typeface="Times New Roman" panose="02020603050405020304" pitchFamily="18" charset="0"/>
              </a:rPr>
              <a:t>Commons-logging</a:t>
            </a:r>
          </a:p>
          <a:p>
            <a:pPr marL="800100" lvl="1" indent="-342900">
              <a:lnSpc>
                <a:spcPct val="115000"/>
              </a:lnSpc>
              <a:buFont typeface="+mj-lt"/>
              <a:buAutoNum type="romanLcParenR"/>
            </a:pPr>
            <a:r>
              <a:rPr lang="en-US" sz="1600" dirty="0">
                <a:latin typeface="Calibri" panose="020F0502020204030204" pitchFamily="34" charset="0"/>
                <a:ea typeface="Calibri" panose="020F0502020204030204" pitchFamily="34" charset="0"/>
                <a:cs typeface="Times New Roman" panose="02020603050405020304" pitchFamily="18" charset="0"/>
              </a:rPr>
              <a:t>Spring-beans-4.2.2</a:t>
            </a:r>
          </a:p>
          <a:p>
            <a:pPr marL="800100" lvl="1" indent="-342900">
              <a:lnSpc>
                <a:spcPct val="115000"/>
              </a:lnSpc>
              <a:buFont typeface="+mj-lt"/>
              <a:buAutoNum type="romanLcParenR"/>
            </a:pPr>
            <a:r>
              <a:rPr lang="en-US" sz="1600" dirty="0">
                <a:latin typeface="Calibri" panose="020F0502020204030204" pitchFamily="34" charset="0"/>
                <a:ea typeface="Calibri" panose="020F0502020204030204" pitchFamily="34" charset="0"/>
                <a:cs typeface="Times New Roman" panose="02020603050405020304" pitchFamily="18" charset="0"/>
              </a:rPr>
              <a:t>Context</a:t>
            </a:r>
          </a:p>
          <a:p>
            <a:pPr marL="800100" lvl="1" indent="-342900">
              <a:lnSpc>
                <a:spcPct val="115000"/>
              </a:lnSpc>
              <a:buFont typeface="+mj-lt"/>
              <a:buAutoNum type="romanLcParenR"/>
            </a:pPr>
            <a:r>
              <a:rPr lang="en-US" sz="1600" dirty="0">
                <a:latin typeface="Calibri" panose="020F0502020204030204" pitchFamily="34" charset="0"/>
                <a:ea typeface="Calibri" panose="020F0502020204030204" pitchFamily="34" charset="0"/>
                <a:cs typeface="Times New Roman" panose="02020603050405020304" pitchFamily="18" charset="0"/>
              </a:rPr>
              <a:t>Core</a:t>
            </a:r>
          </a:p>
          <a:p>
            <a:pPr marL="800100" lvl="1" indent="-342900">
              <a:lnSpc>
                <a:spcPct val="115000"/>
              </a:lnSpc>
              <a:buFont typeface="+mj-lt"/>
              <a:buAutoNum type="romanLcParenR"/>
            </a:pPr>
            <a:r>
              <a:rPr lang="en-US" sz="1600" dirty="0">
                <a:latin typeface="Calibri" panose="020F0502020204030204" pitchFamily="34" charset="0"/>
                <a:ea typeface="Calibri" panose="020F0502020204030204" pitchFamily="34" charset="0"/>
                <a:cs typeface="Times New Roman" panose="02020603050405020304" pitchFamily="18" charset="0"/>
              </a:rPr>
              <a:t>Expression</a:t>
            </a:r>
          </a:p>
          <a:p>
            <a:pPr marR="0" lvl="0">
              <a:lnSpc>
                <a:spcPct val="115000"/>
              </a:lnSpc>
              <a:spcBef>
                <a:spcPts val="0"/>
              </a:spcBef>
              <a:spcAft>
                <a:spcPts val="0"/>
              </a:spcAft>
            </a:pPr>
            <a:r>
              <a:rPr lang="en-US" sz="1600" dirty="0" smtClean="0">
                <a:latin typeface="Calibri" panose="020F0502020204030204" pitchFamily="34" charset="0"/>
                <a:ea typeface="Calibri" panose="020F0502020204030204" pitchFamily="34" charset="0"/>
                <a:cs typeface="Times New Roman" panose="02020603050405020304" pitchFamily="18" charset="0"/>
              </a:rPr>
              <a:t>6.    Create </a:t>
            </a:r>
            <a:r>
              <a:rPr lang="en-US" sz="1600" dirty="0">
                <a:latin typeface="Calibri" panose="020F0502020204030204" pitchFamily="34" charset="0"/>
                <a:ea typeface="Calibri" panose="020F0502020204030204" pitchFamily="34" charset="0"/>
                <a:cs typeface="Times New Roman" panose="02020603050405020304" pitchFamily="18" charset="0"/>
              </a:rPr>
              <a:t>a </a:t>
            </a:r>
            <a:r>
              <a:rPr lang="en-US" sz="1600" dirty="0" smtClean="0">
                <a:latin typeface="Calibri" panose="020F0502020204030204" pitchFamily="34" charset="0"/>
                <a:ea typeface="Calibri" panose="020F0502020204030204" pitchFamily="34" charset="0"/>
                <a:cs typeface="Times New Roman" panose="02020603050405020304" pitchFamily="18" charset="0"/>
              </a:rPr>
              <a:t>Bean class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US" sz="1600" dirty="0" smtClean="0">
                <a:latin typeface="Calibri" panose="020F0502020204030204" pitchFamily="34" charset="0"/>
                <a:ea typeface="Calibri" panose="020F0502020204030204" pitchFamily="34" charset="0"/>
                <a:cs typeface="Times New Roman" panose="02020603050405020304" pitchFamily="18" charset="0"/>
              </a:rPr>
              <a:t>7.    In spring </a:t>
            </a:r>
            <a:r>
              <a:rPr lang="en-US" sz="1600" dirty="0">
                <a:latin typeface="Calibri" panose="020F0502020204030204" pitchFamily="34" charset="0"/>
                <a:ea typeface="Calibri" panose="020F0502020204030204" pitchFamily="34" charset="0"/>
                <a:cs typeface="Times New Roman" panose="02020603050405020304" pitchFamily="18" charset="0"/>
              </a:rPr>
              <a:t>xml file for object creation </a:t>
            </a:r>
          </a:p>
          <a:p>
            <a:pPr marL="457200" marR="0">
              <a:lnSpc>
                <a:spcPct val="115000"/>
              </a:lnSpc>
              <a:spcBef>
                <a:spcPts val="0"/>
              </a:spcBef>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&lt;bean id</a:t>
            </a:r>
            <a:r>
              <a:rPr lang="en-US" sz="1600" dirty="0" smtClean="0">
                <a:latin typeface="Calibri" panose="020F0502020204030204" pitchFamily="34" charset="0"/>
                <a:ea typeface="Calibri" panose="020F0502020204030204" pitchFamily="34" charset="0"/>
                <a:cs typeface="Times New Roman" panose="02020603050405020304" pitchFamily="18" charset="0"/>
              </a:rPr>
              <a:t>=”id” </a:t>
            </a:r>
            <a:r>
              <a:rPr lang="en-US" sz="1600" dirty="0">
                <a:latin typeface="Calibri" panose="020F0502020204030204" pitchFamily="34" charset="0"/>
                <a:ea typeface="Calibri" panose="020F0502020204030204" pitchFamily="34" charset="0"/>
                <a:cs typeface="Times New Roman" panose="02020603050405020304" pitchFamily="18" charset="0"/>
              </a:rPr>
              <a:t>class=”fully qualified name of Bean class”&gt;&lt;/bean&gt;</a:t>
            </a:r>
          </a:p>
          <a:p>
            <a:pPr marR="0" lvl="0">
              <a:lnSpc>
                <a:spcPct val="115000"/>
              </a:lnSpc>
              <a:spcBef>
                <a:spcPts val="0"/>
              </a:spcBef>
              <a:spcAft>
                <a:spcPts val="1000"/>
              </a:spcAft>
            </a:pPr>
            <a:r>
              <a:rPr lang="en-US" sz="1600" dirty="0" smtClean="0">
                <a:latin typeface="Calibri" panose="020F0502020204030204" pitchFamily="34" charset="0"/>
                <a:ea typeface="Calibri" panose="020F0502020204030204" pitchFamily="34" charset="0"/>
                <a:cs typeface="Times New Roman" panose="02020603050405020304" pitchFamily="18" charset="0"/>
              </a:rPr>
              <a:t>8.    In </a:t>
            </a:r>
            <a:r>
              <a:rPr lang="en-US" sz="1600" dirty="0">
                <a:latin typeface="Calibri" panose="020F0502020204030204" pitchFamily="34" charset="0"/>
                <a:ea typeface="Calibri" panose="020F0502020204030204" pitchFamily="34" charset="0"/>
                <a:cs typeface="Times New Roman" panose="02020603050405020304" pitchFamily="18" charset="0"/>
              </a:rPr>
              <a:t>the </a:t>
            </a:r>
            <a:r>
              <a:rPr lang="en-US" sz="1600" dirty="0" smtClean="0">
                <a:latin typeface="Calibri" panose="020F0502020204030204" pitchFamily="34" charset="0"/>
                <a:ea typeface="Calibri" panose="020F0502020204030204" pitchFamily="34" charset="0"/>
                <a:cs typeface="Times New Roman" panose="02020603050405020304" pitchFamily="18" charset="0"/>
              </a:rPr>
              <a:t>main </a:t>
            </a:r>
            <a:r>
              <a:rPr lang="en-US" sz="1600" dirty="0">
                <a:latin typeface="Calibri" panose="020F0502020204030204" pitchFamily="34" charset="0"/>
                <a:ea typeface="Calibri" panose="020F0502020204030204" pitchFamily="34" charset="0"/>
                <a:cs typeface="Times New Roman" panose="02020603050405020304" pitchFamily="18" charset="0"/>
              </a:rPr>
              <a:t>class </a:t>
            </a:r>
            <a:r>
              <a:rPr lang="en-US" sz="1600" dirty="0" smtClean="0">
                <a:latin typeface="Calibri" panose="020F0502020204030204" pitchFamily="34" charset="0"/>
                <a:ea typeface="Calibri" panose="020F0502020204030204" pitchFamily="34" charset="0"/>
                <a:cs typeface="Times New Roman" panose="02020603050405020304" pitchFamily="18" charset="0"/>
              </a:rPr>
              <a:t> or Test class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600" dirty="0">
                <a:solidFill>
                  <a:schemeClr val="tx2"/>
                </a:solidFill>
                <a:latin typeface="Consolas" panose="020B0609020204030204" pitchFamily="49" charset="0"/>
                <a:ea typeface="Calibri" panose="020F0502020204030204" pitchFamily="34" charset="0"/>
                <a:cs typeface="Times New Roman" panose="02020603050405020304" pitchFamily="18" charset="0"/>
              </a:rPr>
              <a:t>//container way of creating </a:t>
            </a:r>
            <a:r>
              <a:rPr lang="en-US" sz="1600" u="sng" dirty="0" err="1">
                <a:solidFill>
                  <a:schemeClr val="tx2"/>
                </a:solidFill>
                <a:latin typeface="Consolas" panose="020B0609020204030204" pitchFamily="49" charset="0"/>
                <a:ea typeface="Calibri" panose="020F0502020204030204" pitchFamily="34" charset="0"/>
                <a:cs typeface="Times New Roman" panose="02020603050405020304" pitchFamily="18" charset="0"/>
              </a:rPr>
              <a:t>objec</a:t>
            </a:r>
            <a:endParaRPr lang="en-US" sz="16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u="sng" dirty="0" err="1">
                <a:solidFill>
                  <a:srgbClr val="FFFF00"/>
                </a:solidFill>
                <a:latin typeface="Consolas" panose="020B0609020204030204" pitchFamily="49" charset="0"/>
                <a:ea typeface="Calibri" panose="020F0502020204030204" pitchFamily="34" charset="0"/>
                <a:cs typeface="Times New Roman" panose="02020603050405020304" pitchFamily="18" charset="0"/>
              </a:rPr>
              <a:t>ApplicationContext</a:t>
            </a:r>
            <a:r>
              <a:rPr lang="en-US" sz="1600" dirty="0">
                <a:solidFill>
                  <a:srgbClr val="FFFF00"/>
                </a:solidFill>
                <a:latin typeface="Consolas" panose="020B0609020204030204" pitchFamily="49" charset="0"/>
                <a:ea typeface="Calibri" panose="020F0502020204030204" pitchFamily="34" charset="0"/>
                <a:cs typeface="Times New Roman" panose="02020603050405020304" pitchFamily="18" charset="0"/>
              </a:rPr>
              <a:t> container=</a:t>
            </a:r>
            <a:r>
              <a:rPr lang="en-US" sz="1600" b="1" dirty="0">
                <a:solidFill>
                  <a:srgbClr val="FFFF00"/>
                </a:solidFill>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FFFF00"/>
                </a:solidFill>
                <a:latin typeface="Consolas" panose="020B0609020204030204" pitchFamily="49" charset="0"/>
                <a:ea typeface="Calibri" panose="020F0502020204030204" pitchFamily="34" charset="0"/>
                <a:cs typeface="Times New Roman" panose="02020603050405020304" pitchFamily="18" charset="0"/>
              </a:rPr>
              <a:t> </a:t>
            </a:r>
            <a:r>
              <a:rPr lang="en-US" sz="1600" u="sng" dirty="0" err="1">
                <a:solidFill>
                  <a:srgbClr val="FFFF00"/>
                </a:solidFill>
                <a:latin typeface="Consolas" panose="020B0609020204030204" pitchFamily="49" charset="0"/>
                <a:ea typeface="Calibri" panose="020F0502020204030204" pitchFamily="34" charset="0"/>
                <a:cs typeface="Times New Roman" panose="02020603050405020304" pitchFamily="18" charset="0"/>
              </a:rPr>
              <a:t>ClassPathXmlApplicationContext</a:t>
            </a:r>
            <a:r>
              <a:rPr lang="en-US" sz="1600" dirty="0">
                <a:solidFill>
                  <a:srgbClr val="FFFF00"/>
                </a:solidFill>
                <a:latin typeface="Consolas" panose="020B0609020204030204" pitchFamily="49" charset="0"/>
                <a:ea typeface="Calibri" panose="020F0502020204030204" pitchFamily="34" charset="0"/>
                <a:cs typeface="Times New Roman" panose="02020603050405020304" pitchFamily="18" charset="0"/>
              </a:rPr>
              <a:t>("spring-config.xml");</a:t>
            </a:r>
            <a:endParaRPr lang="en-US" sz="16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600" dirty="0">
                <a:solidFill>
                  <a:srgbClr val="FFFF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FFFF00"/>
                </a:solidFill>
                <a:latin typeface="Consolas" panose="020B0609020204030204" pitchFamily="49" charset="0"/>
                <a:ea typeface="Calibri" panose="020F0502020204030204" pitchFamily="34" charset="0"/>
                <a:cs typeface="Times New Roman" panose="02020603050405020304" pitchFamily="18" charset="0"/>
              </a:rPr>
              <a:t>CalculatorBean</a:t>
            </a:r>
            <a:r>
              <a:rPr lang="en-US" sz="1600" dirty="0">
                <a:solidFill>
                  <a:srgbClr val="FFFF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FFFF00"/>
                </a:solidFill>
                <a:latin typeface="Consolas" panose="020B0609020204030204" pitchFamily="49" charset="0"/>
                <a:ea typeface="Calibri" panose="020F0502020204030204" pitchFamily="34" charset="0"/>
                <a:cs typeface="Times New Roman" panose="02020603050405020304" pitchFamily="18" charset="0"/>
              </a:rPr>
              <a:t>fromContainer</a:t>
            </a:r>
            <a:r>
              <a:rPr lang="en-US" sz="1600" dirty="0">
                <a:solidFill>
                  <a:srgbClr val="FFFF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FFFF00"/>
                </a:solidFill>
                <a:latin typeface="Consolas" panose="020B0609020204030204" pitchFamily="49" charset="0"/>
                <a:ea typeface="Calibri" panose="020F0502020204030204" pitchFamily="34" charset="0"/>
                <a:cs typeface="Times New Roman" panose="02020603050405020304" pitchFamily="18" charset="0"/>
              </a:rPr>
              <a:t>container.getBean</a:t>
            </a:r>
            <a:r>
              <a:rPr lang="en-US" sz="1600" dirty="0">
                <a:solidFill>
                  <a:srgbClr val="FFFF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FFFF00"/>
                </a:solidFill>
                <a:latin typeface="Consolas" panose="020B0609020204030204" pitchFamily="49" charset="0"/>
                <a:ea typeface="Calibri" panose="020F0502020204030204" pitchFamily="34" charset="0"/>
                <a:cs typeface="Times New Roman" panose="02020603050405020304" pitchFamily="18" charset="0"/>
              </a:rPr>
              <a:t>CalculatorBean.</a:t>
            </a:r>
            <a:r>
              <a:rPr lang="en-US" sz="1600" b="1" dirty="0" err="1">
                <a:solidFill>
                  <a:srgbClr val="FFFF00"/>
                </a:solidFill>
                <a:latin typeface="Consolas" panose="020B0609020204030204" pitchFamily="49" charset="0"/>
                <a:ea typeface="Calibri" panose="020F0502020204030204" pitchFamily="34" charset="0"/>
                <a:cs typeface="Times New Roman" panose="02020603050405020304" pitchFamily="18" charset="0"/>
              </a:rPr>
              <a:t>class</a:t>
            </a:r>
            <a:r>
              <a:rPr lang="en-US" sz="1600" u="sng" dirty="0">
                <a:solidFill>
                  <a:srgbClr val="FFFF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600" dirty="0">
                <a:solidFill>
                  <a:srgbClr val="FFFF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FFFF00"/>
                </a:solidFill>
                <a:latin typeface="Consolas" panose="020B0609020204030204" pitchFamily="49" charset="0"/>
                <a:ea typeface="Calibri" panose="020F0502020204030204" pitchFamily="34" charset="0"/>
                <a:cs typeface="Times New Roman" panose="02020603050405020304" pitchFamily="18" charset="0"/>
              </a:rPr>
              <a:t>fromContainer.add</a:t>
            </a:r>
            <a:r>
              <a:rPr lang="en-US" sz="1600" dirty="0">
                <a:solidFill>
                  <a:srgbClr val="FFFF00"/>
                </a:solidFill>
                <a:latin typeface="Consolas" panose="020B0609020204030204" pitchFamily="49" charset="0"/>
                <a:ea typeface="Calibri" panose="020F0502020204030204" pitchFamily="34" charset="0"/>
                <a:cs typeface="Times New Roman" panose="02020603050405020304" pitchFamily="18" charset="0"/>
              </a:rPr>
              <a:t>(4, 6</a:t>
            </a:r>
            <a:r>
              <a:rPr lang="en-US" sz="1600" dirty="0" smtClean="0">
                <a:solidFill>
                  <a:srgbClr val="FFFF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xmlns="" val="2370173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7844648" cy="658642"/>
          </a:xfrm>
          <a:prstGeom prst="rect">
            <a:avLst/>
          </a:prstGeom>
        </p:spPr>
        <p:txBody>
          <a:bodyPr wrap="none">
            <a:spAutoFit/>
          </a:bodyPr>
          <a:lstStyle/>
          <a:p>
            <a:pPr lvl="0">
              <a:lnSpc>
                <a:spcPct val="115000"/>
              </a:lnSpc>
              <a:spcAft>
                <a:spcPts val="375"/>
              </a:spcAft>
            </a:pPr>
            <a:r>
              <a:rPr lang="en-US" sz="32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Inversion Of Control (IOC) and </a:t>
            </a:r>
            <a:r>
              <a:rPr lang="en-US" sz="3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IOC Container </a:t>
            </a:r>
            <a:endParaRPr lang="en-US" sz="32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26740" y="960822"/>
            <a:ext cx="11805425" cy="5177828"/>
          </a:xfrm>
          <a:prstGeom prst="rect">
            <a:avLst/>
          </a:prstGeom>
        </p:spPr>
        <p:txBody>
          <a:bodyPr wrap="square">
            <a:spAutoFit/>
          </a:bodyPr>
          <a:lstStyle/>
          <a:p>
            <a:pPr>
              <a:lnSpc>
                <a:spcPct val="115000"/>
              </a:lnSpc>
              <a:spcAft>
                <a:spcPts val="1000"/>
              </a:spcAft>
            </a:pPr>
            <a:r>
              <a:rPr lang="en-US" sz="2400" b="1" dirty="0" smtClean="0">
                <a:latin typeface="Calibri" panose="020F0502020204030204" pitchFamily="34" charset="0"/>
                <a:ea typeface="Calibri" panose="020F0502020204030204" pitchFamily="34" charset="0"/>
                <a:cs typeface="Times New Roman" panose="02020603050405020304" pitchFamily="18" charset="0"/>
              </a:rPr>
              <a:t>IOC </a:t>
            </a:r>
            <a:r>
              <a:rPr lang="en-US" sz="2400" b="1" dirty="0">
                <a:latin typeface="Calibri" panose="020F0502020204030204" pitchFamily="34" charset="0"/>
                <a:ea typeface="Calibri" panose="020F0502020204030204" pitchFamily="34" charset="0"/>
                <a:cs typeface="Times New Roman" panose="02020603050405020304" pitchFamily="18" charset="0"/>
              </a:rPr>
              <a:t>(Inversion of Control):</a:t>
            </a: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It is a process of inverting a control to xml entity</a:t>
            </a: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IOC can be implemented  as container </a:t>
            </a: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IOC is a container which creates and manages life cycle of a bean object </a:t>
            </a: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In applications we invert to control for two things </a:t>
            </a:r>
          </a:p>
          <a:p>
            <a:pPr marL="800100" lvl="1" indent="-342900">
              <a:lnSpc>
                <a:spcPct val="115000"/>
              </a:lnSpc>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Creation of object</a:t>
            </a:r>
          </a:p>
          <a:p>
            <a:pPr marL="800100" lvl="1" indent="-342900">
              <a:lnSpc>
                <a:spcPct val="115000"/>
              </a:lnSpc>
              <a:spcAft>
                <a:spcPts val="10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DI (Dependency Injection) </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gn="just"/>
            <a:r>
              <a:rPr lang="en-US" b="1" dirty="0">
                <a:latin typeface="verdana" panose="020B0604030504040204" pitchFamily="34" charset="0"/>
              </a:rPr>
              <a:t>IOC </a:t>
            </a:r>
            <a:r>
              <a:rPr lang="en-US" b="1" dirty="0" smtClean="0">
                <a:latin typeface="verdana" panose="020B0604030504040204" pitchFamily="34" charset="0"/>
              </a:rPr>
              <a:t>Container:</a:t>
            </a:r>
          </a:p>
          <a:p>
            <a:pPr algn="just"/>
            <a:r>
              <a:rPr lang="en-US" dirty="0" smtClean="0">
                <a:latin typeface="verdana" panose="020B0604030504040204" pitchFamily="34" charset="0"/>
              </a:rPr>
              <a:t>The </a:t>
            </a:r>
            <a:r>
              <a:rPr lang="en-US" dirty="0" err="1">
                <a:latin typeface="verdana" panose="020B0604030504040204" pitchFamily="34" charset="0"/>
              </a:rPr>
              <a:t>IoC</a:t>
            </a:r>
            <a:r>
              <a:rPr lang="en-US" dirty="0">
                <a:latin typeface="verdana" panose="020B0604030504040204" pitchFamily="34" charset="0"/>
              </a:rPr>
              <a:t> container is responsible to instantiate, configure and assemble the objects. The </a:t>
            </a:r>
            <a:r>
              <a:rPr lang="en-US" dirty="0" err="1">
                <a:latin typeface="verdana" panose="020B0604030504040204" pitchFamily="34" charset="0"/>
              </a:rPr>
              <a:t>IoC</a:t>
            </a:r>
            <a:r>
              <a:rPr lang="en-US" dirty="0">
                <a:latin typeface="verdana" panose="020B0604030504040204" pitchFamily="34" charset="0"/>
              </a:rPr>
              <a:t> container gets </a:t>
            </a:r>
            <a:r>
              <a:rPr lang="en-US" dirty="0" err="1">
                <a:latin typeface="verdana" panose="020B0604030504040204" pitchFamily="34" charset="0"/>
              </a:rPr>
              <a:t>informations</a:t>
            </a:r>
            <a:r>
              <a:rPr lang="en-US" dirty="0">
                <a:latin typeface="verdana" panose="020B0604030504040204" pitchFamily="34" charset="0"/>
              </a:rPr>
              <a:t> from the XML file and works accordingly. The main tasks performed by </a:t>
            </a:r>
            <a:r>
              <a:rPr lang="en-US" dirty="0" err="1">
                <a:latin typeface="verdana" panose="020B0604030504040204" pitchFamily="34" charset="0"/>
              </a:rPr>
              <a:t>IoC</a:t>
            </a:r>
            <a:r>
              <a:rPr lang="en-US" dirty="0">
                <a:latin typeface="verdana" panose="020B0604030504040204" pitchFamily="34" charset="0"/>
              </a:rPr>
              <a:t> container are:</a:t>
            </a:r>
          </a:p>
          <a:p>
            <a:pPr lvl="1" algn="just">
              <a:buFont typeface="Arial" panose="020B0604020202020204" pitchFamily="34" charset="0"/>
              <a:buChar char="•"/>
            </a:pPr>
            <a:r>
              <a:rPr lang="en-US" dirty="0">
                <a:latin typeface="verdana" panose="020B0604030504040204" pitchFamily="34" charset="0"/>
              </a:rPr>
              <a:t>to instantiate the application class</a:t>
            </a:r>
          </a:p>
          <a:p>
            <a:pPr lvl="1" algn="just">
              <a:buFont typeface="Arial" panose="020B0604020202020204" pitchFamily="34" charset="0"/>
              <a:buChar char="•"/>
            </a:pPr>
            <a:r>
              <a:rPr lang="en-US" dirty="0">
                <a:latin typeface="verdana" panose="020B0604030504040204" pitchFamily="34" charset="0"/>
              </a:rPr>
              <a:t>to configure the object</a:t>
            </a:r>
          </a:p>
          <a:p>
            <a:pPr lvl="1" algn="just">
              <a:buFont typeface="Arial" panose="020B0604020202020204" pitchFamily="34" charset="0"/>
              <a:buChar char="•"/>
            </a:pPr>
            <a:r>
              <a:rPr lang="en-US" dirty="0">
                <a:latin typeface="verdana" panose="020B0604030504040204" pitchFamily="34" charset="0"/>
              </a:rPr>
              <a:t>to assemble the dependencies between the objects</a:t>
            </a:r>
          </a:p>
          <a:p>
            <a:pPr algn="just"/>
            <a:r>
              <a:rPr lang="en-US" dirty="0">
                <a:latin typeface="verdana" panose="020B0604030504040204" pitchFamily="34" charset="0"/>
              </a:rPr>
              <a:t>There are two types of </a:t>
            </a:r>
            <a:r>
              <a:rPr lang="en-US" dirty="0" err="1">
                <a:latin typeface="verdana" panose="020B0604030504040204" pitchFamily="34" charset="0"/>
              </a:rPr>
              <a:t>IoC</a:t>
            </a:r>
            <a:r>
              <a:rPr lang="en-US" dirty="0">
                <a:latin typeface="verdana" panose="020B0604030504040204" pitchFamily="34" charset="0"/>
              </a:rPr>
              <a:t> containers. They are:</a:t>
            </a:r>
          </a:p>
          <a:p>
            <a:pPr algn="just">
              <a:buFont typeface="+mj-lt"/>
              <a:buAutoNum type="arabicPeriod"/>
            </a:pPr>
            <a:r>
              <a:rPr lang="en-US" b="1" dirty="0" err="1">
                <a:latin typeface="verdana" panose="020B0604030504040204" pitchFamily="34" charset="0"/>
              </a:rPr>
              <a:t>BeanFactory</a:t>
            </a:r>
            <a:endParaRPr lang="en-US" dirty="0">
              <a:latin typeface="verdana" panose="020B0604030504040204" pitchFamily="34" charset="0"/>
            </a:endParaRPr>
          </a:p>
          <a:p>
            <a:pPr algn="just">
              <a:buFont typeface="+mj-lt"/>
              <a:buAutoNum type="arabicPeriod"/>
            </a:pPr>
            <a:r>
              <a:rPr lang="en-US" b="1" dirty="0" err="1" smtClean="0">
                <a:latin typeface="verdana" panose="020B0604030504040204" pitchFamily="34" charset="0"/>
              </a:rPr>
              <a:t>ApplicationContext</a:t>
            </a:r>
            <a:endParaRPr lang="en-US" dirty="0">
              <a:latin typeface="verdana" panose="020B0604030504040204" pitchFamily="34"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xmlns="" val="354671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7844648" cy="658642"/>
          </a:xfrm>
          <a:prstGeom prst="rect">
            <a:avLst/>
          </a:prstGeom>
        </p:spPr>
        <p:txBody>
          <a:bodyPr wrap="none">
            <a:spAutoFit/>
          </a:bodyPr>
          <a:lstStyle/>
          <a:p>
            <a:pPr lvl="0">
              <a:lnSpc>
                <a:spcPct val="115000"/>
              </a:lnSpc>
              <a:spcAft>
                <a:spcPts val="375"/>
              </a:spcAft>
            </a:pPr>
            <a:r>
              <a:rPr lang="en-US" sz="32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Inversion Of Control (IOC) and </a:t>
            </a:r>
            <a:r>
              <a:rPr lang="en-US" sz="3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IOC Container </a:t>
            </a:r>
            <a:endParaRPr lang="en-US" sz="32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26740" y="960822"/>
            <a:ext cx="11805425" cy="5079339"/>
          </a:xfrm>
          <a:prstGeom prst="rect">
            <a:avLst/>
          </a:prstGeom>
        </p:spPr>
        <p:txBody>
          <a:bodyPr wrap="square">
            <a:spAutoFit/>
          </a:bodyPr>
          <a:lstStyle/>
          <a:p>
            <a:pPr>
              <a:lnSpc>
                <a:spcPct val="115000"/>
              </a:lnSpc>
              <a:spcAft>
                <a:spcPts val="1000"/>
              </a:spcAft>
            </a:pPr>
            <a:r>
              <a:rPr lang="en-US" b="1" dirty="0" smtClean="0">
                <a:latin typeface="verdana" panose="020B0604030504040204" pitchFamily="34" charset="0"/>
              </a:rPr>
              <a:t>Using </a:t>
            </a:r>
            <a:r>
              <a:rPr lang="en-US" b="1" dirty="0" err="1" smtClean="0">
                <a:latin typeface="verdana" panose="020B0604030504040204" pitchFamily="34" charset="0"/>
              </a:rPr>
              <a:t>BeanFactory</a:t>
            </a:r>
            <a:r>
              <a:rPr lang="en-US" b="1" dirty="0" smtClean="0">
                <a:latin typeface="verdana" panose="020B0604030504040204" pitchFamily="34" charset="0"/>
              </a:rPr>
              <a:t>:</a:t>
            </a:r>
          </a:p>
          <a:p>
            <a:pPr>
              <a:spcAft>
                <a:spcPts val="1000"/>
              </a:spcAft>
            </a:pPr>
            <a:r>
              <a:rPr lang="en-US" dirty="0" smtClean="0">
                <a:latin typeface="verdana" panose="020B0604030504040204" pitchFamily="34" charset="0"/>
              </a:rPr>
              <a:t>The </a:t>
            </a:r>
            <a:r>
              <a:rPr lang="en-US" dirty="0" err="1" smtClean="0">
                <a:latin typeface="verdana" panose="020B0604030504040204" pitchFamily="34" charset="0"/>
              </a:rPr>
              <a:t>XmlBeanFactory</a:t>
            </a:r>
            <a:r>
              <a:rPr lang="en-US" dirty="0" smtClean="0">
                <a:latin typeface="verdana" panose="020B0604030504040204" pitchFamily="34" charset="0"/>
              </a:rPr>
              <a:t> is the implementation class for the </a:t>
            </a:r>
            <a:r>
              <a:rPr lang="en-US" dirty="0" err="1" smtClean="0">
                <a:latin typeface="verdana" panose="020B0604030504040204" pitchFamily="34" charset="0"/>
              </a:rPr>
              <a:t>BeanFactory</a:t>
            </a:r>
            <a:r>
              <a:rPr lang="en-US" dirty="0" smtClean="0">
                <a:latin typeface="verdana" panose="020B0604030504040204" pitchFamily="34" charset="0"/>
              </a:rPr>
              <a:t> interface. To use the </a:t>
            </a:r>
            <a:r>
              <a:rPr lang="en-US" dirty="0" err="1" smtClean="0">
                <a:latin typeface="verdana" panose="020B0604030504040204" pitchFamily="34" charset="0"/>
              </a:rPr>
              <a:t>BeanFactory</a:t>
            </a:r>
            <a:r>
              <a:rPr lang="en-US" dirty="0" smtClean="0">
                <a:latin typeface="verdana" panose="020B0604030504040204" pitchFamily="34" charset="0"/>
              </a:rPr>
              <a:t>, we need to create the instance of </a:t>
            </a:r>
            <a:r>
              <a:rPr lang="en-US" dirty="0" err="1" smtClean="0">
                <a:latin typeface="verdana" panose="020B0604030504040204" pitchFamily="34" charset="0"/>
              </a:rPr>
              <a:t>XmlBeanFactory</a:t>
            </a:r>
            <a:r>
              <a:rPr lang="en-US" dirty="0" smtClean="0">
                <a:latin typeface="verdana" panose="020B0604030504040204" pitchFamily="34" charset="0"/>
              </a:rPr>
              <a:t> class as given below:</a:t>
            </a:r>
          </a:p>
          <a:p>
            <a:pPr>
              <a:spcAft>
                <a:spcPts val="1000"/>
              </a:spcAft>
            </a:pPr>
            <a:r>
              <a:rPr lang="en-US" dirty="0" smtClean="0">
                <a:solidFill>
                  <a:srgbClr val="FFFF00"/>
                </a:solidFill>
                <a:latin typeface="verdana" panose="020B0604030504040204" pitchFamily="34" charset="0"/>
              </a:rPr>
              <a:t>Resource </a:t>
            </a:r>
            <a:r>
              <a:rPr lang="en-US" dirty="0">
                <a:solidFill>
                  <a:srgbClr val="FFFF00"/>
                </a:solidFill>
                <a:latin typeface="verdana" panose="020B0604030504040204" pitchFamily="34" charset="0"/>
              </a:rPr>
              <a:t>resource=new </a:t>
            </a:r>
            <a:r>
              <a:rPr lang="en-US" dirty="0" err="1">
                <a:solidFill>
                  <a:srgbClr val="FFFF00"/>
                </a:solidFill>
                <a:latin typeface="verdana" panose="020B0604030504040204" pitchFamily="34" charset="0"/>
              </a:rPr>
              <a:t>ClassPathResource</a:t>
            </a:r>
            <a:r>
              <a:rPr lang="en-US" dirty="0">
                <a:solidFill>
                  <a:srgbClr val="FFFF00"/>
                </a:solidFill>
                <a:latin typeface="verdana" panose="020B0604030504040204" pitchFamily="34" charset="0"/>
              </a:rPr>
              <a:t>("applicationContext.xml");  </a:t>
            </a:r>
          </a:p>
          <a:p>
            <a:pPr>
              <a:spcAft>
                <a:spcPts val="1000"/>
              </a:spcAft>
            </a:pPr>
            <a:r>
              <a:rPr lang="en-US" dirty="0" err="1">
                <a:solidFill>
                  <a:srgbClr val="FFFF00"/>
                </a:solidFill>
                <a:latin typeface="verdana" panose="020B0604030504040204" pitchFamily="34" charset="0"/>
              </a:rPr>
              <a:t>BeanFactory</a:t>
            </a:r>
            <a:r>
              <a:rPr lang="en-US" dirty="0">
                <a:solidFill>
                  <a:srgbClr val="FFFF00"/>
                </a:solidFill>
                <a:latin typeface="verdana" panose="020B0604030504040204" pitchFamily="34" charset="0"/>
              </a:rPr>
              <a:t> factory=new </a:t>
            </a:r>
            <a:r>
              <a:rPr lang="en-US" dirty="0" err="1">
                <a:solidFill>
                  <a:srgbClr val="FFFF00"/>
                </a:solidFill>
                <a:latin typeface="verdana" panose="020B0604030504040204" pitchFamily="34" charset="0"/>
              </a:rPr>
              <a:t>XmlBeanFactory</a:t>
            </a:r>
            <a:r>
              <a:rPr lang="en-US" dirty="0">
                <a:solidFill>
                  <a:srgbClr val="FFFF00"/>
                </a:solidFill>
                <a:latin typeface="verdana" panose="020B0604030504040204" pitchFamily="34" charset="0"/>
              </a:rPr>
              <a:t>(resource);  </a:t>
            </a:r>
          </a:p>
          <a:p>
            <a:pPr>
              <a:spcAft>
                <a:spcPts val="1000"/>
              </a:spcAft>
            </a:pPr>
            <a:r>
              <a:rPr lang="en-US" dirty="0">
                <a:latin typeface="verdana" panose="020B0604030504040204" pitchFamily="34" charset="0"/>
              </a:rPr>
              <a:t>The constructor of </a:t>
            </a:r>
            <a:r>
              <a:rPr lang="en-US" dirty="0" err="1">
                <a:latin typeface="verdana" panose="020B0604030504040204" pitchFamily="34" charset="0"/>
              </a:rPr>
              <a:t>XmlBeanFactory</a:t>
            </a:r>
            <a:r>
              <a:rPr lang="en-US" dirty="0">
                <a:latin typeface="verdana" panose="020B0604030504040204" pitchFamily="34" charset="0"/>
              </a:rPr>
              <a:t> class receives the Resource object so we need to pass the resource object to create the object of </a:t>
            </a:r>
            <a:r>
              <a:rPr lang="en-US" dirty="0" err="1">
                <a:latin typeface="verdana" panose="020B0604030504040204" pitchFamily="34" charset="0"/>
              </a:rPr>
              <a:t>BeanFactory</a:t>
            </a:r>
            <a:r>
              <a:rPr lang="en-US" dirty="0" smtClean="0">
                <a:latin typeface="verdana" panose="020B0604030504040204" pitchFamily="34" charset="0"/>
              </a:rPr>
              <a:t>.</a:t>
            </a:r>
            <a:endParaRPr lang="en-US" dirty="0">
              <a:latin typeface="verdana" panose="020B0604030504040204" pitchFamily="34" charset="0"/>
            </a:endParaRPr>
          </a:p>
          <a:p>
            <a:pPr>
              <a:lnSpc>
                <a:spcPct val="115000"/>
              </a:lnSpc>
              <a:spcAft>
                <a:spcPts val="1000"/>
              </a:spcAft>
            </a:pPr>
            <a:r>
              <a:rPr lang="en-US" b="1" dirty="0">
                <a:latin typeface="verdana" panose="020B0604030504040204" pitchFamily="34" charset="0"/>
              </a:rPr>
              <a:t>Using </a:t>
            </a:r>
            <a:r>
              <a:rPr lang="en-US" b="1" dirty="0" err="1" smtClean="0">
                <a:latin typeface="verdana" panose="020B0604030504040204" pitchFamily="34" charset="0"/>
              </a:rPr>
              <a:t>ApplicationContext</a:t>
            </a:r>
            <a:r>
              <a:rPr lang="en-US" b="1" dirty="0" smtClean="0">
                <a:latin typeface="verdana" panose="020B0604030504040204" pitchFamily="34" charset="0"/>
              </a:rPr>
              <a:t>:</a:t>
            </a:r>
            <a:endParaRPr lang="en-US" b="1" dirty="0">
              <a:latin typeface="verdana" panose="020B0604030504040204" pitchFamily="34" charset="0"/>
            </a:endParaRPr>
          </a:p>
          <a:p>
            <a:pPr>
              <a:spcAft>
                <a:spcPts val="1000"/>
              </a:spcAft>
            </a:pPr>
            <a:r>
              <a:rPr lang="en-US" dirty="0">
                <a:latin typeface="verdana" panose="020B0604030504040204" pitchFamily="34" charset="0"/>
              </a:rPr>
              <a:t>The </a:t>
            </a:r>
            <a:r>
              <a:rPr lang="en-US" dirty="0" err="1">
                <a:latin typeface="verdana" panose="020B0604030504040204" pitchFamily="34" charset="0"/>
              </a:rPr>
              <a:t>ClassPathXmlApplicationContext</a:t>
            </a:r>
            <a:r>
              <a:rPr lang="en-US" dirty="0">
                <a:latin typeface="verdana" panose="020B0604030504040204" pitchFamily="34" charset="0"/>
              </a:rPr>
              <a:t> class is the implementation class of </a:t>
            </a:r>
            <a:r>
              <a:rPr lang="en-US" dirty="0" err="1">
                <a:latin typeface="verdana" panose="020B0604030504040204" pitchFamily="34" charset="0"/>
              </a:rPr>
              <a:t>ApplicationContext</a:t>
            </a:r>
            <a:r>
              <a:rPr lang="en-US" dirty="0">
                <a:latin typeface="verdana" panose="020B0604030504040204" pitchFamily="34" charset="0"/>
              </a:rPr>
              <a:t> interface. We need to instantiate the </a:t>
            </a:r>
            <a:r>
              <a:rPr lang="en-US" dirty="0" err="1">
                <a:latin typeface="verdana" panose="020B0604030504040204" pitchFamily="34" charset="0"/>
              </a:rPr>
              <a:t>ClassPathXmlApplicationContext</a:t>
            </a:r>
            <a:r>
              <a:rPr lang="en-US" dirty="0">
                <a:latin typeface="verdana" panose="020B0604030504040204" pitchFamily="34" charset="0"/>
              </a:rPr>
              <a:t> class to use the </a:t>
            </a:r>
            <a:r>
              <a:rPr lang="en-US" dirty="0" err="1">
                <a:latin typeface="verdana" panose="020B0604030504040204" pitchFamily="34" charset="0"/>
              </a:rPr>
              <a:t>ApplicationContext</a:t>
            </a:r>
            <a:r>
              <a:rPr lang="en-US" dirty="0">
                <a:latin typeface="verdana" panose="020B0604030504040204" pitchFamily="34" charset="0"/>
              </a:rPr>
              <a:t> as given below</a:t>
            </a:r>
            <a:r>
              <a:rPr lang="en-US" dirty="0" smtClean="0">
                <a:latin typeface="verdana" panose="020B0604030504040204" pitchFamily="34" charset="0"/>
              </a:rPr>
              <a:t>:</a:t>
            </a:r>
            <a:endParaRPr lang="en-US" dirty="0">
              <a:latin typeface="verdana" panose="020B0604030504040204" pitchFamily="34" charset="0"/>
            </a:endParaRPr>
          </a:p>
          <a:p>
            <a:pPr>
              <a:spcAft>
                <a:spcPts val="1000"/>
              </a:spcAft>
            </a:pPr>
            <a:r>
              <a:rPr lang="en-US" dirty="0" err="1">
                <a:solidFill>
                  <a:srgbClr val="FFFF00"/>
                </a:solidFill>
                <a:latin typeface="verdana" panose="020B0604030504040204" pitchFamily="34" charset="0"/>
              </a:rPr>
              <a:t>ApplicationContext</a:t>
            </a:r>
            <a:r>
              <a:rPr lang="en-US" dirty="0">
                <a:solidFill>
                  <a:srgbClr val="FFFF00"/>
                </a:solidFill>
                <a:latin typeface="verdana" panose="020B0604030504040204" pitchFamily="34" charset="0"/>
              </a:rPr>
              <a:t> context =   </a:t>
            </a:r>
            <a:r>
              <a:rPr lang="en-US" dirty="0" smtClean="0">
                <a:solidFill>
                  <a:srgbClr val="FFFF00"/>
                </a:solidFill>
                <a:latin typeface="verdana" panose="020B0604030504040204" pitchFamily="34" charset="0"/>
              </a:rPr>
              <a:t>new </a:t>
            </a:r>
            <a:r>
              <a:rPr lang="en-US" dirty="0" err="1">
                <a:solidFill>
                  <a:srgbClr val="FFFF00"/>
                </a:solidFill>
                <a:latin typeface="verdana" panose="020B0604030504040204" pitchFamily="34" charset="0"/>
              </a:rPr>
              <a:t>ClassPathXmlApplicationContext</a:t>
            </a:r>
            <a:r>
              <a:rPr lang="en-US" dirty="0">
                <a:solidFill>
                  <a:srgbClr val="FFFF00"/>
                </a:solidFill>
                <a:latin typeface="verdana" panose="020B0604030504040204" pitchFamily="34" charset="0"/>
              </a:rPr>
              <a:t>("applicationContext.xml");  </a:t>
            </a:r>
          </a:p>
          <a:p>
            <a:pPr>
              <a:spcAft>
                <a:spcPts val="1000"/>
              </a:spcAft>
            </a:pPr>
            <a:r>
              <a:rPr lang="en-US" dirty="0">
                <a:latin typeface="verdana" panose="020B0604030504040204" pitchFamily="34" charset="0"/>
              </a:rPr>
              <a:t>The constructor of </a:t>
            </a:r>
            <a:r>
              <a:rPr lang="en-US" dirty="0" err="1">
                <a:latin typeface="verdana" panose="020B0604030504040204" pitchFamily="34" charset="0"/>
              </a:rPr>
              <a:t>ClassPathXmlApplicationContext</a:t>
            </a:r>
            <a:r>
              <a:rPr lang="en-US" dirty="0">
                <a:latin typeface="verdana" panose="020B0604030504040204" pitchFamily="34" charset="0"/>
              </a:rPr>
              <a:t> class receives string, so we can pass the name of the xml file to create the instance of </a:t>
            </a:r>
            <a:r>
              <a:rPr lang="en-US" dirty="0" err="1">
                <a:latin typeface="verdana" panose="020B0604030504040204" pitchFamily="34" charset="0"/>
              </a:rPr>
              <a:t>ApplicationContext</a:t>
            </a:r>
            <a:r>
              <a:rPr lang="en-US" dirty="0">
                <a:latin typeface="verdana" panose="020B0604030504040204" pitchFamily="34" charset="0"/>
              </a:rPr>
              <a:t>.</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xmlns="" val="2942538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7844648" cy="658642"/>
          </a:xfrm>
          <a:prstGeom prst="rect">
            <a:avLst/>
          </a:prstGeom>
        </p:spPr>
        <p:txBody>
          <a:bodyPr wrap="none">
            <a:spAutoFit/>
          </a:bodyPr>
          <a:lstStyle/>
          <a:p>
            <a:pPr lvl="0">
              <a:lnSpc>
                <a:spcPct val="115000"/>
              </a:lnSpc>
              <a:spcAft>
                <a:spcPts val="375"/>
              </a:spcAft>
            </a:pPr>
            <a:r>
              <a:rPr lang="en-US" sz="32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Inversion Of Control (IOC) and </a:t>
            </a:r>
            <a:r>
              <a:rPr lang="en-US" sz="3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IOC Container </a:t>
            </a:r>
            <a:endParaRPr lang="en-US" sz="32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pic>
        <p:nvPicPr>
          <p:cNvPr id="4" name="Picture 3"/>
          <p:cNvPicPr>
            <a:picLocks noChangeAspect="1"/>
          </p:cNvPicPr>
          <p:nvPr/>
        </p:nvPicPr>
        <p:blipFill>
          <a:blip r:embed="rId2"/>
          <a:stretch>
            <a:fillRect/>
          </a:stretch>
        </p:blipFill>
        <p:spPr>
          <a:xfrm>
            <a:off x="434898" y="1014760"/>
            <a:ext cx="11452301" cy="5284561"/>
          </a:xfrm>
          <a:prstGeom prst="rect">
            <a:avLst/>
          </a:prstGeom>
        </p:spPr>
      </p:pic>
    </p:spTree>
    <p:extLst>
      <p:ext uri="{BB962C8B-B14F-4D97-AF65-F5344CB8AC3E}">
        <p14:creationId xmlns:p14="http://schemas.microsoft.com/office/powerpoint/2010/main" xmlns="" val="73189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2959465" cy="658642"/>
          </a:xfrm>
          <a:prstGeom prst="rect">
            <a:avLst/>
          </a:prstGeom>
        </p:spPr>
        <p:txBody>
          <a:bodyPr wrap="none">
            <a:spAutoFit/>
          </a:bodyPr>
          <a:lstStyle/>
          <a:p>
            <a:pPr lvl="0">
              <a:lnSpc>
                <a:spcPct val="115000"/>
              </a:lnSpc>
              <a:spcAft>
                <a:spcPts val="375"/>
              </a:spcAft>
            </a:pPr>
            <a:r>
              <a:rPr lang="en-US" sz="32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Spring </a:t>
            </a:r>
            <a:r>
              <a:rPr lang="en-US" sz="3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Xml file: </a:t>
            </a:r>
            <a:endParaRPr lang="en-US" sz="32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26740" y="960822"/>
            <a:ext cx="11805425" cy="5738494"/>
          </a:xfrm>
          <a:prstGeom prst="rect">
            <a:avLst/>
          </a:prstGeom>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Since </a:t>
            </a:r>
            <a:r>
              <a:rPr lang="en-US" dirty="0">
                <a:latin typeface="Calibri" panose="020F0502020204030204" pitchFamily="34" charset="0"/>
                <a:ea typeface="Calibri" panose="020F0502020204030204" pitchFamily="34" charset="0"/>
                <a:cs typeface="Times New Roman" panose="02020603050405020304" pitchFamily="18" charset="0"/>
              </a:rPr>
              <a:t>it is root element in xml file</a:t>
            </a: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We stand is the container for declaring </a:t>
            </a:r>
            <a:r>
              <a:rPr lang="en-US" dirty="0" smtClean="0">
                <a:latin typeface="Calibri" panose="020F0502020204030204" pitchFamily="34" charset="0"/>
                <a:ea typeface="Calibri" panose="020F0502020204030204" pitchFamily="34" charset="0"/>
                <a:cs typeface="Times New Roman" panose="02020603050405020304" pitchFamily="18" charset="0"/>
              </a:rPr>
              <a:t>been </a:t>
            </a:r>
            <a:r>
              <a:rPr lang="en-US" dirty="0">
                <a:latin typeface="Calibri" panose="020F0502020204030204" pitchFamily="34" charset="0"/>
                <a:ea typeface="Calibri" panose="020F0502020204030204" pitchFamily="34" charset="0"/>
                <a:cs typeface="Times New Roman" panose="02020603050405020304" pitchFamily="18" charset="0"/>
              </a:rPr>
              <a:t>element</a:t>
            </a: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Bean tag is used to declare a java class for which container has to create and object</a:t>
            </a: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Bean has two attributes this id and class.</a:t>
            </a: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 Id attribute is a reference of the bean object created by container. Id attribute must have unique value</a:t>
            </a:r>
          </a:p>
          <a:p>
            <a:pPr marL="342900" marR="0" lvl="0" indent="-342900">
              <a:lnSpc>
                <a:spcPct val="115000"/>
              </a:lnSpc>
              <a:spcBef>
                <a:spcPts val="0"/>
              </a:spcBef>
              <a:spcAft>
                <a:spcPts val="10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Class attribute is used to declare the class for which object has to be created. Value for class should be fully qualified name of the java class</a:t>
            </a:r>
          </a:p>
          <a:p>
            <a:pPr>
              <a:spcAft>
                <a:spcPts val="1000"/>
              </a:spcAft>
            </a:pPr>
            <a:r>
              <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For initialize the property with the xml file:</a:t>
            </a:r>
          </a:p>
          <a:p>
            <a:pPr>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First you need to create set method in the </a:t>
            </a:r>
            <a:r>
              <a:rPr lang="en-US" dirty="0" smtClean="0">
                <a:latin typeface="Calibri" panose="020F0502020204030204" pitchFamily="34" charset="0"/>
                <a:ea typeface="Calibri" panose="020F0502020204030204" pitchFamily="34" charset="0"/>
                <a:cs typeface="Times New Roman" panose="02020603050405020304" pitchFamily="18" charset="0"/>
              </a:rPr>
              <a:t>Bean </a:t>
            </a:r>
            <a:r>
              <a:rPr lang="en-US" dirty="0">
                <a:latin typeface="Calibri" panose="020F0502020204030204" pitchFamily="34" charset="0"/>
                <a:ea typeface="Calibri" panose="020F0502020204030204" pitchFamily="34" charset="0"/>
                <a:cs typeface="Times New Roman" panose="02020603050405020304" pitchFamily="18" charset="0"/>
              </a:rPr>
              <a:t>class </a:t>
            </a:r>
          </a:p>
          <a:p>
            <a:pPr>
              <a:spcAft>
                <a:spcPts val="1000"/>
              </a:spcAft>
            </a:pP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Then </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you need to configure in xml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US" sz="1400" dirty="0">
                <a:solidFill>
                  <a:srgbClr val="00B050"/>
                </a:solidFill>
                <a:highlight>
                  <a:srgbClr val="0000FF"/>
                </a:highlight>
                <a:latin typeface="Consolas" panose="020B0609020204030204" pitchFamily="49" charset="0"/>
                <a:ea typeface="Calibri" panose="020F0502020204030204" pitchFamily="34" charset="0"/>
                <a:cs typeface="Times New Roman" panose="02020603050405020304" pitchFamily="18" charset="0"/>
              </a:rPr>
              <a:t>&lt;</a:t>
            </a:r>
            <a:r>
              <a:rPr lang="en-US" sz="1400" dirty="0">
                <a:solidFill>
                  <a:srgbClr val="00B050"/>
                </a:solidFill>
                <a:highlight>
                  <a:srgbClr val="D3D3D3"/>
                </a:highlight>
                <a:latin typeface="Consolas" panose="020B0609020204030204" pitchFamily="49" charset="0"/>
                <a:ea typeface="Calibri" panose="020F0502020204030204" pitchFamily="34" charset="0"/>
                <a:cs typeface="Times New Roman" panose="02020603050405020304" pitchFamily="18" charset="0"/>
              </a:rPr>
              <a:t>property</a:t>
            </a:r>
            <a:r>
              <a:rPr lang="en-US" sz="1400" dirty="0">
                <a:solidFill>
                  <a:srgbClr val="00B050"/>
                </a:solidFill>
                <a:highlight>
                  <a:srgbClr val="0000FF"/>
                </a:highlight>
                <a:latin typeface="Consolas" panose="020B0609020204030204" pitchFamily="49" charset="0"/>
                <a:ea typeface="Calibri" panose="020F0502020204030204" pitchFamily="34" charset="0"/>
                <a:cs typeface="Times New Roman" panose="02020603050405020304" pitchFamily="18" charset="0"/>
              </a:rPr>
              <a:t> name=</a:t>
            </a:r>
            <a:r>
              <a:rPr lang="en-US" sz="1400" i="1" dirty="0">
                <a:solidFill>
                  <a:srgbClr val="00B050"/>
                </a:solidFill>
                <a:highlight>
                  <a:srgbClr val="0000FF"/>
                </a:highlight>
                <a:latin typeface="Consolas" panose="020B0609020204030204" pitchFamily="49" charset="0"/>
                <a:ea typeface="Calibri" panose="020F0502020204030204" pitchFamily="34" charset="0"/>
                <a:cs typeface="Times New Roman" panose="02020603050405020304" pitchFamily="18" charset="0"/>
              </a:rPr>
              <a:t>"name"</a:t>
            </a:r>
            <a:r>
              <a:rPr lang="en-US" sz="1400" dirty="0">
                <a:solidFill>
                  <a:srgbClr val="00B050"/>
                </a:solidFill>
                <a:highlight>
                  <a:srgbClr val="0000FF"/>
                </a:highlight>
                <a:latin typeface="Consolas" panose="020B0609020204030204" pitchFamily="49" charset="0"/>
                <a:ea typeface="Calibri" panose="020F0502020204030204" pitchFamily="34" charset="0"/>
                <a:cs typeface="Times New Roman" panose="02020603050405020304" pitchFamily="18" charset="0"/>
              </a:rPr>
              <a:t> value=</a:t>
            </a:r>
            <a:r>
              <a:rPr lang="en-US" sz="1400" i="1" dirty="0">
                <a:solidFill>
                  <a:srgbClr val="00B050"/>
                </a:solidFill>
                <a:highlight>
                  <a:srgbClr val="0000FF"/>
                </a:highlight>
                <a:latin typeface="Consolas" panose="020B0609020204030204" pitchFamily="49" charset="0"/>
                <a:ea typeface="Calibri" panose="020F0502020204030204" pitchFamily="34" charset="0"/>
                <a:cs typeface="Times New Roman" panose="02020603050405020304" pitchFamily="18" charset="0"/>
              </a:rPr>
              <a:t>"New Shanti </a:t>
            </a:r>
            <a:r>
              <a:rPr lang="en-US" sz="1400" i="1" dirty="0" err="1">
                <a:solidFill>
                  <a:srgbClr val="00B050"/>
                </a:solidFill>
                <a:highlight>
                  <a:srgbClr val="0000FF"/>
                </a:highlight>
                <a:latin typeface="Consolas" panose="020B0609020204030204" pitchFamily="49" charset="0"/>
                <a:ea typeface="Calibri" panose="020F0502020204030204" pitchFamily="34" charset="0"/>
                <a:cs typeface="Times New Roman" panose="02020603050405020304" pitchFamily="18" charset="0"/>
              </a:rPr>
              <a:t>Sagar</a:t>
            </a:r>
            <a:r>
              <a:rPr lang="en-US" sz="1400" i="1" dirty="0">
                <a:solidFill>
                  <a:srgbClr val="00B050"/>
                </a:solidFill>
                <a:highlight>
                  <a:srgbClr val="0000FF"/>
                </a:highlight>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00B050"/>
                </a:solidFill>
                <a:highlight>
                  <a:srgbClr val="0000FF"/>
                </a:highlight>
                <a:latin typeface="Consolas" panose="020B0609020204030204" pitchFamily="49" charset="0"/>
                <a:ea typeface="Calibri" panose="020F0502020204030204" pitchFamily="34" charset="0"/>
                <a:cs typeface="Times New Roman" panose="02020603050405020304" pitchFamily="18" charset="0"/>
              </a:rPr>
              <a:t>&gt;&lt;/</a:t>
            </a:r>
            <a:r>
              <a:rPr lang="en-US" sz="1400" dirty="0">
                <a:solidFill>
                  <a:srgbClr val="00B050"/>
                </a:solidFill>
                <a:highlight>
                  <a:srgbClr val="D3D3D3"/>
                </a:highlight>
                <a:latin typeface="Consolas" panose="020B0609020204030204" pitchFamily="49" charset="0"/>
                <a:ea typeface="Calibri" panose="020F0502020204030204" pitchFamily="34" charset="0"/>
                <a:cs typeface="Times New Roman" panose="02020603050405020304" pitchFamily="18" charset="0"/>
              </a:rPr>
              <a:t>property</a:t>
            </a:r>
            <a:r>
              <a:rPr lang="en-US" sz="1400" dirty="0" smtClean="0">
                <a:solidFill>
                  <a:srgbClr val="00B050"/>
                </a:solidFill>
                <a:highlight>
                  <a:srgbClr val="0000FF"/>
                </a:highlight>
                <a:latin typeface="Consolas" panose="020B0609020204030204" pitchFamily="49" charset="0"/>
                <a:ea typeface="Calibri" panose="020F0502020204030204" pitchFamily="34"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US" b="1" dirty="0">
                <a:latin typeface="Calibri" panose="020F0502020204030204" pitchFamily="34" charset="0"/>
                <a:ea typeface="Calibri" panose="020F0502020204030204" pitchFamily="34" charset="0"/>
                <a:cs typeface="Times New Roman" panose="02020603050405020304" pitchFamily="18" charset="0"/>
              </a:rPr>
              <a:t>Property Tag: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This tag is used to set value for a property to set() method</a:t>
            </a: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Property tag has two attributes 1) name and 2) value</a:t>
            </a:r>
          </a:p>
          <a:p>
            <a:pPr marL="342900" marR="0" lvl="0" indent="-342900">
              <a:spcBef>
                <a:spcPts val="0"/>
              </a:spcBef>
              <a:spcAft>
                <a:spcPts val="0"/>
              </a:spcAft>
              <a:buFont typeface="+mj-lt"/>
              <a:buAutoNum type="arabicParenR"/>
            </a:pPr>
            <a:r>
              <a:rPr lang="en-US" dirty="0">
                <a:latin typeface="Calibri" panose="020F0502020204030204" pitchFamily="34" charset="0"/>
                <a:ea typeface="Calibri" panose="020F0502020204030204" pitchFamily="34" charset="0"/>
                <a:cs typeface="Times New Roman" panose="02020603050405020304" pitchFamily="18" charset="0"/>
              </a:rPr>
              <a:t>Name: Value for name attribute must be property name from java class </a:t>
            </a:r>
          </a:p>
          <a:p>
            <a:pPr marL="342900" marR="0" lvl="0" indent="-342900">
              <a:spcBef>
                <a:spcPts val="0"/>
              </a:spcBef>
              <a:spcAft>
                <a:spcPts val="1000"/>
              </a:spcAft>
              <a:buFont typeface="+mj-lt"/>
              <a:buAutoNum type="arabicParenR"/>
            </a:pPr>
            <a:r>
              <a:rPr lang="en-US" dirty="0">
                <a:latin typeface="Calibri" panose="020F0502020204030204" pitchFamily="34" charset="0"/>
                <a:ea typeface="Calibri" panose="020F0502020204030204" pitchFamily="34" charset="0"/>
                <a:cs typeface="Times New Roman" panose="02020603050405020304" pitchFamily="18" charset="0"/>
              </a:rPr>
              <a:t>Value: value attribute is used to pass value for the property. Value attribute should be used the data type of the property is a string primitive or wrapper </a:t>
            </a:r>
            <a:r>
              <a:rPr lang="en-US" dirty="0" smtClean="0">
                <a:latin typeface="Calibri" panose="020F0502020204030204" pitchFamily="34" charset="0"/>
                <a:ea typeface="Calibri" panose="020F0502020204030204" pitchFamily="34" charset="0"/>
                <a:cs typeface="Times New Roman" panose="02020603050405020304" pitchFamily="18" charset="0"/>
              </a:rPr>
              <a:t>class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xmlns="" val="1245484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2959465" cy="658642"/>
          </a:xfrm>
          <a:prstGeom prst="rect">
            <a:avLst/>
          </a:prstGeom>
        </p:spPr>
        <p:txBody>
          <a:bodyPr wrap="none">
            <a:spAutoFit/>
          </a:bodyPr>
          <a:lstStyle/>
          <a:p>
            <a:pPr lvl="0">
              <a:lnSpc>
                <a:spcPct val="115000"/>
              </a:lnSpc>
              <a:spcAft>
                <a:spcPts val="375"/>
              </a:spcAft>
            </a:pPr>
            <a:r>
              <a:rPr lang="en-US" sz="32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Spring </a:t>
            </a:r>
            <a:r>
              <a:rPr lang="en-US" sz="3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Xml file: </a:t>
            </a:r>
            <a:endParaRPr lang="en-US" sz="32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26740" y="960822"/>
            <a:ext cx="11805425" cy="4675639"/>
          </a:xfrm>
          <a:prstGeom prst="rect">
            <a:avLst/>
          </a:prstGeom>
        </p:spPr>
        <p:txBody>
          <a:bodyPr wrap="square">
            <a:spAutoFit/>
          </a:bodyPr>
          <a:lstStyle/>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In XML to set the values through parameterized constructor we use property tag </a:t>
            </a:r>
          </a:p>
          <a:p>
            <a:pPr>
              <a:lnSpc>
                <a:spcPct val="115000"/>
              </a:lnSpc>
            </a:pPr>
            <a:r>
              <a:rPr lang="en-US" sz="1400" dirty="0">
                <a:solidFill>
                  <a:srgbClr val="EEECE1"/>
                </a:solidFill>
                <a:highlight>
                  <a:srgbClr val="0000FF"/>
                </a:highlight>
                <a:latin typeface="Consolas" panose="020B0609020204030204" pitchFamily="49" charset="0"/>
                <a:ea typeface="Calibri" panose="020F0502020204030204" pitchFamily="34" charset="0"/>
                <a:cs typeface="Times New Roman" panose="02020603050405020304" pitchFamily="18" charset="0"/>
              </a:rPr>
              <a:t>&lt;constructor-</a:t>
            </a:r>
            <a:r>
              <a:rPr lang="en-US" sz="1400" dirty="0" err="1">
                <a:solidFill>
                  <a:srgbClr val="EEECE1"/>
                </a:solidFill>
                <a:highlight>
                  <a:srgbClr val="0000FF"/>
                </a:highlight>
                <a:latin typeface="Consolas" panose="020B0609020204030204" pitchFamily="49" charset="0"/>
                <a:ea typeface="Calibri" panose="020F0502020204030204" pitchFamily="34" charset="0"/>
                <a:cs typeface="Times New Roman" panose="02020603050405020304" pitchFamily="18" charset="0"/>
              </a:rPr>
              <a:t>arg</a:t>
            </a:r>
            <a:r>
              <a:rPr lang="en-US" sz="1400" dirty="0">
                <a:solidFill>
                  <a:srgbClr val="EEECE1"/>
                </a:solidFill>
                <a:highlight>
                  <a:srgbClr val="0000FF"/>
                </a:highlight>
                <a:latin typeface="Consolas" panose="020B0609020204030204" pitchFamily="49" charset="0"/>
                <a:ea typeface="Calibri" panose="020F0502020204030204" pitchFamily="34" charset="0"/>
                <a:cs typeface="Times New Roman" panose="02020603050405020304" pitchFamily="18" charset="0"/>
              </a:rPr>
              <a:t> value=</a:t>
            </a:r>
            <a:r>
              <a:rPr lang="en-US" sz="1400" i="1" dirty="0">
                <a:solidFill>
                  <a:srgbClr val="EEECE1"/>
                </a:solidFill>
                <a:highlight>
                  <a:srgbClr val="0000FF"/>
                </a:highlight>
                <a:latin typeface="Consolas" panose="020B0609020204030204" pitchFamily="49" charset="0"/>
                <a:ea typeface="Calibri" panose="020F0502020204030204" pitchFamily="34" charset="0"/>
                <a:cs typeface="Times New Roman" panose="02020603050405020304" pitchFamily="18" charset="0"/>
              </a:rPr>
              <a:t>"</a:t>
            </a:r>
            <a:r>
              <a:rPr lang="en-US" sz="1400" i="1" dirty="0" err="1">
                <a:solidFill>
                  <a:srgbClr val="EEECE1"/>
                </a:solidFill>
                <a:highlight>
                  <a:srgbClr val="0000FF"/>
                </a:highlight>
                <a:latin typeface="Consolas" panose="020B0609020204030204" pitchFamily="49" charset="0"/>
                <a:ea typeface="Calibri" panose="020F0502020204030204" pitchFamily="34" charset="0"/>
                <a:cs typeface="Times New Roman" panose="02020603050405020304" pitchFamily="18" charset="0"/>
              </a:rPr>
              <a:t>azam</a:t>
            </a:r>
            <a:r>
              <a:rPr lang="en-US" sz="1400" i="1" dirty="0">
                <a:solidFill>
                  <a:srgbClr val="EEECE1"/>
                </a:solidFill>
                <a:highlight>
                  <a:srgbClr val="0000FF"/>
                </a:highlight>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EEECE1"/>
                </a:solidFill>
                <a:highlight>
                  <a:srgbClr val="0000FF"/>
                </a:highlight>
                <a:latin typeface="Consolas" panose="020B0609020204030204" pitchFamily="49" charset="0"/>
                <a:ea typeface="Calibri" panose="020F0502020204030204" pitchFamily="34"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This tag is used to pass the argument for the constructor</a:t>
            </a: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Constructor </a:t>
            </a:r>
            <a:r>
              <a:rPr lang="en-US" dirty="0" err="1">
                <a:latin typeface="Calibri" panose="020F0502020204030204" pitchFamily="34" charset="0"/>
                <a:ea typeface="Calibri" panose="020F0502020204030204" pitchFamily="34" charset="0"/>
                <a:cs typeface="Times New Roman" panose="02020603050405020304" pitchFamily="18" charset="0"/>
              </a:rPr>
              <a:t>arg</a:t>
            </a:r>
            <a:r>
              <a:rPr lang="en-US" dirty="0">
                <a:latin typeface="Calibri" panose="020F0502020204030204" pitchFamily="34" charset="0"/>
                <a:ea typeface="Calibri" panose="020F0502020204030204" pitchFamily="34" charset="0"/>
                <a:cs typeface="Times New Roman" panose="02020603050405020304" pitchFamily="18" charset="0"/>
              </a:rPr>
              <a:t> pass single argument for the bean</a:t>
            </a:r>
          </a:p>
          <a:p>
            <a:pPr marL="342900" marR="0" lvl="0" indent="-342900">
              <a:lnSpc>
                <a:spcPct val="115000"/>
              </a:lnSpc>
              <a:spcBef>
                <a:spcPts val="0"/>
              </a:spcBef>
              <a:spcAft>
                <a:spcPts val="10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Constructor </a:t>
            </a:r>
            <a:r>
              <a:rPr lang="en-US" dirty="0" err="1">
                <a:latin typeface="Calibri" panose="020F0502020204030204" pitchFamily="34" charset="0"/>
                <a:ea typeface="Calibri" panose="020F0502020204030204" pitchFamily="34" charset="0"/>
                <a:cs typeface="Times New Roman" panose="02020603050405020304" pitchFamily="18" charset="0"/>
              </a:rPr>
              <a:t>arg</a:t>
            </a:r>
            <a:r>
              <a:rPr lang="en-US" dirty="0">
                <a:latin typeface="Calibri" panose="020F0502020204030204" pitchFamily="34" charset="0"/>
                <a:ea typeface="Calibri" panose="020F0502020204030204" pitchFamily="34" charset="0"/>
                <a:cs typeface="Times New Roman" panose="02020603050405020304" pitchFamily="18" charset="0"/>
              </a:rPr>
              <a:t> can be used with &lt;property/&gt; tag</a:t>
            </a:r>
          </a:p>
          <a:p>
            <a:pPr>
              <a:lnSpc>
                <a:spcPct val="115000"/>
              </a:lnSpc>
            </a:pPr>
            <a:r>
              <a:rPr lang="en-US" dirty="0">
                <a:latin typeface="Calibri" panose="020F0502020204030204" pitchFamily="34" charset="0"/>
                <a:ea typeface="Calibri" panose="020F0502020204030204" pitchFamily="34" charset="0"/>
                <a:cs typeface="Times New Roman" panose="02020603050405020304" pitchFamily="18" charset="0"/>
              </a:rPr>
              <a:t>Note:</a:t>
            </a: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To initialize property of Bean class we can use &lt;constructor-</a:t>
            </a:r>
            <a:r>
              <a:rPr lang="en-US" dirty="0" err="1">
                <a:latin typeface="Calibri" panose="020F0502020204030204" pitchFamily="34" charset="0"/>
                <a:ea typeface="Calibri" panose="020F0502020204030204" pitchFamily="34" charset="0"/>
                <a:cs typeface="Times New Roman" panose="02020603050405020304" pitchFamily="18" charset="0"/>
              </a:rPr>
              <a:t>arg</a:t>
            </a:r>
            <a:r>
              <a:rPr lang="en-US" dirty="0">
                <a:latin typeface="Calibri" panose="020F0502020204030204" pitchFamily="34" charset="0"/>
                <a:ea typeface="Calibri" panose="020F0502020204030204" pitchFamily="34" charset="0"/>
                <a:cs typeface="Times New Roman" panose="02020603050405020304" pitchFamily="18" charset="0"/>
              </a:rPr>
              <a:t>&gt; or &lt;property &gt; tag, depending upon the logic used in the class setter or constructor for the initialization</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1000"/>
              </a:spcAft>
            </a:pPr>
            <a:r>
              <a:rPr lang="en-US" dirty="0" err="1" smtClean="0">
                <a:latin typeface="Calibri" panose="020F0502020204030204" pitchFamily="34" charset="0"/>
                <a:ea typeface="Calibri" panose="020F0502020204030204" pitchFamily="34" charset="0"/>
                <a:cs typeface="Times New Roman" panose="02020603050405020304" pitchFamily="18" charset="0"/>
              </a:rPr>
              <a:t>Sytax</a:t>
            </a:r>
            <a:r>
              <a:rPr lang="en-US" dirty="0" smtClean="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&lt;bean id="tea" class="</a:t>
            </a:r>
            <a:r>
              <a:rPr lang="en-US" dirty="0" err="1">
                <a:latin typeface="Calibri" panose="020F0502020204030204" pitchFamily="34" charset="0"/>
                <a:ea typeface="Calibri" panose="020F0502020204030204" pitchFamily="34" charset="0"/>
                <a:cs typeface="Times New Roman" panose="02020603050405020304" pitchFamily="18" charset="0"/>
              </a:rPr>
              <a:t>com.azam.spring.bean.TeaShop</a:t>
            </a:r>
            <a:r>
              <a:rPr lang="en-US" dirty="0">
                <a:latin typeface="Calibri" panose="020F0502020204030204" pitchFamily="34" charset="0"/>
                <a:ea typeface="Calibri" panose="020F0502020204030204" pitchFamily="34" charset="0"/>
                <a:cs typeface="Times New Roman" panose="02020603050405020304" pitchFamily="18" charset="0"/>
              </a:rPr>
              <a:t>"&gt;</a:t>
            </a:r>
          </a:p>
          <a:p>
            <a:pPr marR="0" lvl="0">
              <a:lnSpc>
                <a:spcPct val="115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&lt;constructor-</a:t>
            </a:r>
            <a:r>
              <a:rPr lang="en-US" dirty="0" err="1">
                <a:latin typeface="Calibri" panose="020F0502020204030204" pitchFamily="34" charset="0"/>
                <a:ea typeface="Calibri" panose="020F0502020204030204" pitchFamily="34" charset="0"/>
                <a:cs typeface="Times New Roman" panose="02020603050405020304" pitchFamily="18" charset="0"/>
              </a:rPr>
              <a:t>arg</a:t>
            </a:r>
            <a:r>
              <a:rPr lang="en-US" dirty="0">
                <a:latin typeface="Calibri" panose="020F0502020204030204" pitchFamily="34" charset="0"/>
                <a:ea typeface="Calibri" panose="020F0502020204030204" pitchFamily="34" charset="0"/>
                <a:cs typeface="Times New Roman" panose="02020603050405020304" pitchFamily="18" charset="0"/>
              </a:rPr>
              <a:t> value="</a:t>
            </a:r>
            <a:r>
              <a:rPr lang="en-US" dirty="0" err="1">
                <a:latin typeface="Calibri" panose="020F0502020204030204" pitchFamily="34" charset="0"/>
                <a:ea typeface="Calibri" panose="020F0502020204030204" pitchFamily="34" charset="0"/>
                <a:cs typeface="Times New Roman" panose="02020603050405020304" pitchFamily="18" charset="0"/>
              </a:rPr>
              <a:t>azam</a:t>
            </a:r>
            <a:r>
              <a:rPr lang="en-US" dirty="0">
                <a:latin typeface="Calibri" panose="020F0502020204030204" pitchFamily="34" charset="0"/>
                <a:ea typeface="Calibri" panose="020F0502020204030204" pitchFamily="34" charset="0"/>
                <a:cs typeface="Times New Roman" panose="02020603050405020304" pitchFamily="18" charset="0"/>
              </a:rPr>
              <a:t>"/&gt;</a:t>
            </a:r>
          </a:p>
          <a:p>
            <a:pPr marR="0" lvl="0">
              <a:lnSpc>
                <a:spcPct val="115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&lt;property name="price" value="10"/&gt;</a:t>
            </a:r>
          </a:p>
          <a:p>
            <a:pPr marR="0" lvl="0">
              <a:lnSpc>
                <a:spcPct val="115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&lt;/bean&gt;</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xmlns="" val="3457506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1309589" cy="625428"/>
          </a:xfrm>
          <a:prstGeom prst="rect">
            <a:avLst/>
          </a:prstGeom>
        </p:spPr>
        <p:txBody>
          <a:bodyPr wrap="none">
            <a:spAutoFit/>
          </a:bodyPr>
          <a:lstStyle/>
          <a:p>
            <a:pPr lvl="0">
              <a:lnSpc>
                <a:spcPct val="115000"/>
              </a:lnSpc>
              <a:spcAft>
                <a:spcPts val="375"/>
              </a:spcAft>
            </a:pPr>
            <a:r>
              <a:rPr lang="en-US" sz="3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Scope:</a:t>
            </a:r>
            <a:endParaRPr lang="en-US" sz="32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26740" y="960822"/>
            <a:ext cx="11805425" cy="5625643"/>
          </a:xfrm>
          <a:prstGeom prst="rect">
            <a:avLst/>
          </a:prstGeom>
        </p:spPr>
        <p:txBody>
          <a:bodyPr wrap="square">
            <a:spAutoFit/>
          </a:bodyPr>
          <a:lstStyle/>
          <a:p>
            <a:pPr>
              <a:lnSpc>
                <a:spcPct val="115000"/>
              </a:lnSpc>
              <a:spcAft>
                <a:spcPts val="1000"/>
              </a:spcAft>
            </a:pPr>
            <a:r>
              <a:rPr lang="en-US" dirty="0" smtClean="0">
                <a:latin typeface="Calibri" panose="020F0502020204030204" pitchFamily="34" charset="0"/>
                <a:ea typeface="Calibri" panose="020F0502020204030204" pitchFamily="34" charset="0"/>
                <a:cs typeface="Times New Roman" panose="02020603050405020304" pitchFamily="18" charset="0"/>
              </a:rPr>
              <a:t>Scope </a:t>
            </a:r>
            <a:r>
              <a:rPr lang="en-US" dirty="0">
                <a:latin typeface="Calibri" panose="020F0502020204030204" pitchFamily="34" charset="0"/>
                <a:ea typeface="Calibri" panose="020F0502020204030204" pitchFamily="34" charset="0"/>
                <a:cs typeface="Times New Roman" panose="02020603050405020304" pitchFamily="18" charset="0"/>
              </a:rPr>
              <a:t>is the boundary which can be used to carry the </a:t>
            </a:r>
            <a:r>
              <a:rPr lang="en-US" dirty="0" smtClean="0">
                <a:latin typeface="Calibri" panose="020F0502020204030204" pitchFamily="34" charset="0"/>
                <a:ea typeface="Calibri" panose="020F0502020204030204" pitchFamily="34" charset="0"/>
                <a:cs typeface="Times New Roman" panose="02020603050405020304" pitchFamily="18" charset="0"/>
              </a:rPr>
              <a:t>data</a:t>
            </a:r>
          </a:p>
          <a:p>
            <a:pPr>
              <a:lnSpc>
                <a:spcPct val="115000"/>
              </a:lnSpc>
            </a:pPr>
            <a:r>
              <a:rPr lang="en-US" dirty="0" smtClean="0">
                <a:latin typeface="Calibri" panose="020F0502020204030204" pitchFamily="34" charset="0"/>
                <a:ea typeface="Calibri" panose="020F0502020204030204" pitchFamily="34"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Times New Roman" panose="02020603050405020304" pitchFamily="18" charset="0"/>
              </a:rPr>
              <a:t>Spring Bean can five different scopes: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Singleton </a:t>
            </a:r>
          </a:p>
          <a:p>
            <a:pPr marL="342900" marR="0" lvl="0" indent="-342900">
              <a:lnSpc>
                <a:spcPct val="115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Prototype</a:t>
            </a:r>
          </a:p>
          <a:p>
            <a:pPr marL="342900" marR="0" lvl="0" indent="-342900">
              <a:lnSpc>
                <a:spcPct val="115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Request </a:t>
            </a:r>
          </a:p>
          <a:p>
            <a:pPr marL="342900" marR="0" lvl="0" indent="-342900">
              <a:lnSpc>
                <a:spcPct val="115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Session</a:t>
            </a:r>
          </a:p>
          <a:p>
            <a:pPr marL="342900" marR="0" lvl="0" indent="-342900">
              <a:lnSpc>
                <a:spcPct val="115000"/>
              </a:lnSpc>
              <a:spcBef>
                <a:spcPts val="0"/>
              </a:spcBef>
              <a:spcAft>
                <a:spcPts val="10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Global</a:t>
            </a:r>
          </a:p>
          <a:p>
            <a:r>
              <a:rPr lang="en-US" b="1" dirty="0"/>
              <a:t>Note:</a:t>
            </a:r>
            <a:endParaRPr lang="en-US" dirty="0"/>
          </a:p>
          <a:p>
            <a:r>
              <a:rPr lang="en-US" dirty="0"/>
              <a:t>By default spring creates only one object for a bean tag</a:t>
            </a:r>
          </a:p>
          <a:p>
            <a:r>
              <a:rPr lang="en-US" dirty="0"/>
              <a:t> </a:t>
            </a:r>
          </a:p>
          <a:p>
            <a:r>
              <a:rPr lang="en-US" dirty="0"/>
              <a:t>To change the scope of bean we need to use scope attribute in the bean tag.</a:t>
            </a:r>
          </a:p>
          <a:p>
            <a:r>
              <a:rPr lang="en-US" dirty="0"/>
              <a:t>Ex,  &lt;bean id=</a:t>
            </a:r>
            <a:r>
              <a:rPr lang="en-US" i="1" dirty="0"/>
              <a:t>"tea"</a:t>
            </a:r>
            <a:r>
              <a:rPr lang="en-US" dirty="0"/>
              <a:t> class=</a:t>
            </a:r>
            <a:r>
              <a:rPr lang="en-US" i="1" dirty="0"/>
              <a:t>"</a:t>
            </a:r>
            <a:r>
              <a:rPr lang="en-US" i="1" dirty="0" err="1"/>
              <a:t>com.azam.spring.bean.TeaShop</a:t>
            </a:r>
            <a:r>
              <a:rPr lang="en-US" i="1" dirty="0"/>
              <a:t>" scope=”prototype”</a:t>
            </a:r>
            <a:r>
              <a:rPr lang="en-US" dirty="0"/>
              <a:t>&gt;</a:t>
            </a:r>
          </a:p>
          <a:p>
            <a:r>
              <a:rPr lang="en-US" dirty="0"/>
              <a:t> </a:t>
            </a:r>
          </a:p>
          <a:p>
            <a:r>
              <a:rPr lang="en-US" b="1" dirty="0"/>
              <a:t>Prototype:</a:t>
            </a:r>
            <a:r>
              <a:rPr lang="en-US" dirty="0"/>
              <a:t> It will create a new instance of a Bean whenever referred in an application.</a:t>
            </a:r>
          </a:p>
          <a:p>
            <a:r>
              <a:rPr lang="en-US" b="1" dirty="0"/>
              <a:t>Request &amp; Session:</a:t>
            </a:r>
            <a:r>
              <a:rPr lang="en-US" dirty="0"/>
              <a:t> Can be used when working with servlet container.</a:t>
            </a:r>
          </a:p>
          <a:p>
            <a:r>
              <a:rPr lang="en-US" b="1" dirty="0"/>
              <a:t>Global:</a:t>
            </a:r>
            <a:r>
              <a:rPr lang="en-US" dirty="0"/>
              <a:t> It can be used when working with portal application.</a:t>
            </a:r>
          </a:p>
          <a:p>
            <a:r>
              <a:rPr lang="en-US" b="1" dirty="0"/>
              <a:t>Note:</a:t>
            </a:r>
            <a:r>
              <a:rPr lang="en-US" dirty="0"/>
              <a:t> </a:t>
            </a:r>
          </a:p>
          <a:p>
            <a:r>
              <a:rPr lang="en-US" dirty="0"/>
              <a:t>Spring avoids developer from writing singleton or factory design patterns </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xmlns="" val="564809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80230"/>
            <a:ext cx="4102405" cy="658642"/>
          </a:xfrm>
          <a:prstGeom prst="rect">
            <a:avLst/>
          </a:prstGeom>
        </p:spPr>
        <p:txBody>
          <a:bodyPr wrap="none">
            <a:spAutoFit/>
          </a:bodyPr>
          <a:lstStyle/>
          <a:p>
            <a:pPr lvl="0">
              <a:lnSpc>
                <a:spcPct val="115000"/>
              </a:lnSpc>
              <a:spcAft>
                <a:spcPts val="375"/>
              </a:spcAft>
            </a:pPr>
            <a:r>
              <a:rPr lang="en-US" sz="3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Dependency </a:t>
            </a:r>
            <a:r>
              <a:rPr lang="en-US" sz="32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Injection</a:t>
            </a:r>
            <a:r>
              <a:rPr lang="en-US" sz="32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32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26740" y="682755"/>
            <a:ext cx="11805425" cy="5974456"/>
          </a:xfrm>
          <a:prstGeom prst="rect">
            <a:avLst/>
          </a:prstGeom>
        </p:spPr>
        <p:txBody>
          <a:bodyPr wrap="square">
            <a:spAutoFit/>
          </a:bodyPr>
          <a:lstStyle/>
          <a:p>
            <a:pPr>
              <a:lnSpc>
                <a:spcPct val="115000"/>
              </a:lnSpc>
              <a:spcAft>
                <a:spcPts val="1000"/>
              </a:spcAft>
            </a:pPr>
            <a:r>
              <a:rPr lang="en-US" dirty="0" smtClean="0">
                <a:latin typeface="Calibri" panose="020F0502020204030204" pitchFamily="34" charset="0"/>
                <a:ea typeface="Calibri" panose="020F0502020204030204" pitchFamily="34" charset="0"/>
                <a:cs typeface="Times New Roman" panose="02020603050405020304" pitchFamily="18" charset="0"/>
              </a:rPr>
              <a:t>To </a:t>
            </a:r>
            <a:r>
              <a:rPr lang="en-US" dirty="0">
                <a:latin typeface="Calibri" panose="020F0502020204030204" pitchFamily="34" charset="0"/>
                <a:ea typeface="Calibri" panose="020F0502020204030204" pitchFamily="34" charset="0"/>
                <a:cs typeface="Times New Roman" panose="02020603050405020304" pitchFamily="18" charset="0"/>
              </a:rPr>
              <a:t>understand the DI better, Let's understand the Dependency Lookup (DL) first</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a:spcAft>
                <a:spcPts val="1000"/>
              </a:spcAft>
            </a:pPr>
            <a:r>
              <a:rPr lang="en-US" b="1" dirty="0">
                <a:solidFill>
                  <a:srgbClr val="FFFF00"/>
                </a:solidFill>
              </a:rPr>
              <a:t>Dependency Lookup</a:t>
            </a:r>
          </a:p>
          <a:p>
            <a:pPr>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The Dependency Lookup is an approach where we get the resource after demand. There can be various ways to get the resource. for example: we get the resource(instance of A class) directly by new keyword. Another way is factory method:</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A </a:t>
            </a:r>
            <a:r>
              <a:rPr lang="en-US" dirty="0" err="1">
                <a:latin typeface="Calibri" panose="020F0502020204030204" pitchFamily="34" charset="0"/>
                <a:ea typeface="Calibri" panose="020F0502020204030204" pitchFamily="34" charset="0"/>
                <a:cs typeface="Times New Roman" panose="02020603050405020304" pitchFamily="18" charset="0"/>
              </a:rPr>
              <a:t>obj</a:t>
            </a:r>
            <a:r>
              <a:rPr lang="en-US" dirty="0">
                <a:latin typeface="Calibri" panose="020F0502020204030204" pitchFamily="34" charset="0"/>
                <a:ea typeface="Calibri" panose="020F0502020204030204" pitchFamily="34" charset="0"/>
                <a:cs typeface="Times New Roman" panose="02020603050405020304" pitchFamily="18" charset="0"/>
              </a:rPr>
              <a:t> = new </a:t>
            </a:r>
            <a:r>
              <a:rPr lang="en-US" dirty="0" err="1">
                <a:latin typeface="Calibri" panose="020F0502020204030204" pitchFamily="34" charset="0"/>
                <a:ea typeface="Calibri" panose="020F0502020204030204" pitchFamily="34" charset="0"/>
                <a:cs typeface="Times New Roman" panose="02020603050405020304" pitchFamily="18" charset="0"/>
              </a:rPr>
              <a:t>AImpl</a:t>
            </a:r>
            <a:r>
              <a:rPr lang="en-US" dirty="0">
                <a:latin typeface="Calibri" panose="020F0502020204030204" pitchFamily="34" charset="0"/>
                <a:ea typeface="Calibri" panose="020F0502020204030204" pitchFamily="34" charset="0"/>
                <a:cs typeface="Times New Roman" panose="02020603050405020304" pitchFamily="18" charset="0"/>
              </a:rPr>
              <a:t>(); or A </a:t>
            </a:r>
            <a:r>
              <a:rPr lang="en-US" dirty="0" err="1">
                <a:latin typeface="Calibri" panose="020F0502020204030204" pitchFamily="34" charset="0"/>
                <a:ea typeface="Calibri" panose="020F0502020204030204" pitchFamily="34" charset="0"/>
                <a:cs typeface="Times New Roman" panose="02020603050405020304" pitchFamily="18" charset="0"/>
              </a:rPr>
              <a:t>obj</a:t>
            </a:r>
            <a:r>
              <a:rPr lang="en-US" dirty="0">
                <a:latin typeface="Calibri" panose="020F0502020204030204" pitchFamily="34" charset="0"/>
                <a:ea typeface="Calibri" panose="020F0502020204030204" pitchFamily="34" charset="0"/>
                <a:cs typeface="Times New Roman" panose="02020603050405020304" pitchFamily="18" charset="0"/>
              </a:rPr>
              <a:t> = </a:t>
            </a:r>
            <a:r>
              <a:rPr lang="en-US" dirty="0" err="1">
                <a:latin typeface="Calibri" panose="020F0502020204030204" pitchFamily="34" charset="0"/>
                <a:ea typeface="Calibri" panose="020F0502020204030204" pitchFamily="34" charset="0"/>
                <a:cs typeface="Times New Roman" panose="02020603050405020304" pitchFamily="18" charset="0"/>
              </a:rPr>
              <a:t>A.getA</a:t>
            </a:r>
            <a:r>
              <a:rPr lang="en-US" dirty="0" smtClean="0">
                <a:latin typeface="Calibri" panose="020F0502020204030204" pitchFamily="34" charset="0"/>
                <a:ea typeface="Calibri" panose="020F0502020204030204" pitchFamily="34" charset="0"/>
                <a:cs typeface="Times New Roman" panose="02020603050405020304" pitchFamily="18" charset="0"/>
              </a:rPr>
              <a:t>(); </a:t>
            </a:r>
          </a:p>
          <a:p>
            <a:pPr algn="just"/>
            <a:r>
              <a:rPr lang="en-US" sz="2400" b="1" dirty="0">
                <a:solidFill>
                  <a:srgbClr val="FFFF00"/>
                </a:solidFill>
                <a:latin typeface="erdana"/>
              </a:rPr>
              <a:t>Problems of Dependency </a:t>
            </a:r>
            <a:r>
              <a:rPr lang="en-US" sz="2400" b="1" dirty="0" smtClean="0">
                <a:solidFill>
                  <a:srgbClr val="FFFF00"/>
                </a:solidFill>
                <a:latin typeface="erdana"/>
              </a:rPr>
              <a:t>Lookup:</a:t>
            </a:r>
            <a:endParaRPr lang="en-US" sz="2400" b="1" dirty="0">
              <a:solidFill>
                <a:srgbClr val="FFFF00"/>
              </a:solidFill>
              <a:latin typeface="erdana"/>
            </a:endParaRPr>
          </a:p>
          <a:p>
            <a:r>
              <a:rPr lang="en-US" sz="1600" dirty="0"/>
              <a:t>There are mainly two problems of dependency lookup.</a:t>
            </a:r>
          </a:p>
          <a:p>
            <a:r>
              <a:rPr lang="en-US" sz="1600" b="1" dirty="0"/>
              <a:t>tight coupling</a:t>
            </a:r>
            <a:r>
              <a:rPr lang="en-US" sz="1600" dirty="0"/>
              <a:t> The dependency lookup approach makes the code tightly coupled. If resource is changed, we need to perform a lot of modification in the code.</a:t>
            </a:r>
          </a:p>
          <a:p>
            <a:r>
              <a:rPr lang="en-US" sz="1600" b="1" dirty="0"/>
              <a:t>Not easy for testing</a:t>
            </a:r>
            <a:r>
              <a:rPr lang="en-US" sz="1600" dirty="0"/>
              <a:t> This approach creates a lot of problems while testing the application especially in black box testing</a:t>
            </a:r>
            <a:r>
              <a:rPr lang="en-US" sz="1600" dirty="0" smtClean="0"/>
              <a:t>.</a:t>
            </a:r>
            <a:endParaRPr lang="en-US" sz="1600" dirty="0"/>
          </a:p>
          <a:p>
            <a:pPr>
              <a:spcAft>
                <a:spcPts val="1000"/>
              </a:spcAft>
            </a:pPr>
            <a:r>
              <a:rPr lang="en-US" sz="2400" b="1" dirty="0">
                <a:solidFill>
                  <a:schemeClr val="bg2">
                    <a:lumMod val="40000"/>
                    <a:lumOff val="60000"/>
                  </a:schemeClr>
                </a:solidFill>
              </a:rPr>
              <a:t>Dependency </a:t>
            </a:r>
            <a:r>
              <a:rPr lang="en-US" sz="2400" b="1" dirty="0" smtClean="0">
                <a:solidFill>
                  <a:schemeClr val="bg2">
                    <a:lumMod val="40000"/>
                    <a:lumOff val="60000"/>
                  </a:schemeClr>
                </a:solidFill>
              </a:rPr>
              <a:t>Injection:</a:t>
            </a:r>
          </a:p>
          <a:p>
            <a:pPr>
              <a:spcAft>
                <a:spcPts val="1000"/>
              </a:spcAft>
            </a:pPr>
            <a:r>
              <a:rPr lang="en-US" sz="1600" dirty="0"/>
              <a:t>The Dependency Injection is a design pattern that removes the dependency of the programs. In such case we provide the information from the external source such as XML file. It makes our code loosely coupled and easier for </a:t>
            </a:r>
            <a:r>
              <a:rPr lang="en-US" sz="1600" dirty="0" smtClean="0"/>
              <a:t>testing. </a:t>
            </a:r>
            <a:r>
              <a:rPr lang="en-US" sz="1600" dirty="0" smtClean="0">
                <a:latin typeface="Calibri" panose="020F0502020204030204" pitchFamily="34" charset="0"/>
                <a:ea typeface="Calibri" panose="020F0502020204030204" pitchFamily="34" charset="0"/>
                <a:cs typeface="Times New Roman" panose="02020603050405020304" pitchFamily="18" charset="0"/>
              </a:rPr>
              <a:t>Dependency </a:t>
            </a:r>
            <a:r>
              <a:rPr lang="en-US" sz="1600" dirty="0">
                <a:latin typeface="Calibri" panose="020F0502020204030204" pitchFamily="34" charset="0"/>
                <a:ea typeface="Calibri" panose="020F0502020204030204" pitchFamily="34" charset="0"/>
                <a:cs typeface="Times New Roman" panose="02020603050405020304" pitchFamily="18" charset="0"/>
              </a:rPr>
              <a:t>Injection can be done in two ways</a:t>
            </a:r>
          </a:p>
          <a:p>
            <a:pPr marL="342900" indent="-342900">
              <a:lnSpc>
                <a:spcPct val="115000"/>
              </a:lnSpc>
              <a:buFont typeface="+mj-lt"/>
              <a:buAutoNum type="arabicParenR"/>
            </a:pPr>
            <a:r>
              <a:rPr lang="en-US" sz="1600" dirty="0" smtClean="0">
                <a:latin typeface="Calibri" panose="020F0502020204030204" pitchFamily="34" charset="0"/>
                <a:ea typeface="Calibri" panose="020F0502020204030204" pitchFamily="34" charset="0"/>
                <a:cs typeface="Times New Roman" panose="02020603050405020304" pitchFamily="18" charset="0"/>
              </a:rPr>
              <a:t>Setter</a:t>
            </a:r>
            <a:r>
              <a:rPr lang="en-US" sz="1600" dirty="0">
                <a:latin typeface="Calibri" panose="020F0502020204030204" pitchFamily="34" charset="0"/>
                <a:ea typeface="Calibri" panose="020F0502020204030204" pitchFamily="34" charset="0"/>
                <a:cs typeface="Times New Roman" panose="02020603050405020304" pitchFamily="18" charset="0"/>
              </a:rPr>
              <a:t>/ Property Injection</a:t>
            </a:r>
          </a:p>
          <a:p>
            <a:pPr marL="342900" marR="0" lvl="0" indent="-342900">
              <a:lnSpc>
                <a:spcPct val="115000"/>
              </a:lnSpc>
              <a:spcBef>
                <a:spcPts val="0"/>
              </a:spcBef>
              <a:spcAft>
                <a:spcPts val="0"/>
              </a:spcAft>
              <a:buFont typeface="+mj-lt"/>
              <a:buAutoNum type="arabicParenR"/>
            </a:pPr>
            <a:r>
              <a:rPr lang="en-US" sz="1600" dirty="0">
                <a:latin typeface="Calibri" panose="020F0502020204030204" pitchFamily="34" charset="0"/>
                <a:ea typeface="Calibri" panose="020F0502020204030204" pitchFamily="34" charset="0"/>
                <a:cs typeface="Times New Roman" panose="02020603050405020304" pitchFamily="18" charset="0"/>
              </a:rPr>
              <a:t>Constructor Injection</a:t>
            </a:r>
          </a:p>
          <a:p>
            <a:pPr>
              <a:lnSpc>
                <a:spcPct val="115000"/>
              </a:lnSpc>
            </a:pPr>
            <a:r>
              <a:rPr lang="en-US" sz="16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Note:</a:t>
            </a:r>
            <a:r>
              <a:rPr lang="en-US" sz="1600" dirty="0" smtClean="0">
                <a:latin typeface="Calibri" panose="020F0502020204030204" pitchFamily="34" charset="0"/>
                <a:ea typeface="Calibri" panose="020F0502020204030204" pitchFamily="34" charset="0"/>
                <a:cs typeface="Times New Roman" panose="02020603050405020304" pitchFamily="18" charset="0"/>
              </a:rPr>
              <a:t> When </a:t>
            </a:r>
            <a:r>
              <a:rPr lang="en-US" sz="1600" dirty="0">
                <a:latin typeface="Calibri" panose="020F0502020204030204" pitchFamily="34" charset="0"/>
                <a:ea typeface="Calibri" panose="020F0502020204030204" pitchFamily="34" charset="0"/>
                <a:cs typeface="Times New Roman" panose="02020603050405020304" pitchFamily="18" charset="0"/>
              </a:rPr>
              <a:t>an object is having reference to another object for functionality, it is referred as dependent object</a:t>
            </a:r>
            <a:r>
              <a:rPr lang="en-US" sz="1600" dirty="0" smtClean="0">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xmlns="" val="658714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80230"/>
            <a:ext cx="4102405" cy="658642"/>
          </a:xfrm>
          <a:prstGeom prst="rect">
            <a:avLst/>
          </a:prstGeom>
        </p:spPr>
        <p:txBody>
          <a:bodyPr wrap="none">
            <a:spAutoFit/>
          </a:bodyPr>
          <a:lstStyle/>
          <a:p>
            <a:pPr lvl="0">
              <a:lnSpc>
                <a:spcPct val="115000"/>
              </a:lnSpc>
              <a:spcAft>
                <a:spcPts val="375"/>
              </a:spcAft>
            </a:pPr>
            <a:r>
              <a:rPr lang="en-US" sz="3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Dependency </a:t>
            </a:r>
            <a:r>
              <a:rPr lang="en-US" sz="32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Injection</a:t>
            </a:r>
            <a:r>
              <a:rPr lang="en-US" sz="32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32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26740" y="964977"/>
            <a:ext cx="11805425" cy="4339650"/>
          </a:xfrm>
          <a:prstGeom prst="rect">
            <a:avLst/>
          </a:prstGeom>
        </p:spPr>
        <p:txBody>
          <a:bodyPr wrap="square">
            <a:spAutoFit/>
          </a:bodyPr>
          <a:lstStyle/>
          <a:p>
            <a:pPr marL="342900" marR="0" lvl="0" indent="-342900">
              <a:lnSpc>
                <a:spcPct val="115000"/>
              </a:lnSpc>
              <a:spcBef>
                <a:spcPts val="0"/>
              </a:spcBef>
              <a:spcAft>
                <a:spcPts val="0"/>
              </a:spcAft>
              <a:buFont typeface="+mj-lt"/>
              <a:buAutoNum type="arabicParenR"/>
            </a:pPr>
            <a:r>
              <a:rPr lang="en-US" sz="24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Setter</a:t>
            </a:r>
            <a:r>
              <a:rPr lang="en-US" sz="24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Property Injection</a:t>
            </a:r>
            <a:endParaRPr lang="en-US" sz="24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US" sz="1600" dirty="0" smtClean="0">
                <a:latin typeface="Calibri" panose="020F0502020204030204" pitchFamily="34" charset="0"/>
                <a:ea typeface="Calibri" panose="020F0502020204030204" pitchFamily="34" charset="0"/>
                <a:cs typeface="Times New Roman" panose="02020603050405020304" pitchFamily="18" charset="0"/>
              </a:rPr>
              <a:t>&lt;</a:t>
            </a:r>
            <a:r>
              <a:rPr lang="en-US" sz="1600" dirty="0">
                <a:latin typeface="Calibri" panose="020F0502020204030204" pitchFamily="34" charset="0"/>
                <a:ea typeface="Calibri" panose="020F0502020204030204" pitchFamily="34" charset="0"/>
                <a:cs typeface="Times New Roman" panose="02020603050405020304" pitchFamily="18" charset="0"/>
              </a:rPr>
              <a:t>bean id="petrol" class="</a:t>
            </a:r>
            <a:r>
              <a:rPr lang="en-US" sz="1600" dirty="0" err="1">
                <a:latin typeface="Calibri" panose="020F0502020204030204" pitchFamily="34" charset="0"/>
                <a:ea typeface="Calibri" panose="020F0502020204030204" pitchFamily="34" charset="0"/>
                <a:cs typeface="Times New Roman" panose="02020603050405020304" pitchFamily="18" charset="0"/>
              </a:rPr>
              <a:t>com.azam.dep.FuelBean</a:t>
            </a:r>
            <a:r>
              <a:rPr lang="en-US" sz="1600" dirty="0">
                <a:latin typeface="Calibri" panose="020F0502020204030204" pitchFamily="34" charset="0"/>
                <a:ea typeface="Calibri" panose="020F0502020204030204" pitchFamily="34" charset="0"/>
                <a:cs typeface="Times New Roman" panose="02020603050405020304" pitchFamily="18" charset="0"/>
              </a:rPr>
              <a:t>"&gt;</a:t>
            </a:r>
          </a:p>
          <a:p>
            <a:pPr marR="0" lvl="0">
              <a:lnSpc>
                <a:spcPct val="115000"/>
              </a:lnSpc>
              <a:spcBef>
                <a:spcPts val="0"/>
              </a:spcBef>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&lt;/bean&gt;</a:t>
            </a:r>
          </a:p>
          <a:p>
            <a:pPr marR="0" lvl="0">
              <a:lnSpc>
                <a:spcPct val="115000"/>
              </a:lnSpc>
              <a:spcBef>
                <a:spcPts val="0"/>
              </a:spcBef>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&lt;bean id="bus" class="</a:t>
            </a:r>
            <a:r>
              <a:rPr lang="en-US" sz="1600" dirty="0" err="1">
                <a:latin typeface="Calibri" panose="020F0502020204030204" pitchFamily="34" charset="0"/>
                <a:ea typeface="Calibri" panose="020F0502020204030204" pitchFamily="34" charset="0"/>
                <a:cs typeface="Times New Roman" panose="02020603050405020304" pitchFamily="18" charset="0"/>
              </a:rPr>
              <a:t>com.azam.dep.VehicleBean</a:t>
            </a:r>
            <a:r>
              <a:rPr lang="en-US" sz="1600" dirty="0">
                <a:latin typeface="Calibri" panose="020F0502020204030204" pitchFamily="34" charset="0"/>
                <a:ea typeface="Calibri" panose="020F0502020204030204" pitchFamily="34" charset="0"/>
                <a:cs typeface="Times New Roman" panose="02020603050405020304" pitchFamily="18" charset="0"/>
              </a:rPr>
              <a:t>"&gt;</a:t>
            </a:r>
          </a:p>
          <a:p>
            <a:pPr marR="0" lvl="0">
              <a:lnSpc>
                <a:spcPct val="115000"/>
              </a:lnSpc>
              <a:spcBef>
                <a:spcPts val="0"/>
              </a:spcBef>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&lt;property name="</a:t>
            </a:r>
            <a:r>
              <a:rPr lang="en-US" sz="1600" dirty="0" err="1">
                <a:latin typeface="Calibri" panose="020F0502020204030204" pitchFamily="34" charset="0"/>
                <a:ea typeface="Calibri" panose="020F0502020204030204" pitchFamily="34" charset="0"/>
                <a:cs typeface="Times New Roman" panose="02020603050405020304" pitchFamily="18" charset="0"/>
              </a:rPr>
              <a:t>fb</a:t>
            </a:r>
            <a:r>
              <a:rPr lang="en-US" sz="1600" dirty="0">
                <a:latin typeface="Calibri" panose="020F0502020204030204" pitchFamily="34" charset="0"/>
                <a:ea typeface="Calibri" panose="020F0502020204030204" pitchFamily="34" charset="0"/>
                <a:cs typeface="Times New Roman" panose="02020603050405020304" pitchFamily="18" charset="0"/>
              </a:rPr>
              <a:t>" ref="petrol"/&gt;</a:t>
            </a:r>
          </a:p>
          <a:p>
            <a:pPr marR="0" lvl="0">
              <a:lnSpc>
                <a:spcPct val="115000"/>
              </a:lnSpc>
              <a:spcBef>
                <a:spcPts val="0"/>
              </a:spcBef>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&lt;/bean&gt;</a:t>
            </a:r>
          </a:p>
          <a:p>
            <a:pPr marR="0" lvl="0">
              <a:lnSpc>
                <a:spcPct val="115000"/>
              </a:lnSpc>
              <a:spcBef>
                <a:spcPts val="0"/>
              </a:spcBef>
              <a:spcAft>
                <a:spcPts val="0"/>
              </a:spcAft>
            </a:pP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2) Constructor </a:t>
            </a:r>
            <a:r>
              <a:rPr lang="en-US" sz="24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Injection </a:t>
            </a:r>
          </a:p>
          <a:p>
            <a:pPr marR="0" lvl="0">
              <a:lnSpc>
                <a:spcPct val="115000"/>
              </a:lnSpc>
              <a:spcBef>
                <a:spcPts val="0"/>
              </a:spcBef>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&lt;bean id="fuel" class="</a:t>
            </a:r>
            <a:r>
              <a:rPr lang="en-US" sz="1600" dirty="0" err="1">
                <a:latin typeface="Calibri" panose="020F0502020204030204" pitchFamily="34" charset="0"/>
                <a:ea typeface="Calibri" panose="020F0502020204030204" pitchFamily="34" charset="0"/>
                <a:cs typeface="Times New Roman" panose="02020603050405020304" pitchFamily="18" charset="0"/>
              </a:rPr>
              <a:t>di.FuelBean</a:t>
            </a:r>
            <a:r>
              <a:rPr lang="en-US" sz="1600" dirty="0">
                <a:latin typeface="Calibri" panose="020F0502020204030204" pitchFamily="34" charset="0"/>
                <a:ea typeface="Calibri" panose="020F0502020204030204" pitchFamily="34" charset="0"/>
                <a:cs typeface="Times New Roman" panose="02020603050405020304" pitchFamily="18" charset="0"/>
              </a:rPr>
              <a:t>"&gt;&lt;/bean&gt;</a:t>
            </a:r>
          </a:p>
          <a:p>
            <a:pPr marR="0" lvl="0">
              <a:lnSpc>
                <a:spcPct val="115000"/>
              </a:lnSpc>
              <a:spcBef>
                <a:spcPts val="0"/>
              </a:spcBef>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&lt;bean id="vehicle" class="</a:t>
            </a:r>
            <a:r>
              <a:rPr lang="en-US" sz="1600" dirty="0" err="1">
                <a:latin typeface="Calibri" panose="020F0502020204030204" pitchFamily="34" charset="0"/>
                <a:ea typeface="Calibri" panose="020F0502020204030204" pitchFamily="34" charset="0"/>
                <a:cs typeface="Times New Roman" panose="02020603050405020304" pitchFamily="18" charset="0"/>
              </a:rPr>
              <a:t>di.Vehicle</a:t>
            </a:r>
            <a:r>
              <a:rPr lang="en-US" sz="1600" dirty="0">
                <a:latin typeface="Calibri" panose="020F0502020204030204" pitchFamily="34" charset="0"/>
                <a:ea typeface="Calibri" panose="020F0502020204030204" pitchFamily="34" charset="0"/>
                <a:cs typeface="Times New Roman" panose="02020603050405020304" pitchFamily="18" charset="0"/>
              </a:rPr>
              <a:t>"&gt;</a:t>
            </a:r>
          </a:p>
          <a:p>
            <a:pPr marR="0" lvl="0">
              <a:lnSpc>
                <a:spcPct val="115000"/>
              </a:lnSpc>
              <a:spcBef>
                <a:spcPts val="0"/>
              </a:spcBef>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&lt;constructor-</a:t>
            </a:r>
            <a:r>
              <a:rPr lang="en-US" sz="1600" dirty="0" err="1">
                <a:latin typeface="Calibri" panose="020F0502020204030204" pitchFamily="34" charset="0"/>
                <a:ea typeface="Calibri" panose="020F0502020204030204" pitchFamily="34" charset="0"/>
                <a:cs typeface="Times New Roman" panose="02020603050405020304" pitchFamily="18" charset="0"/>
              </a:rPr>
              <a:t>arg</a:t>
            </a:r>
            <a:r>
              <a:rPr lang="en-US" sz="1600" dirty="0">
                <a:latin typeface="Calibri" panose="020F0502020204030204" pitchFamily="34" charset="0"/>
                <a:ea typeface="Calibri" panose="020F0502020204030204" pitchFamily="34" charset="0"/>
                <a:cs typeface="Times New Roman" panose="02020603050405020304" pitchFamily="18" charset="0"/>
              </a:rPr>
              <a:t>&gt;</a:t>
            </a:r>
          </a:p>
          <a:p>
            <a:pPr marR="0" lvl="0">
              <a:lnSpc>
                <a:spcPct val="115000"/>
              </a:lnSpc>
              <a:spcBef>
                <a:spcPts val="0"/>
              </a:spcBef>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&lt;ref bean="fuel"/&gt;</a:t>
            </a:r>
          </a:p>
          <a:p>
            <a:pPr marR="0" lvl="0">
              <a:lnSpc>
                <a:spcPct val="115000"/>
              </a:lnSpc>
              <a:spcBef>
                <a:spcPts val="0"/>
              </a:spcBef>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&lt;/constructor-</a:t>
            </a:r>
            <a:r>
              <a:rPr lang="en-US" sz="1600" dirty="0" err="1">
                <a:latin typeface="Calibri" panose="020F0502020204030204" pitchFamily="34" charset="0"/>
                <a:ea typeface="Calibri" panose="020F0502020204030204" pitchFamily="34" charset="0"/>
                <a:cs typeface="Times New Roman" panose="02020603050405020304" pitchFamily="18" charset="0"/>
              </a:rPr>
              <a:t>arg</a:t>
            </a:r>
            <a:r>
              <a:rPr lang="en-US" sz="1600" dirty="0">
                <a:latin typeface="Calibri" panose="020F0502020204030204" pitchFamily="34" charset="0"/>
                <a:ea typeface="Calibri" panose="020F0502020204030204" pitchFamily="34" charset="0"/>
                <a:cs typeface="Times New Roman" panose="02020603050405020304" pitchFamily="18" charset="0"/>
              </a:rPr>
              <a:t>&gt;</a:t>
            </a:r>
          </a:p>
          <a:p>
            <a:pPr marR="0" lvl="0">
              <a:lnSpc>
                <a:spcPct val="115000"/>
              </a:lnSpc>
              <a:spcBef>
                <a:spcPts val="0"/>
              </a:spcBef>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&lt;/bean&gt;</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xmlns="" val="3974750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80230"/>
            <a:ext cx="2193164" cy="658642"/>
          </a:xfrm>
          <a:prstGeom prst="rect">
            <a:avLst/>
          </a:prstGeom>
        </p:spPr>
        <p:txBody>
          <a:bodyPr wrap="none">
            <a:spAutoFit/>
          </a:bodyPr>
          <a:lstStyle/>
          <a:p>
            <a:pPr lvl="0">
              <a:lnSpc>
                <a:spcPct val="115000"/>
              </a:lnSpc>
              <a:spcAft>
                <a:spcPts val="375"/>
              </a:spcAft>
            </a:pPr>
            <a:r>
              <a:rPr lang="en-US" sz="3200" b="1" dirty="0" err="1"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Autowiring</a:t>
            </a:r>
            <a:r>
              <a:rPr lang="en-US" sz="32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32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26740" y="682755"/>
            <a:ext cx="11805425" cy="2731004"/>
          </a:xfrm>
          <a:prstGeom prst="rect">
            <a:avLst/>
          </a:prstGeom>
        </p:spPr>
        <p:txBody>
          <a:bodyPr wrap="square">
            <a:spAutoFit/>
          </a:bodyPr>
          <a:lstStyle/>
          <a:p>
            <a:pPr>
              <a:lnSpc>
                <a:spcPct val="115000"/>
              </a:lnSpc>
              <a:spcAft>
                <a:spcPts val="1000"/>
              </a:spcAft>
            </a:pPr>
            <a:r>
              <a:rPr lang="en-US" dirty="0" err="1" smtClean="0">
                <a:latin typeface="Calibri" panose="020F0502020204030204" pitchFamily="34" charset="0"/>
                <a:ea typeface="Calibri" panose="020F0502020204030204" pitchFamily="34" charset="0"/>
                <a:cs typeface="Times New Roman" panose="02020603050405020304" pitchFamily="18" charset="0"/>
              </a:rPr>
              <a:t>Autowiring</a:t>
            </a:r>
            <a:r>
              <a:rPr lang="en-US" dirty="0" smtClean="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feature of spring framework enables you to inject the object dependency implicitly. It internally uses setter or constructor injection</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r>
              <a:rPr lang="en-US" b="1" dirty="0"/>
              <a:t>Advantage of </a:t>
            </a:r>
            <a:r>
              <a:rPr lang="en-US" b="1" dirty="0" err="1" smtClean="0"/>
              <a:t>Autowiring</a:t>
            </a:r>
            <a:r>
              <a:rPr lang="en-US" b="1" dirty="0" smtClean="0"/>
              <a:t>:</a:t>
            </a:r>
            <a:endParaRPr lang="en-US" b="1" dirty="0"/>
          </a:p>
          <a:p>
            <a:r>
              <a:rPr lang="en-US" dirty="0"/>
              <a:t>It requires the </a:t>
            </a:r>
            <a:r>
              <a:rPr lang="en-US" b="1" dirty="0"/>
              <a:t>less code</a:t>
            </a:r>
            <a:r>
              <a:rPr lang="en-US" dirty="0"/>
              <a:t> because we don't need to write the code to inject the dependency explicitly.</a:t>
            </a:r>
          </a:p>
          <a:p>
            <a:r>
              <a:rPr lang="en-US" b="1" dirty="0"/>
              <a:t>Disadvantage of </a:t>
            </a:r>
            <a:r>
              <a:rPr lang="en-US" b="1" dirty="0" err="1" smtClean="0"/>
              <a:t>Autowiring</a:t>
            </a:r>
            <a:r>
              <a:rPr lang="en-US" b="1" dirty="0" smtClean="0"/>
              <a:t>:</a:t>
            </a:r>
            <a:endParaRPr lang="en-US" b="1" dirty="0"/>
          </a:p>
          <a:p>
            <a:r>
              <a:rPr lang="en-US" dirty="0"/>
              <a:t>No control of </a:t>
            </a:r>
            <a:r>
              <a:rPr lang="en-US" dirty="0" smtClean="0"/>
              <a:t>programmer. It </a:t>
            </a:r>
            <a:r>
              <a:rPr lang="en-US" dirty="0"/>
              <a:t>can't be used for primitive and string values.</a:t>
            </a:r>
          </a:p>
          <a:p>
            <a:pPr>
              <a:lnSpc>
                <a:spcPct val="115000"/>
              </a:lnSpc>
              <a:spcAft>
                <a:spcPts val="1000"/>
              </a:spcAft>
            </a:pPr>
            <a:r>
              <a:rPr lang="en-US" dirty="0" err="1"/>
              <a:t>Autowiring</a:t>
            </a:r>
            <a:r>
              <a:rPr lang="en-US" dirty="0"/>
              <a:t> </a:t>
            </a:r>
            <a:r>
              <a:rPr lang="en-US" dirty="0" smtClean="0"/>
              <a:t>Modes:</a:t>
            </a:r>
            <a:endParaRPr lang="en-US" dirty="0"/>
          </a:p>
          <a:p>
            <a:pPr>
              <a:lnSpc>
                <a:spcPct val="115000"/>
              </a:lnSpc>
              <a:spcAft>
                <a:spcPts val="10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3488737377"/>
              </p:ext>
            </p:extLst>
          </p:nvPr>
        </p:nvGraphicFramePr>
        <p:xfrm>
          <a:off x="289931" y="2922435"/>
          <a:ext cx="11760183" cy="3165150"/>
        </p:xfrm>
        <a:graphic>
          <a:graphicData uri="http://schemas.openxmlformats.org/drawingml/2006/table">
            <a:tbl>
              <a:tblPr/>
              <a:tblGrid>
                <a:gridCol w="252125"/>
                <a:gridCol w="1159727"/>
                <a:gridCol w="10348331"/>
              </a:tblGrid>
              <a:tr h="165847">
                <a:tc>
                  <a:txBody>
                    <a:bodyPr/>
                    <a:lstStyle/>
                    <a:p>
                      <a:pPr algn="l" fontAlgn="t"/>
                      <a:r>
                        <a:rPr lang="en-US" sz="1400" dirty="0">
                          <a:solidFill>
                            <a:srgbClr val="000000"/>
                          </a:solidFill>
                          <a:effectLst/>
                          <a:latin typeface="times new roman" panose="02020603050405020304" pitchFamily="18" charset="0"/>
                        </a:rPr>
                        <a:t>No.</a:t>
                      </a:r>
                    </a:p>
                  </a:txBody>
                  <a:tcPr marL="21372" marR="21372" marT="21372" marB="21372">
                    <a:lnL w="9525" cap="flat" cmpd="sng" algn="ctr">
                      <a:solidFill>
                        <a:srgbClr val="906D20"/>
                      </a:solidFill>
                      <a:prstDash val="solid"/>
                      <a:round/>
                      <a:headEnd type="none" w="med" len="med"/>
                      <a:tailEnd type="none" w="med" len="med"/>
                    </a:lnL>
                    <a:lnR w="9525" cap="flat" cmpd="sng" algn="ctr">
                      <a:solidFill>
                        <a:srgbClr val="906D20"/>
                      </a:solidFill>
                      <a:prstDash val="solid"/>
                      <a:round/>
                      <a:headEnd type="none" w="med" len="med"/>
                      <a:tailEnd type="none" w="med" len="med"/>
                    </a:lnR>
                    <a:lnT w="9525" cap="flat" cmpd="sng" algn="ctr">
                      <a:solidFill>
                        <a:srgbClr val="906D20"/>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400">
                          <a:solidFill>
                            <a:srgbClr val="000000"/>
                          </a:solidFill>
                          <a:effectLst/>
                          <a:latin typeface="times new roman" panose="02020603050405020304" pitchFamily="18" charset="0"/>
                        </a:rPr>
                        <a:t>Mode</a:t>
                      </a:r>
                    </a:p>
                  </a:txBody>
                  <a:tcPr marL="21372" marR="21372" marT="21372" marB="21372">
                    <a:lnL w="9525" cap="flat" cmpd="sng" algn="ctr">
                      <a:solidFill>
                        <a:srgbClr val="906D20"/>
                      </a:solidFill>
                      <a:prstDash val="solid"/>
                      <a:round/>
                      <a:headEnd type="none" w="med" len="med"/>
                      <a:tailEnd type="none" w="med" len="med"/>
                    </a:lnL>
                    <a:lnR w="9525" cap="flat" cmpd="sng" algn="ctr">
                      <a:solidFill>
                        <a:srgbClr val="906D20"/>
                      </a:solidFill>
                      <a:prstDash val="solid"/>
                      <a:round/>
                      <a:headEnd type="none" w="med" len="med"/>
                      <a:tailEnd type="none" w="med" len="med"/>
                    </a:lnR>
                    <a:lnT w="9525" cap="flat" cmpd="sng" algn="ctr">
                      <a:solidFill>
                        <a:srgbClr val="906D20"/>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400">
                          <a:solidFill>
                            <a:srgbClr val="000000"/>
                          </a:solidFill>
                          <a:effectLst/>
                          <a:latin typeface="times new roman" panose="02020603050405020304" pitchFamily="18" charset="0"/>
                        </a:rPr>
                        <a:t>Description</a:t>
                      </a:r>
                    </a:p>
                  </a:txBody>
                  <a:tcPr marL="21372" marR="21372" marT="21372" marB="21372">
                    <a:lnL w="9525" cap="flat" cmpd="sng" algn="ctr">
                      <a:solidFill>
                        <a:srgbClr val="906D20"/>
                      </a:solidFill>
                      <a:prstDash val="solid"/>
                      <a:round/>
                      <a:headEnd type="none" w="med" len="med"/>
                      <a:tailEnd type="none" w="med" len="med"/>
                    </a:lnL>
                    <a:lnR w="9525" cap="flat" cmpd="sng" algn="ctr">
                      <a:solidFill>
                        <a:srgbClr val="906D20"/>
                      </a:solidFill>
                      <a:prstDash val="solid"/>
                      <a:round/>
                      <a:headEnd type="none" w="med" len="med"/>
                      <a:tailEnd type="none" w="med" len="med"/>
                    </a:lnR>
                    <a:lnT w="9525" cap="flat" cmpd="sng" algn="ctr">
                      <a:solidFill>
                        <a:srgbClr val="906D20"/>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444121">
                <a:tc>
                  <a:txBody>
                    <a:bodyPr/>
                    <a:lstStyle/>
                    <a:p>
                      <a:pPr algn="just" fontAlgn="t"/>
                      <a:r>
                        <a:rPr lang="en-US" sz="1400" b="0" i="0">
                          <a:solidFill>
                            <a:srgbClr val="000000"/>
                          </a:solidFill>
                          <a:effectLst/>
                          <a:latin typeface="verdana" panose="020B0604030504040204" pitchFamily="34" charset="0"/>
                        </a:rPr>
                        <a:t>1)</a:t>
                      </a:r>
                    </a:p>
                  </a:txBody>
                  <a:tcPr marL="21372" marR="21372" marT="21372" marB="213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no</a:t>
                      </a:r>
                    </a:p>
                  </a:txBody>
                  <a:tcPr marL="21372" marR="21372" marT="21372" marB="213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dirty="0">
                          <a:solidFill>
                            <a:srgbClr val="000000"/>
                          </a:solidFill>
                          <a:effectLst/>
                          <a:latin typeface="verdana" panose="020B0604030504040204" pitchFamily="34" charset="0"/>
                        </a:rPr>
                        <a:t>It is the default </a:t>
                      </a:r>
                      <a:r>
                        <a:rPr lang="en-US" sz="1400" b="0" i="0" dirty="0" err="1">
                          <a:solidFill>
                            <a:srgbClr val="000000"/>
                          </a:solidFill>
                          <a:effectLst/>
                          <a:latin typeface="verdana" panose="020B0604030504040204" pitchFamily="34" charset="0"/>
                        </a:rPr>
                        <a:t>autowiring</a:t>
                      </a:r>
                      <a:r>
                        <a:rPr lang="en-US" sz="1400" b="0" i="0" dirty="0">
                          <a:solidFill>
                            <a:srgbClr val="000000"/>
                          </a:solidFill>
                          <a:effectLst/>
                          <a:latin typeface="verdana" panose="020B0604030504040204" pitchFamily="34" charset="0"/>
                        </a:rPr>
                        <a:t> mode. It means no </a:t>
                      </a:r>
                      <a:r>
                        <a:rPr lang="en-US" sz="1400" b="0" i="0" dirty="0" err="1">
                          <a:solidFill>
                            <a:srgbClr val="000000"/>
                          </a:solidFill>
                          <a:effectLst/>
                          <a:latin typeface="verdana" panose="020B0604030504040204" pitchFamily="34" charset="0"/>
                        </a:rPr>
                        <a:t>autowiring</a:t>
                      </a:r>
                      <a:r>
                        <a:rPr lang="en-US" sz="1400" b="0" i="0" dirty="0">
                          <a:solidFill>
                            <a:srgbClr val="000000"/>
                          </a:solidFill>
                          <a:effectLst/>
                          <a:latin typeface="verdana" panose="020B0604030504040204" pitchFamily="34" charset="0"/>
                        </a:rPr>
                        <a:t> </a:t>
                      </a:r>
                      <a:r>
                        <a:rPr lang="en-US" sz="1400" b="0" i="0" dirty="0" err="1">
                          <a:solidFill>
                            <a:srgbClr val="000000"/>
                          </a:solidFill>
                          <a:effectLst/>
                          <a:latin typeface="verdana" panose="020B0604030504040204" pitchFamily="34" charset="0"/>
                        </a:rPr>
                        <a:t>bydefault</a:t>
                      </a:r>
                      <a:r>
                        <a:rPr lang="en-US" sz="1400" b="0" i="0" dirty="0">
                          <a:solidFill>
                            <a:srgbClr val="000000"/>
                          </a:solidFill>
                          <a:effectLst/>
                          <a:latin typeface="verdana" panose="020B0604030504040204" pitchFamily="34" charset="0"/>
                        </a:rPr>
                        <a:t>.</a:t>
                      </a:r>
                    </a:p>
                  </a:txBody>
                  <a:tcPr marL="21372" marR="21372" marT="21372" marB="213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669073">
                <a:tc>
                  <a:txBody>
                    <a:bodyPr/>
                    <a:lstStyle/>
                    <a:p>
                      <a:pPr algn="just" fontAlgn="t"/>
                      <a:r>
                        <a:rPr lang="en-US" sz="1400" b="0" i="0">
                          <a:solidFill>
                            <a:srgbClr val="000000"/>
                          </a:solidFill>
                          <a:effectLst/>
                          <a:latin typeface="verdana" panose="020B0604030504040204" pitchFamily="34" charset="0"/>
                        </a:rPr>
                        <a:t>2)</a:t>
                      </a:r>
                    </a:p>
                  </a:txBody>
                  <a:tcPr marL="21372" marR="21372" marT="21372" marB="213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a:solidFill>
                            <a:srgbClr val="000000"/>
                          </a:solidFill>
                          <a:effectLst/>
                          <a:latin typeface="verdana" panose="020B0604030504040204" pitchFamily="34" charset="0"/>
                        </a:rPr>
                        <a:t>byName</a:t>
                      </a:r>
                    </a:p>
                  </a:txBody>
                  <a:tcPr marL="21372" marR="21372" marT="21372" marB="213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a:solidFill>
                            <a:srgbClr val="000000"/>
                          </a:solidFill>
                          <a:effectLst/>
                          <a:latin typeface="verdana" panose="020B0604030504040204" pitchFamily="34" charset="0"/>
                        </a:rPr>
                        <a:t>The byName mode injects the object dependency according to name of the bean. In such case, property name and bean name must be same. It internally calls setter method.</a:t>
                      </a:r>
                    </a:p>
                  </a:txBody>
                  <a:tcPr marL="21372" marR="21372" marT="21372" marB="213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646771">
                <a:tc>
                  <a:txBody>
                    <a:bodyPr/>
                    <a:lstStyle/>
                    <a:p>
                      <a:pPr algn="just" fontAlgn="t"/>
                      <a:r>
                        <a:rPr lang="en-US" sz="1400" b="0" i="0">
                          <a:solidFill>
                            <a:srgbClr val="000000"/>
                          </a:solidFill>
                          <a:effectLst/>
                          <a:latin typeface="verdana" panose="020B0604030504040204" pitchFamily="34" charset="0"/>
                        </a:rPr>
                        <a:t>3)</a:t>
                      </a:r>
                    </a:p>
                  </a:txBody>
                  <a:tcPr marL="21372" marR="21372" marT="21372" marB="213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byType</a:t>
                      </a:r>
                    </a:p>
                  </a:txBody>
                  <a:tcPr marL="21372" marR="21372" marT="21372" marB="213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dirty="0">
                          <a:solidFill>
                            <a:srgbClr val="000000"/>
                          </a:solidFill>
                          <a:effectLst/>
                          <a:latin typeface="verdana" panose="020B0604030504040204" pitchFamily="34" charset="0"/>
                        </a:rPr>
                        <a:t>The </a:t>
                      </a:r>
                      <a:r>
                        <a:rPr lang="en-US" sz="1400" b="0" i="0" dirty="0" err="1">
                          <a:solidFill>
                            <a:srgbClr val="000000"/>
                          </a:solidFill>
                          <a:effectLst/>
                          <a:latin typeface="verdana" panose="020B0604030504040204" pitchFamily="34" charset="0"/>
                        </a:rPr>
                        <a:t>byType</a:t>
                      </a:r>
                      <a:r>
                        <a:rPr lang="en-US" sz="1400" b="0" i="0" dirty="0">
                          <a:solidFill>
                            <a:srgbClr val="000000"/>
                          </a:solidFill>
                          <a:effectLst/>
                          <a:latin typeface="verdana" panose="020B0604030504040204" pitchFamily="34" charset="0"/>
                        </a:rPr>
                        <a:t> mode injects the object dependency according to type. So property name and bean name can be different. It internally calls setter method.</a:t>
                      </a:r>
                    </a:p>
                  </a:txBody>
                  <a:tcPr marL="21372" marR="21372" marT="21372" marB="213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646771">
                <a:tc>
                  <a:txBody>
                    <a:bodyPr/>
                    <a:lstStyle/>
                    <a:p>
                      <a:pPr algn="just" fontAlgn="t"/>
                      <a:r>
                        <a:rPr lang="en-US" sz="1400" b="0" i="0">
                          <a:solidFill>
                            <a:srgbClr val="000000"/>
                          </a:solidFill>
                          <a:effectLst/>
                          <a:latin typeface="verdana" panose="020B0604030504040204" pitchFamily="34" charset="0"/>
                        </a:rPr>
                        <a:t>4)</a:t>
                      </a:r>
                    </a:p>
                  </a:txBody>
                  <a:tcPr marL="21372" marR="21372" marT="21372" marB="213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a:solidFill>
                            <a:srgbClr val="000000"/>
                          </a:solidFill>
                          <a:effectLst/>
                          <a:latin typeface="verdana" panose="020B0604030504040204" pitchFamily="34" charset="0"/>
                        </a:rPr>
                        <a:t>constructor</a:t>
                      </a:r>
                    </a:p>
                  </a:txBody>
                  <a:tcPr marL="21372" marR="21372" marT="21372" marB="213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dirty="0">
                          <a:solidFill>
                            <a:srgbClr val="000000"/>
                          </a:solidFill>
                          <a:effectLst/>
                          <a:latin typeface="verdana" panose="020B0604030504040204" pitchFamily="34" charset="0"/>
                        </a:rPr>
                        <a:t>The constructor mode injects the dependency by calling the constructor of the class. It calls the constructor having large number of parameters.</a:t>
                      </a:r>
                    </a:p>
                  </a:txBody>
                  <a:tcPr marL="21372" marR="21372" marT="21372" marB="213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288950">
                <a:tc>
                  <a:txBody>
                    <a:bodyPr/>
                    <a:lstStyle/>
                    <a:p>
                      <a:pPr algn="just" fontAlgn="t"/>
                      <a:r>
                        <a:rPr lang="en-US" sz="1400" b="0" i="0">
                          <a:solidFill>
                            <a:srgbClr val="000000"/>
                          </a:solidFill>
                          <a:effectLst/>
                          <a:latin typeface="verdana" panose="020B0604030504040204" pitchFamily="34" charset="0"/>
                        </a:rPr>
                        <a:t>5)</a:t>
                      </a:r>
                    </a:p>
                  </a:txBody>
                  <a:tcPr marL="21372" marR="21372" marT="21372" marB="213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autodetect</a:t>
                      </a:r>
                    </a:p>
                  </a:txBody>
                  <a:tcPr marL="21372" marR="21372" marT="21372" marB="213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dirty="0">
                          <a:solidFill>
                            <a:srgbClr val="000000"/>
                          </a:solidFill>
                          <a:effectLst/>
                          <a:latin typeface="verdana" panose="020B0604030504040204" pitchFamily="34" charset="0"/>
                        </a:rPr>
                        <a:t>It is deprecated since Spring 3.</a:t>
                      </a:r>
                    </a:p>
                  </a:txBody>
                  <a:tcPr marL="21372" marR="21372" marT="21372" marB="213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xmlns="" val="210291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10" name="Rectangle 9"/>
          <p:cNvSpPr/>
          <p:nvPr/>
        </p:nvSpPr>
        <p:spPr>
          <a:xfrm>
            <a:off x="825190" y="188247"/>
            <a:ext cx="2241396" cy="584775"/>
          </a:xfrm>
          <a:prstGeom prst="rect">
            <a:avLst/>
          </a:prstGeom>
        </p:spPr>
        <p:txBody>
          <a:bodyPr wrap="square">
            <a:spAutoFit/>
          </a:bodyPr>
          <a:lstStyle/>
          <a:p>
            <a:r>
              <a:rPr lang="en-GB" sz="3200" b="1" dirty="0">
                <a:solidFill>
                  <a:prstClr val="black"/>
                </a:solidFill>
              </a:rPr>
              <a:t>Content:</a:t>
            </a:r>
          </a:p>
        </p:txBody>
      </p:sp>
      <p:sp>
        <p:nvSpPr>
          <p:cNvPr id="11" name="Rectangle 10"/>
          <p:cNvSpPr/>
          <p:nvPr/>
        </p:nvSpPr>
        <p:spPr>
          <a:xfrm>
            <a:off x="2642838" y="283180"/>
            <a:ext cx="6556917" cy="3970318"/>
          </a:xfrm>
          <a:prstGeom prst="rect">
            <a:avLst/>
          </a:prstGeom>
        </p:spPr>
        <p:txBody>
          <a:bodyPr wrap="square">
            <a:spAutoFit/>
          </a:bodyPr>
          <a:lstStyle/>
          <a:p>
            <a:pPr marL="342900" indent="-342900">
              <a:buFont typeface="+mj-lt"/>
              <a:buAutoNum type="arabicPeriod"/>
            </a:pPr>
            <a:r>
              <a:rPr lang="en-US" dirty="0" smtClean="0">
                <a:solidFill>
                  <a:prstClr val="black"/>
                </a:solidFill>
              </a:rPr>
              <a:t>MVC </a:t>
            </a:r>
          </a:p>
          <a:p>
            <a:pPr marL="342900" indent="-342900">
              <a:buFont typeface="+mj-lt"/>
              <a:buAutoNum type="arabicPeriod"/>
            </a:pPr>
            <a:r>
              <a:rPr lang="en-US" dirty="0" smtClean="0">
                <a:solidFill>
                  <a:prstClr val="black"/>
                </a:solidFill>
              </a:rPr>
              <a:t>SPRING</a:t>
            </a:r>
          </a:p>
          <a:p>
            <a:pPr marL="342900" indent="-342900">
              <a:buFont typeface="+mj-lt"/>
              <a:buAutoNum type="arabicPeriod"/>
            </a:pPr>
            <a:r>
              <a:rPr lang="en-US" dirty="0">
                <a:solidFill>
                  <a:prstClr val="black"/>
                </a:solidFill>
              </a:rPr>
              <a:t>Inversion Of Control (IOC) and Dependency Injection </a:t>
            </a:r>
          </a:p>
          <a:p>
            <a:pPr marL="342900" indent="-342900">
              <a:buFont typeface="+mj-lt"/>
              <a:buAutoNum type="arabicPeriod"/>
            </a:pPr>
            <a:r>
              <a:rPr lang="en-US" dirty="0">
                <a:solidFill>
                  <a:prstClr val="black"/>
                </a:solidFill>
              </a:rPr>
              <a:t>Advantages of Spring </a:t>
            </a:r>
            <a:r>
              <a:rPr lang="en-US" dirty="0" smtClean="0">
                <a:solidFill>
                  <a:prstClr val="black"/>
                </a:solidFill>
              </a:rPr>
              <a:t>Framework</a:t>
            </a:r>
          </a:p>
          <a:p>
            <a:pPr marL="342900" indent="-342900">
              <a:buFont typeface="+mj-lt"/>
              <a:buAutoNum type="arabicPeriod"/>
            </a:pPr>
            <a:r>
              <a:rPr lang="en-US" dirty="0">
                <a:solidFill>
                  <a:prstClr val="black"/>
                </a:solidFill>
              </a:rPr>
              <a:t>Spring </a:t>
            </a:r>
            <a:r>
              <a:rPr lang="en-US" dirty="0" smtClean="0">
                <a:solidFill>
                  <a:prstClr val="black"/>
                </a:solidFill>
              </a:rPr>
              <a:t>Modules</a:t>
            </a:r>
          </a:p>
          <a:p>
            <a:pPr marL="342900" indent="-342900">
              <a:buFont typeface="+mj-lt"/>
              <a:buAutoNum type="arabicPeriod"/>
            </a:pPr>
            <a:r>
              <a:rPr lang="en-US" dirty="0">
                <a:solidFill>
                  <a:prstClr val="black"/>
                </a:solidFill>
              </a:rPr>
              <a:t>Steps to </a:t>
            </a:r>
            <a:r>
              <a:rPr lang="en-US" dirty="0" smtClean="0">
                <a:solidFill>
                  <a:prstClr val="black"/>
                </a:solidFill>
              </a:rPr>
              <a:t>Create </a:t>
            </a:r>
            <a:r>
              <a:rPr lang="en-US" dirty="0">
                <a:solidFill>
                  <a:prstClr val="black"/>
                </a:solidFill>
              </a:rPr>
              <a:t>spring </a:t>
            </a:r>
            <a:r>
              <a:rPr lang="en-US" dirty="0" smtClean="0">
                <a:solidFill>
                  <a:prstClr val="black"/>
                </a:solidFill>
              </a:rPr>
              <a:t>application</a:t>
            </a:r>
          </a:p>
          <a:p>
            <a:pPr marL="342900" indent="-342900">
              <a:buFont typeface="+mj-lt"/>
              <a:buAutoNum type="arabicPeriod"/>
            </a:pPr>
            <a:r>
              <a:rPr lang="en-US" dirty="0">
                <a:solidFill>
                  <a:prstClr val="black"/>
                </a:solidFill>
              </a:rPr>
              <a:t>IOC and </a:t>
            </a:r>
            <a:r>
              <a:rPr lang="en-US" dirty="0" smtClean="0">
                <a:solidFill>
                  <a:prstClr val="black"/>
                </a:solidFill>
              </a:rPr>
              <a:t>IOC Container</a:t>
            </a:r>
          </a:p>
          <a:p>
            <a:pPr marL="342900" indent="-342900">
              <a:buFont typeface="+mj-lt"/>
              <a:buAutoNum type="arabicPeriod"/>
            </a:pPr>
            <a:r>
              <a:rPr lang="en-US" dirty="0">
                <a:solidFill>
                  <a:prstClr val="black"/>
                </a:solidFill>
              </a:rPr>
              <a:t>Spring Xml </a:t>
            </a:r>
            <a:r>
              <a:rPr lang="en-US" dirty="0" smtClean="0">
                <a:solidFill>
                  <a:prstClr val="black"/>
                </a:solidFill>
              </a:rPr>
              <a:t>file</a:t>
            </a:r>
          </a:p>
          <a:p>
            <a:pPr marL="342900" indent="-342900">
              <a:buFont typeface="+mj-lt"/>
              <a:buAutoNum type="arabicPeriod"/>
            </a:pPr>
            <a:r>
              <a:rPr lang="en-US" dirty="0" smtClean="0">
                <a:solidFill>
                  <a:prstClr val="black"/>
                </a:solidFill>
              </a:rPr>
              <a:t>Scope</a:t>
            </a:r>
          </a:p>
          <a:p>
            <a:pPr marL="342900" indent="-342900">
              <a:buFont typeface="+mj-lt"/>
              <a:buAutoNum type="arabicPeriod"/>
            </a:pPr>
            <a:r>
              <a:rPr lang="en-US" dirty="0">
                <a:solidFill>
                  <a:prstClr val="black"/>
                </a:solidFill>
              </a:rPr>
              <a:t>Dependency </a:t>
            </a:r>
            <a:r>
              <a:rPr lang="en-US" dirty="0" smtClean="0">
                <a:solidFill>
                  <a:prstClr val="black"/>
                </a:solidFill>
              </a:rPr>
              <a:t>Injection</a:t>
            </a:r>
          </a:p>
          <a:p>
            <a:pPr marL="342900" indent="-342900">
              <a:buFont typeface="+mj-lt"/>
              <a:buAutoNum type="arabicPeriod"/>
            </a:pPr>
            <a:r>
              <a:rPr lang="en-US" dirty="0" smtClean="0">
                <a:solidFill>
                  <a:prstClr val="black"/>
                </a:solidFill>
              </a:rPr>
              <a:t>Auto wiring</a:t>
            </a:r>
          </a:p>
          <a:p>
            <a:pPr marL="342900" indent="-342900">
              <a:buFont typeface="+mj-lt"/>
              <a:buAutoNum type="arabicPeriod"/>
            </a:pPr>
            <a:r>
              <a:rPr lang="en-US" dirty="0">
                <a:solidFill>
                  <a:prstClr val="black"/>
                </a:solidFill>
              </a:rPr>
              <a:t>Spring java </a:t>
            </a:r>
            <a:r>
              <a:rPr lang="en-US" dirty="0" smtClean="0">
                <a:solidFill>
                  <a:prstClr val="black"/>
                </a:solidFill>
              </a:rPr>
              <a:t>configuration</a:t>
            </a:r>
          </a:p>
          <a:p>
            <a:pPr marL="342900" indent="-342900">
              <a:buFont typeface="+mj-lt"/>
              <a:buAutoNum type="arabicPeriod"/>
            </a:pPr>
            <a:r>
              <a:rPr lang="en-US" dirty="0">
                <a:solidFill>
                  <a:prstClr val="black"/>
                </a:solidFill>
              </a:rPr>
              <a:t>Spring </a:t>
            </a:r>
            <a:r>
              <a:rPr lang="en-US" dirty="0" smtClean="0">
                <a:solidFill>
                  <a:prstClr val="black"/>
                </a:solidFill>
              </a:rPr>
              <a:t>MVC</a:t>
            </a:r>
          </a:p>
          <a:p>
            <a:pPr marL="342900" indent="-342900">
              <a:buFont typeface="+mj-lt"/>
              <a:buAutoNum type="arabicPeriod"/>
            </a:pPr>
            <a:r>
              <a:rPr lang="en-US" dirty="0">
                <a:solidFill>
                  <a:prstClr val="black"/>
                </a:solidFill>
              </a:rPr>
              <a:t>SPRING </a:t>
            </a:r>
            <a:r>
              <a:rPr lang="en-US" dirty="0" smtClean="0">
                <a:solidFill>
                  <a:prstClr val="black"/>
                </a:solidFill>
              </a:rPr>
              <a:t>ARCHITECTURE</a:t>
            </a:r>
          </a:p>
        </p:txBody>
      </p:sp>
    </p:spTree>
    <p:extLst>
      <p:ext uri="{BB962C8B-B14F-4D97-AF65-F5344CB8AC3E}">
        <p14:creationId xmlns:p14="http://schemas.microsoft.com/office/powerpoint/2010/main" xmlns="" val="38597561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80230"/>
            <a:ext cx="2193164" cy="658642"/>
          </a:xfrm>
          <a:prstGeom prst="rect">
            <a:avLst/>
          </a:prstGeom>
        </p:spPr>
        <p:txBody>
          <a:bodyPr wrap="none">
            <a:spAutoFit/>
          </a:bodyPr>
          <a:lstStyle/>
          <a:p>
            <a:pPr lvl="0">
              <a:lnSpc>
                <a:spcPct val="115000"/>
              </a:lnSpc>
              <a:spcAft>
                <a:spcPts val="375"/>
              </a:spcAft>
            </a:pPr>
            <a:r>
              <a:rPr lang="en-US" sz="3200" b="1" dirty="0" err="1"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Autowiring</a:t>
            </a:r>
            <a:r>
              <a:rPr lang="en-US" sz="32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32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26740" y="682755"/>
            <a:ext cx="11805425" cy="8160696"/>
          </a:xfrm>
          <a:prstGeom prst="rect">
            <a:avLst/>
          </a:prstGeom>
        </p:spPr>
        <p:txBody>
          <a:bodyPr wrap="square">
            <a:spAutoFit/>
          </a:bodyPr>
          <a:lstStyle/>
          <a:p>
            <a:r>
              <a:rPr lang="en-US"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1. </a:t>
            </a:r>
            <a:r>
              <a:rPr lang="en-US" b="1" dirty="0" err="1"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byName</a:t>
            </a:r>
            <a:r>
              <a:rPr lang="en-US"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 </a:t>
            </a:r>
            <a:r>
              <a:rPr lang="en-US" b="1" dirty="0" err="1"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autowiring</a:t>
            </a:r>
            <a:r>
              <a:rPr lang="en-US"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a:t>
            </a:r>
            <a:r>
              <a:rPr lang="en-US" b="1" dirty="0">
                <a:solidFill>
                  <a:srgbClr val="00B0F0"/>
                </a:solidFill>
              </a:rPr>
              <a:t> </a:t>
            </a:r>
            <a:r>
              <a:rPr lang="en-US" dirty="0"/>
              <a:t>In case of </a:t>
            </a:r>
            <a:r>
              <a:rPr lang="en-US" dirty="0" err="1"/>
              <a:t>byName</a:t>
            </a:r>
            <a:r>
              <a:rPr lang="en-US" dirty="0"/>
              <a:t> </a:t>
            </a:r>
            <a:r>
              <a:rPr lang="en-US" dirty="0" err="1"/>
              <a:t>autowiring</a:t>
            </a:r>
            <a:r>
              <a:rPr lang="en-US" dirty="0"/>
              <a:t> mode, bean id and reference name must be same.</a:t>
            </a:r>
          </a:p>
          <a:p>
            <a:r>
              <a:rPr lang="en-US" dirty="0"/>
              <a:t>It internally uses setter injection</a:t>
            </a:r>
            <a:r>
              <a:rPr lang="en-US" dirty="0" smtClean="0"/>
              <a:t>. Syntax</a:t>
            </a:r>
            <a:endParaRPr lang="en-US" dirty="0"/>
          </a:p>
          <a:p>
            <a:r>
              <a:rPr lang="en-US" dirty="0"/>
              <a:t>&lt;bean id="b" </a:t>
            </a:r>
            <a:r>
              <a:rPr lang="en-US" b="1" dirty="0"/>
              <a:t>class</a:t>
            </a:r>
            <a:r>
              <a:rPr lang="en-US" dirty="0"/>
              <a:t>="</a:t>
            </a:r>
            <a:r>
              <a:rPr lang="en-US" dirty="0" err="1"/>
              <a:t>org.sssit.B</a:t>
            </a:r>
            <a:r>
              <a:rPr lang="en-US" dirty="0"/>
              <a:t>"&gt;&lt;/bean&gt;  </a:t>
            </a:r>
          </a:p>
          <a:p>
            <a:r>
              <a:rPr lang="en-US" dirty="0"/>
              <a:t>&lt;bean id="a" </a:t>
            </a:r>
            <a:r>
              <a:rPr lang="en-US" b="1" dirty="0"/>
              <a:t>class</a:t>
            </a:r>
            <a:r>
              <a:rPr lang="en-US" dirty="0"/>
              <a:t>="</a:t>
            </a:r>
            <a:r>
              <a:rPr lang="en-US" dirty="0" err="1"/>
              <a:t>org.sssit.A</a:t>
            </a:r>
            <a:r>
              <a:rPr lang="en-US" dirty="0"/>
              <a:t>" </a:t>
            </a:r>
            <a:r>
              <a:rPr lang="en-US" dirty="0" err="1"/>
              <a:t>autowire</a:t>
            </a:r>
            <a:r>
              <a:rPr lang="en-US" dirty="0"/>
              <a:t>="</a:t>
            </a:r>
            <a:r>
              <a:rPr lang="en-US" dirty="0" err="1"/>
              <a:t>byName</a:t>
            </a:r>
            <a:r>
              <a:rPr lang="en-US" dirty="0"/>
              <a:t>"&gt;&lt;/bean&gt;  </a:t>
            </a:r>
            <a:endParaRPr lang="en-US" dirty="0" smtClean="0"/>
          </a:p>
          <a:p>
            <a:endParaRPr lang="en-US" dirty="0"/>
          </a:p>
          <a:p>
            <a:r>
              <a:rPr lang="en-US" b="1" dirty="0" smtClean="0">
                <a:solidFill>
                  <a:srgbClr val="00B0F0"/>
                </a:solidFill>
              </a:rPr>
              <a:t>2. </a:t>
            </a:r>
            <a:r>
              <a:rPr lang="en-US" b="1" dirty="0" err="1" smtClean="0">
                <a:solidFill>
                  <a:srgbClr val="00B0F0"/>
                </a:solidFill>
              </a:rPr>
              <a:t>byType</a:t>
            </a:r>
            <a:r>
              <a:rPr lang="en-US" b="1" dirty="0" smtClean="0">
                <a:solidFill>
                  <a:srgbClr val="00B0F0"/>
                </a:solidFill>
              </a:rPr>
              <a:t> </a:t>
            </a:r>
            <a:r>
              <a:rPr lang="en-US" b="1" dirty="0" err="1">
                <a:solidFill>
                  <a:srgbClr val="00B0F0"/>
                </a:solidFill>
              </a:rPr>
              <a:t>autowiring</a:t>
            </a:r>
            <a:r>
              <a:rPr lang="en-US" b="1" dirty="0">
                <a:solidFill>
                  <a:srgbClr val="00B0F0"/>
                </a:solidFill>
              </a:rPr>
              <a:t> </a:t>
            </a:r>
            <a:r>
              <a:rPr lang="en-US" b="1" dirty="0" smtClean="0">
                <a:solidFill>
                  <a:srgbClr val="00B0F0"/>
                </a:solidFill>
              </a:rPr>
              <a:t>mode: </a:t>
            </a:r>
            <a:r>
              <a:rPr lang="en-US" dirty="0"/>
              <a:t>In case of </a:t>
            </a:r>
            <a:r>
              <a:rPr lang="en-US" dirty="0" err="1"/>
              <a:t>byType</a:t>
            </a:r>
            <a:r>
              <a:rPr lang="en-US" dirty="0"/>
              <a:t> </a:t>
            </a:r>
            <a:r>
              <a:rPr lang="en-US" dirty="0" err="1"/>
              <a:t>autowiring</a:t>
            </a:r>
            <a:r>
              <a:rPr lang="en-US" dirty="0"/>
              <a:t> mode, bean id and reference name may be different. But there must be only one bean of a type.</a:t>
            </a:r>
          </a:p>
          <a:p>
            <a:r>
              <a:rPr lang="en-US" dirty="0"/>
              <a:t>It internally uses setter injection.</a:t>
            </a:r>
          </a:p>
          <a:p>
            <a:r>
              <a:rPr lang="en-US" dirty="0"/>
              <a:t>&lt;bean id="b1" </a:t>
            </a:r>
            <a:r>
              <a:rPr lang="en-US" b="1" dirty="0"/>
              <a:t>class</a:t>
            </a:r>
            <a:r>
              <a:rPr lang="en-US" dirty="0"/>
              <a:t>="</a:t>
            </a:r>
            <a:r>
              <a:rPr lang="en-US" dirty="0" err="1"/>
              <a:t>org.sssit.B</a:t>
            </a:r>
            <a:r>
              <a:rPr lang="en-US" dirty="0"/>
              <a:t>"&gt;&lt;/bean&gt;  </a:t>
            </a:r>
          </a:p>
          <a:p>
            <a:r>
              <a:rPr lang="en-US" dirty="0"/>
              <a:t>&lt;bean id="a" </a:t>
            </a:r>
            <a:r>
              <a:rPr lang="en-US" b="1" dirty="0"/>
              <a:t>class</a:t>
            </a:r>
            <a:r>
              <a:rPr lang="en-US" dirty="0"/>
              <a:t>="</a:t>
            </a:r>
            <a:r>
              <a:rPr lang="en-US" dirty="0" err="1"/>
              <a:t>org.sssit.A</a:t>
            </a:r>
            <a:r>
              <a:rPr lang="en-US" dirty="0"/>
              <a:t>" </a:t>
            </a:r>
            <a:r>
              <a:rPr lang="en-US" dirty="0" err="1"/>
              <a:t>autowire</a:t>
            </a:r>
            <a:r>
              <a:rPr lang="en-US" dirty="0"/>
              <a:t>="</a:t>
            </a:r>
            <a:r>
              <a:rPr lang="en-US" dirty="0" err="1"/>
              <a:t>byType</a:t>
            </a:r>
            <a:r>
              <a:rPr lang="en-US" dirty="0"/>
              <a:t>"&gt;&lt;/bean&gt;  </a:t>
            </a:r>
            <a:endParaRPr lang="en-US" dirty="0" smtClean="0"/>
          </a:p>
          <a:p>
            <a:endParaRPr lang="en-US" dirty="0"/>
          </a:p>
          <a:p>
            <a:pPr>
              <a:lnSpc>
                <a:spcPct val="115000"/>
              </a:lnSpc>
              <a:spcAft>
                <a:spcPts val="1000"/>
              </a:spcAft>
            </a:pPr>
            <a:r>
              <a:rPr lang="en-US" b="1" dirty="0" smtClean="0">
                <a:solidFill>
                  <a:srgbClr val="00B0F0"/>
                </a:solidFill>
              </a:rPr>
              <a:t>3. constructor </a:t>
            </a:r>
            <a:r>
              <a:rPr lang="en-US" b="1" dirty="0" err="1" smtClean="0">
                <a:solidFill>
                  <a:srgbClr val="00B0F0"/>
                </a:solidFill>
              </a:rPr>
              <a:t>autowiring</a:t>
            </a:r>
            <a:r>
              <a:rPr lang="en-US" b="1" dirty="0" smtClean="0">
                <a:solidFill>
                  <a:srgbClr val="00B0F0"/>
                </a:solidFill>
              </a:rPr>
              <a:t> mode: </a:t>
            </a:r>
            <a:r>
              <a:rPr lang="en-US" dirty="0" smtClean="0"/>
              <a:t>In case of constructor </a:t>
            </a:r>
            <a:r>
              <a:rPr lang="en-US" dirty="0" err="1" smtClean="0"/>
              <a:t>autowiring</a:t>
            </a:r>
            <a:r>
              <a:rPr lang="en-US" dirty="0" smtClean="0"/>
              <a:t> mode, spring container injects the dependency by highest parameterized constructor.</a:t>
            </a:r>
          </a:p>
          <a:p>
            <a:r>
              <a:rPr lang="en-US" dirty="0"/>
              <a:t>&lt;bean id="b" </a:t>
            </a:r>
            <a:r>
              <a:rPr lang="en-US" b="1" dirty="0"/>
              <a:t>class</a:t>
            </a:r>
            <a:r>
              <a:rPr lang="en-US" dirty="0"/>
              <a:t>="</a:t>
            </a:r>
            <a:r>
              <a:rPr lang="en-US" dirty="0" err="1"/>
              <a:t>org.sssit.B</a:t>
            </a:r>
            <a:r>
              <a:rPr lang="en-US" dirty="0"/>
              <a:t>"&gt;&lt;/bean&gt;  </a:t>
            </a:r>
          </a:p>
          <a:p>
            <a:r>
              <a:rPr lang="en-US" dirty="0"/>
              <a:t>&lt;bean id="a" </a:t>
            </a:r>
            <a:r>
              <a:rPr lang="en-US" b="1" dirty="0"/>
              <a:t>class</a:t>
            </a:r>
            <a:r>
              <a:rPr lang="en-US" dirty="0"/>
              <a:t>="</a:t>
            </a:r>
            <a:r>
              <a:rPr lang="en-US" dirty="0" err="1"/>
              <a:t>org.sssit.A</a:t>
            </a:r>
            <a:r>
              <a:rPr lang="en-US" dirty="0"/>
              <a:t>" </a:t>
            </a:r>
            <a:r>
              <a:rPr lang="en-US" dirty="0" err="1"/>
              <a:t>autowire</a:t>
            </a:r>
            <a:r>
              <a:rPr lang="en-US" dirty="0"/>
              <a:t>="constructor"&gt;&lt;/bean&gt; </a:t>
            </a:r>
            <a:endParaRPr lang="en-US" dirty="0" smtClean="0"/>
          </a:p>
          <a:p>
            <a:endParaRPr lang="en-US" dirty="0"/>
          </a:p>
          <a:p>
            <a:pPr>
              <a:lnSpc>
                <a:spcPct val="115000"/>
              </a:lnSpc>
              <a:spcAft>
                <a:spcPts val="1000"/>
              </a:spcAft>
            </a:pPr>
            <a:r>
              <a:rPr lang="en-US" b="1" dirty="0" smtClean="0">
                <a:solidFill>
                  <a:srgbClr val="00B0F0"/>
                </a:solidFill>
              </a:rPr>
              <a:t>4. no </a:t>
            </a:r>
            <a:r>
              <a:rPr lang="en-US" b="1" dirty="0" err="1">
                <a:solidFill>
                  <a:srgbClr val="00B0F0"/>
                </a:solidFill>
              </a:rPr>
              <a:t>autowiring</a:t>
            </a:r>
            <a:r>
              <a:rPr lang="en-US" b="1" dirty="0">
                <a:solidFill>
                  <a:srgbClr val="00B0F0"/>
                </a:solidFill>
              </a:rPr>
              <a:t> </a:t>
            </a:r>
            <a:r>
              <a:rPr lang="en-US" b="1" dirty="0" smtClean="0">
                <a:solidFill>
                  <a:srgbClr val="00B0F0"/>
                </a:solidFill>
              </a:rPr>
              <a:t>mode: </a:t>
            </a:r>
            <a:r>
              <a:rPr lang="en-US" dirty="0"/>
              <a:t>In case of no </a:t>
            </a:r>
            <a:r>
              <a:rPr lang="en-US" dirty="0" err="1"/>
              <a:t>autowiring</a:t>
            </a:r>
            <a:r>
              <a:rPr lang="en-US" dirty="0"/>
              <a:t> mode, spring container doesn't inject the dependency by </a:t>
            </a:r>
            <a:r>
              <a:rPr lang="en-US" dirty="0" err="1"/>
              <a:t>autowiring</a:t>
            </a:r>
            <a:r>
              <a:rPr lang="en-US" dirty="0" smtClean="0"/>
              <a:t>.</a:t>
            </a:r>
          </a:p>
          <a:p>
            <a:r>
              <a:rPr lang="en-US" dirty="0"/>
              <a:t>&lt;bean id="b" </a:t>
            </a:r>
            <a:r>
              <a:rPr lang="en-US" b="1" dirty="0"/>
              <a:t>class</a:t>
            </a:r>
            <a:r>
              <a:rPr lang="en-US" dirty="0"/>
              <a:t>="</a:t>
            </a:r>
            <a:r>
              <a:rPr lang="en-US" dirty="0" err="1"/>
              <a:t>org.sssit.B</a:t>
            </a:r>
            <a:r>
              <a:rPr lang="en-US" dirty="0"/>
              <a:t>"&gt;&lt;/bean&gt;  </a:t>
            </a:r>
          </a:p>
          <a:p>
            <a:r>
              <a:rPr lang="en-US" dirty="0"/>
              <a:t>&lt;bean id="a" </a:t>
            </a:r>
            <a:r>
              <a:rPr lang="en-US" b="1" dirty="0"/>
              <a:t>class</a:t>
            </a:r>
            <a:r>
              <a:rPr lang="en-US" dirty="0"/>
              <a:t>="</a:t>
            </a:r>
            <a:r>
              <a:rPr lang="en-US" dirty="0" err="1"/>
              <a:t>org.sssit.A</a:t>
            </a:r>
            <a:r>
              <a:rPr lang="en-US" dirty="0"/>
              <a:t>" </a:t>
            </a:r>
            <a:r>
              <a:rPr lang="en-US" dirty="0" err="1"/>
              <a:t>autowire</a:t>
            </a:r>
            <a:r>
              <a:rPr lang="en-US" dirty="0"/>
              <a:t>="no"&gt;&lt;/bean&gt;  </a:t>
            </a:r>
          </a:p>
          <a:p>
            <a:pPr>
              <a:lnSpc>
                <a:spcPct val="115000"/>
              </a:lnSpc>
              <a:spcAft>
                <a:spcPts val="1000"/>
              </a:spcAft>
            </a:pPr>
            <a:endParaRPr lang="en-US" dirty="0"/>
          </a:p>
          <a:p>
            <a:pPr>
              <a:lnSpc>
                <a:spcPct val="115000"/>
              </a:lnSpc>
              <a:spcAft>
                <a:spcPts val="1000"/>
              </a:spcAft>
            </a:pPr>
            <a:endParaRPr lang="en-US" dirty="0"/>
          </a:p>
          <a:p>
            <a:pPr>
              <a:lnSpc>
                <a:spcPct val="115000"/>
              </a:lnSpc>
              <a:spcAft>
                <a:spcPts val="1000"/>
              </a:spcAft>
            </a:pPr>
            <a:endParaRPr lang="en-US" dirty="0"/>
          </a:p>
          <a:p>
            <a:pPr>
              <a:lnSpc>
                <a:spcPct val="115000"/>
              </a:lnSpc>
              <a:spcAft>
                <a:spcPts val="1000"/>
              </a:spcAft>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xmlns="" val="2953211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80230"/>
            <a:ext cx="4634602" cy="658642"/>
          </a:xfrm>
          <a:prstGeom prst="rect">
            <a:avLst/>
          </a:prstGeom>
        </p:spPr>
        <p:txBody>
          <a:bodyPr wrap="none">
            <a:spAutoFit/>
          </a:bodyPr>
          <a:lstStyle/>
          <a:p>
            <a:pPr lvl="0">
              <a:lnSpc>
                <a:spcPct val="115000"/>
              </a:lnSpc>
              <a:spcAft>
                <a:spcPts val="375"/>
              </a:spcAft>
            </a:pPr>
            <a:r>
              <a:rPr lang="en-US" sz="32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Spring </a:t>
            </a:r>
            <a:r>
              <a:rPr lang="en-US" sz="3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java configuration:</a:t>
            </a:r>
            <a:r>
              <a:rPr lang="en-US" sz="32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32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26740" y="838872"/>
            <a:ext cx="11805425" cy="4386329"/>
          </a:xfrm>
          <a:prstGeom prst="rect">
            <a:avLst/>
          </a:prstGeom>
        </p:spPr>
        <p:txBody>
          <a:bodyPr wrap="square">
            <a:spAutoFit/>
          </a:bodyPr>
          <a:lstStyle/>
          <a:p>
            <a:r>
              <a:rPr lang="en-US" dirty="0" smtClean="0">
                <a:latin typeface="Calibri" panose="020F0502020204030204" pitchFamily="34" charset="0"/>
                <a:ea typeface="Calibri" panose="020F0502020204030204" pitchFamily="34" charset="0"/>
                <a:cs typeface="Times New Roman" panose="02020603050405020304" pitchFamily="18" charset="0"/>
              </a:rPr>
              <a:t>Configure </a:t>
            </a:r>
            <a:r>
              <a:rPr lang="en-US" dirty="0">
                <a:latin typeface="Calibri" panose="020F0502020204030204" pitchFamily="34" charset="0"/>
                <a:ea typeface="Calibri" panose="020F0502020204030204" pitchFamily="34" charset="0"/>
                <a:cs typeface="Times New Roman" panose="02020603050405020304" pitchFamily="18" charset="0"/>
              </a:rPr>
              <a:t>@annotation we need to use a tag spring xml</a:t>
            </a:r>
          </a:p>
          <a:p>
            <a:pPr marL="457200" marR="0">
              <a:lnSpc>
                <a:spcPct val="115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Syntax,</a:t>
            </a:r>
          </a:p>
          <a:p>
            <a:pPr marL="45720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&lt;context: component-scan base-</a:t>
            </a:r>
            <a:r>
              <a:rPr lang="en-US" dirty="0" err="1">
                <a:latin typeface="Calibri" panose="020F0502020204030204" pitchFamily="34" charset="0"/>
                <a:ea typeface="Calibri" panose="020F0502020204030204" pitchFamily="34" charset="0"/>
                <a:cs typeface="Times New Roman" panose="02020603050405020304" pitchFamily="18" charset="0"/>
              </a:rPr>
              <a:t>packag</a:t>
            </a:r>
            <a:r>
              <a:rPr lang="en-US" dirty="0">
                <a:latin typeface="Calibri" panose="020F0502020204030204" pitchFamily="34" charset="0"/>
                <a:ea typeface="Calibri" panose="020F0502020204030204" pitchFamily="34" charset="0"/>
                <a:cs typeface="Times New Roman" panose="02020603050405020304" pitchFamily="18" charset="0"/>
              </a:rPr>
              <a:t>=”fully qualified of package”/&gt;</a:t>
            </a:r>
          </a:p>
          <a:p>
            <a:pPr>
              <a:lnSpc>
                <a:spcPct val="115000"/>
              </a:lnSpc>
            </a:pPr>
            <a:r>
              <a:rPr lang="en-US" b="1" dirty="0">
                <a:latin typeface="Calibri" panose="020F0502020204030204" pitchFamily="34" charset="0"/>
                <a:ea typeface="Calibri" panose="020F0502020204030204" pitchFamily="34" charset="0"/>
                <a:cs typeface="Times New Roman" panose="02020603050405020304" pitchFamily="18" charset="0"/>
              </a:rPr>
              <a:t>@Component: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It is used to create a bean object from spring container </a:t>
            </a:r>
          </a:p>
          <a:p>
            <a:pPr marL="342900" marR="0" lvl="0" indent="-342900">
              <a:lnSpc>
                <a:spcPct val="115000"/>
              </a:lnSpc>
              <a:spcBef>
                <a:spcPts val="0"/>
              </a:spcBef>
              <a:spcAft>
                <a:spcPts val="10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@component should be placed about the flash definition.</a:t>
            </a:r>
          </a:p>
          <a:p>
            <a:pPr>
              <a:lnSpc>
                <a:spcPct val="115000"/>
              </a:lnSpc>
            </a:pPr>
            <a:r>
              <a:rPr lang="en-US" b="1" dirty="0">
                <a:latin typeface="Calibri" panose="020F0502020204030204" pitchFamily="34" charset="0"/>
                <a:ea typeface="Calibri" panose="020F0502020204030204" pitchFamily="34" charset="0"/>
                <a:cs typeface="Times New Roman" panose="02020603050405020304" pitchFamily="18" charset="0"/>
              </a:rPr>
              <a:t>@Value: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This is used to pass value for property with data type spring primitive or wrapper class</a:t>
            </a:r>
          </a:p>
          <a:p>
            <a:pPr>
              <a:lnSpc>
                <a:spcPct val="115000"/>
              </a:lnSpc>
              <a:spcAft>
                <a:spcPts val="1000"/>
              </a:spcAft>
            </a:pPr>
            <a:r>
              <a:rPr lang="en-US" b="1" dirty="0" smtClean="0">
                <a:latin typeface="Calibri" panose="020F0502020204030204" pitchFamily="34" charset="0"/>
                <a:ea typeface="Calibri" panose="020F0502020204030204" pitchFamily="34" charset="0"/>
                <a:cs typeface="Times New Roman" panose="02020603050405020304" pitchFamily="18" charset="0"/>
              </a:rPr>
              <a:t>@</a:t>
            </a:r>
            <a:r>
              <a:rPr lang="en-US" b="1" dirty="0" err="1">
                <a:latin typeface="Calibri" panose="020F0502020204030204" pitchFamily="34" charset="0"/>
                <a:ea typeface="Calibri" panose="020F0502020204030204" pitchFamily="34" charset="0"/>
                <a:cs typeface="Times New Roman" panose="02020603050405020304" pitchFamily="18" charset="0"/>
              </a:rPr>
              <a:t>A</a:t>
            </a:r>
            <a:r>
              <a:rPr lang="en-US" b="1" dirty="0" err="1" smtClean="0">
                <a:latin typeface="Calibri" panose="020F0502020204030204" pitchFamily="34" charset="0"/>
                <a:ea typeface="Calibri" panose="020F0502020204030204" pitchFamily="34" charset="0"/>
                <a:cs typeface="Times New Roman" panose="02020603050405020304" pitchFamily="18" charset="0"/>
              </a:rPr>
              <a:t>utowired</a:t>
            </a:r>
            <a:r>
              <a:rPr lang="en-US" b="1" dirty="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Is used to inject dependent object by container and auto wired by default is </a:t>
            </a:r>
            <a:r>
              <a:rPr lang="en-US" dirty="0" err="1">
                <a:latin typeface="Calibri" panose="020F0502020204030204" pitchFamily="34" charset="0"/>
                <a:ea typeface="Calibri" panose="020F0502020204030204" pitchFamily="34" charset="0"/>
                <a:cs typeface="Times New Roman" panose="02020603050405020304" pitchFamily="18" charset="0"/>
              </a:rPr>
              <a:t>byType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@Qualifier is used to inject dependent object </a:t>
            </a:r>
            <a:r>
              <a:rPr lang="en-US" dirty="0" err="1">
                <a:latin typeface="Calibri" panose="020F0502020204030204" pitchFamily="34" charset="0"/>
                <a:ea typeface="Calibri" panose="020F0502020204030204" pitchFamily="34" charset="0"/>
                <a:cs typeface="Times New Roman" panose="02020603050405020304" pitchFamily="18" charset="0"/>
              </a:rPr>
              <a:t>byName</a:t>
            </a:r>
            <a:r>
              <a:rPr lang="en-US" dirty="0">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10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t>
            </a:r>
            <a:r>
              <a:rPr lang="en-US" dirty="0" err="1">
                <a:latin typeface="Calibri" panose="020F0502020204030204" pitchFamily="34" charset="0"/>
                <a:ea typeface="Calibri" panose="020F0502020204030204" pitchFamily="34" charset="0"/>
                <a:cs typeface="Times New Roman" panose="02020603050405020304" pitchFamily="18" charset="0"/>
              </a:rPr>
              <a:t>autowire</a:t>
            </a:r>
            <a:r>
              <a:rPr lang="en-US" dirty="0">
                <a:latin typeface="Calibri" panose="020F0502020204030204" pitchFamily="34" charset="0"/>
                <a:ea typeface="Calibri" panose="020F0502020204030204" pitchFamily="34" charset="0"/>
                <a:cs typeface="Times New Roman" panose="02020603050405020304" pitchFamily="18" charset="0"/>
              </a:rPr>
              <a:t> works property injection and constructor </a:t>
            </a:r>
            <a:r>
              <a:rPr lang="en-US" dirty="0" smtClean="0">
                <a:latin typeface="Calibri" panose="020F0502020204030204" pitchFamily="34" charset="0"/>
                <a:ea typeface="Calibri" panose="020F0502020204030204" pitchFamily="34" charset="0"/>
                <a:cs typeface="Times New Roman" panose="02020603050405020304" pitchFamily="18" charset="0"/>
              </a:rPr>
              <a:t>injection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xmlns="" val="2135593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2943434"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Spring </a:t>
            </a:r>
            <a:r>
              <a:rPr lang="en-US" sz="3200" b="1" kern="1800" dirty="0">
                <a:solidFill>
                  <a:srgbClr val="92D050"/>
                </a:solidFill>
                <a:latin typeface="Verdana" panose="020B0604030504040204" pitchFamily="34" charset="0"/>
                <a:ea typeface="Times New Roman" panose="02020603050405020304" pitchFamily="18" charset="0"/>
                <a:cs typeface="Times New Roman" panose="02020603050405020304" pitchFamily="18" charset="0"/>
              </a:rPr>
              <a:t>MVC</a:t>
            </a:r>
            <a:r>
              <a:rPr lang="en-GB" sz="3200" b="1" dirty="0" smtClean="0">
                <a:solidFill>
                  <a:srgbClr val="92D050"/>
                </a:solidFill>
              </a:rPr>
              <a:t> </a:t>
            </a:r>
            <a:endParaRPr lang="en-GB" sz="3200" b="1" dirty="0">
              <a:solidFill>
                <a:srgbClr val="92D050"/>
              </a:solidFill>
            </a:endParaRPr>
          </a:p>
        </p:txBody>
      </p:sp>
      <p:sp>
        <p:nvSpPr>
          <p:cNvPr id="3" name="Rectangle 2"/>
          <p:cNvSpPr/>
          <p:nvPr/>
        </p:nvSpPr>
        <p:spPr>
          <a:xfrm>
            <a:off x="226740" y="960822"/>
            <a:ext cx="11805425" cy="358816"/>
          </a:xfrm>
          <a:prstGeom prst="rect">
            <a:avLst/>
          </a:prstGeom>
        </p:spPr>
        <p:txBody>
          <a:bodyPr wrap="square">
            <a:spAutoFit/>
          </a:bodyPr>
          <a:lstStyle/>
          <a:p>
            <a:pPr marR="0" lvl="0">
              <a:lnSpc>
                <a:spcPct val="115000"/>
              </a:lnSpc>
              <a:spcBef>
                <a:spcPts val="0"/>
              </a:spcBef>
              <a:spcAft>
                <a:spcPts val="1000"/>
              </a:spcAft>
            </a:pP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4" name="Rectangle 3"/>
          <p:cNvSpPr/>
          <p:nvPr/>
        </p:nvSpPr>
        <p:spPr>
          <a:xfrm>
            <a:off x="226739" y="857973"/>
            <a:ext cx="11823375" cy="1200329"/>
          </a:xfrm>
          <a:prstGeom prst="rect">
            <a:avLst/>
          </a:prstGeom>
        </p:spPr>
        <p:txBody>
          <a:bodyPr wrap="square">
            <a:spAutoFit/>
          </a:bodyPr>
          <a:lstStyle/>
          <a:p>
            <a:r>
              <a:rPr lang="en-US" dirty="0"/>
              <a:t>In Spring Web MVC, </a:t>
            </a:r>
            <a:r>
              <a:rPr lang="en-US" dirty="0" err="1"/>
              <a:t>DispatcherServlet</a:t>
            </a:r>
            <a:r>
              <a:rPr lang="en-US" dirty="0"/>
              <a:t> class works as the front controller. It is responsible to manage the flow of the spring </a:t>
            </a:r>
            <a:r>
              <a:rPr lang="en-US" dirty="0" err="1"/>
              <a:t>mvc</a:t>
            </a:r>
            <a:r>
              <a:rPr lang="en-US" dirty="0"/>
              <a:t> application</a:t>
            </a:r>
            <a:r>
              <a:rPr lang="en-US" dirty="0" smtClean="0"/>
              <a:t>.</a:t>
            </a:r>
          </a:p>
          <a:p>
            <a:endParaRPr lang="en-US" dirty="0" smtClean="0"/>
          </a:p>
          <a:p>
            <a:r>
              <a:rPr lang="en-US" dirty="0"/>
              <a:t>Understanding the flow of Spring Web </a:t>
            </a:r>
            <a:r>
              <a:rPr lang="en-US" dirty="0" smtClean="0"/>
              <a:t>MVC:</a:t>
            </a:r>
            <a:endParaRPr lang="en-US" dirty="0"/>
          </a:p>
        </p:txBody>
      </p:sp>
      <p:pic>
        <p:nvPicPr>
          <p:cNvPr id="5" name="Picture 4"/>
          <p:cNvPicPr>
            <a:picLocks noChangeAspect="1"/>
          </p:cNvPicPr>
          <p:nvPr/>
        </p:nvPicPr>
        <p:blipFill>
          <a:blip r:embed="rId2"/>
          <a:stretch>
            <a:fillRect/>
          </a:stretch>
        </p:blipFill>
        <p:spPr>
          <a:xfrm>
            <a:off x="226739" y="2288555"/>
            <a:ext cx="9464429" cy="4010768"/>
          </a:xfrm>
          <a:prstGeom prst="rect">
            <a:avLst/>
          </a:prstGeom>
        </p:spPr>
      </p:pic>
    </p:spTree>
    <p:extLst>
      <p:ext uri="{BB962C8B-B14F-4D97-AF65-F5344CB8AC3E}">
        <p14:creationId xmlns:p14="http://schemas.microsoft.com/office/powerpoint/2010/main" xmlns="" val="1067078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32608"/>
            <a:ext cx="2943434"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Spring </a:t>
            </a:r>
            <a:r>
              <a:rPr lang="en-US" sz="3200" b="1" kern="1800" dirty="0">
                <a:solidFill>
                  <a:srgbClr val="92D050"/>
                </a:solidFill>
                <a:latin typeface="Verdana" panose="020B0604030504040204" pitchFamily="34" charset="0"/>
                <a:ea typeface="Times New Roman" panose="02020603050405020304" pitchFamily="18" charset="0"/>
                <a:cs typeface="Times New Roman" panose="02020603050405020304" pitchFamily="18" charset="0"/>
              </a:rPr>
              <a:t>MVC</a:t>
            </a:r>
            <a:r>
              <a:rPr lang="en-GB" sz="3200" b="1" dirty="0" smtClean="0">
                <a:solidFill>
                  <a:srgbClr val="92D050"/>
                </a:solidFill>
              </a:rPr>
              <a:t> </a:t>
            </a:r>
            <a:endParaRPr lang="en-GB" sz="3200" b="1" dirty="0">
              <a:solidFill>
                <a:srgbClr val="92D050"/>
              </a:solidFill>
            </a:endParaRPr>
          </a:p>
        </p:txBody>
      </p:sp>
      <p:sp>
        <p:nvSpPr>
          <p:cNvPr id="3" name="Rectangle 2"/>
          <p:cNvSpPr/>
          <p:nvPr/>
        </p:nvSpPr>
        <p:spPr>
          <a:xfrm>
            <a:off x="226740" y="960822"/>
            <a:ext cx="11805425" cy="358816"/>
          </a:xfrm>
          <a:prstGeom prst="rect">
            <a:avLst/>
          </a:prstGeom>
        </p:spPr>
        <p:txBody>
          <a:bodyPr wrap="square">
            <a:spAutoFit/>
          </a:bodyPr>
          <a:lstStyle/>
          <a:p>
            <a:pPr marR="0" lvl="0">
              <a:lnSpc>
                <a:spcPct val="115000"/>
              </a:lnSpc>
              <a:spcBef>
                <a:spcPts val="0"/>
              </a:spcBef>
              <a:spcAft>
                <a:spcPts val="1000"/>
              </a:spcAft>
            </a:pP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4" name="Rectangle 3"/>
          <p:cNvSpPr/>
          <p:nvPr/>
        </p:nvSpPr>
        <p:spPr>
          <a:xfrm>
            <a:off x="217764" y="621677"/>
            <a:ext cx="11823375" cy="6236323"/>
          </a:xfrm>
          <a:prstGeom prst="rect">
            <a:avLst/>
          </a:prstGeom>
        </p:spPr>
        <p:txBody>
          <a:bodyPr wrap="square">
            <a:spAutoFit/>
          </a:bodyPr>
          <a:lstStyle/>
          <a:p>
            <a:pPr>
              <a:lnSpc>
                <a:spcPct val="115000"/>
              </a:lnSpc>
              <a:spcAft>
                <a:spcPts val="1000"/>
              </a:spcAft>
              <a:tabLst>
                <a:tab pos="4333875" algn="l"/>
              </a:tabLst>
            </a:pPr>
            <a:r>
              <a:rPr lang="en-US" sz="2400" b="1" u="sng" dirty="0">
                <a:solidFill>
                  <a:srgbClr val="000000"/>
                </a:solidFill>
                <a:latin typeface="Calibri" panose="020F0502020204030204" pitchFamily="34" charset="0"/>
                <a:ea typeface="Calibri" panose="020F0502020204030204" pitchFamily="34" charset="0"/>
                <a:cs typeface="Consolas" panose="020B0609020204030204" pitchFamily="49" charset="0"/>
              </a:rPr>
              <a:t>Dispatcher Controller: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4333875" algn="l"/>
              </a:tabLst>
            </a:pPr>
            <a:r>
              <a:rPr lang="en-US" dirty="0">
                <a:solidFill>
                  <a:srgbClr val="000000"/>
                </a:solidFill>
                <a:latin typeface="Calibri" panose="020F0502020204030204" pitchFamily="34" charset="0"/>
                <a:ea typeface="Calibri" panose="020F0502020204030204" pitchFamily="34" charset="0"/>
                <a:cs typeface="Consolas" panose="020B0609020204030204" pitchFamily="49" charset="0"/>
              </a:rPr>
              <a:t>Dispatcher servlet: it is implementation of front controller design pattern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4333875" algn="l"/>
              </a:tabLst>
            </a:pPr>
            <a:r>
              <a:rPr lang="en-US" dirty="0">
                <a:solidFill>
                  <a:srgbClr val="000000"/>
                </a:solidFill>
                <a:latin typeface="Calibri" panose="020F0502020204030204" pitchFamily="34" charset="0"/>
                <a:ea typeface="Calibri" panose="020F0502020204030204" pitchFamily="34" charset="0"/>
                <a:cs typeface="Consolas" panose="020B0609020204030204" pitchFamily="49" charset="0"/>
              </a:rPr>
              <a:t>Dispatcher servlet is the entry and exit for the application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4333875" algn="l"/>
              </a:tabLst>
            </a:pPr>
            <a:r>
              <a:rPr lang="en-US" dirty="0">
                <a:solidFill>
                  <a:srgbClr val="000000"/>
                </a:solidFill>
                <a:latin typeface="Calibri" panose="020F0502020204030204" pitchFamily="34" charset="0"/>
                <a:ea typeface="Calibri" panose="020F0502020204030204" pitchFamily="34" charset="0"/>
                <a:cs typeface="Consolas" panose="020B0609020204030204" pitchFamily="49" charset="0"/>
              </a:rPr>
              <a:t>At the initialization of dispatcher servlet its load spring configuration file and instantiate application context.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4333875" algn="l"/>
              </a:tabLst>
            </a:pPr>
            <a:r>
              <a:rPr lang="en-US" dirty="0">
                <a:solidFill>
                  <a:srgbClr val="000000"/>
                </a:solidFill>
                <a:latin typeface="Calibri" panose="020F0502020204030204" pitchFamily="34" charset="0"/>
                <a:ea typeface="Calibri" panose="020F0502020204030204" pitchFamily="34" charset="0"/>
                <a:cs typeface="Consolas" panose="020B0609020204030204" pitchFamily="49" charset="0"/>
              </a:rPr>
              <a:t>Dispatcher servlet is responsible for sending request to the controller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tabLst>
                <a:tab pos="4333875" algn="l"/>
              </a:tabLst>
            </a:pPr>
            <a:r>
              <a:rPr lang="en-US" dirty="0">
                <a:solidFill>
                  <a:srgbClr val="000000"/>
                </a:solidFill>
                <a:latin typeface="Calibri" panose="020F0502020204030204" pitchFamily="34" charset="0"/>
                <a:ea typeface="Calibri" panose="020F0502020204030204" pitchFamily="34" charset="0"/>
                <a:cs typeface="Consolas" panose="020B0609020204030204" pitchFamily="49" charset="0"/>
              </a:rPr>
              <a:t>Dispatcher servlet its sends response to the client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4333875" algn="l"/>
              </a:tabLst>
            </a:pPr>
            <a:r>
              <a:rPr lang="en-US" b="1" dirty="0">
                <a:solidFill>
                  <a:srgbClr val="FF0000"/>
                </a:solidFill>
                <a:latin typeface="Calibri" panose="020F0502020204030204" pitchFamily="34" charset="0"/>
                <a:ea typeface="Calibri" panose="020F0502020204030204" pitchFamily="34" charset="0"/>
                <a:cs typeface="Consolas" panose="020B0609020204030204" pitchFamily="49" charset="0"/>
              </a:rPr>
              <a:t>Note:</a:t>
            </a:r>
            <a:r>
              <a:rPr lang="en-US" dirty="0">
                <a:solidFill>
                  <a:srgbClr val="FF0000"/>
                </a:solidFill>
                <a:latin typeface="Calibri" panose="020F0502020204030204" pitchFamily="34" charset="0"/>
                <a:ea typeface="Calibri" panose="020F0502020204030204" pitchFamily="34" charset="0"/>
                <a:cs typeface="Consolas" panose="020B0609020204030204" pitchFamily="49" charset="0"/>
              </a:rPr>
              <a:t> </a:t>
            </a:r>
            <a:r>
              <a:rPr lang="en-US" dirty="0">
                <a:solidFill>
                  <a:srgbClr val="000000"/>
                </a:solidFill>
                <a:latin typeface="Calibri" panose="020F0502020204030204" pitchFamily="34" charset="0"/>
                <a:ea typeface="Calibri" panose="020F0502020204030204" pitchFamily="34" charset="0"/>
                <a:cs typeface="Consolas" panose="020B0609020204030204" pitchFamily="49" charset="0"/>
              </a:rPr>
              <a:t>dispatcher servlet is a servlet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4333875" algn="l"/>
              </a:tabLst>
            </a:pPr>
            <a:r>
              <a:rPr lang="en-US" sz="2400" b="1" u="sng" dirty="0">
                <a:solidFill>
                  <a:srgbClr val="000000"/>
                </a:solidFill>
                <a:latin typeface="Calibri" panose="020F0502020204030204" pitchFamily="34" charset="0"/>
                <a:ea typeface="Calibri" panose="020F0502020204030204" pitchFamily="34" charset="0"/>
                <a:cs typeface="Consolas" panose="020B0609020204030204" pitchFamily="49" charset="0"/>
              </a:rPr>
              <a:t>Handler Mapping: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4333875" algn="l"/>
              </a:tabLst>
            </a:pPr>
            <a:r>
              <a:rPr lang="en-US" dirty="0">
                <a:solidFill>
                  <a:srgbClr val="000000"/>
                </a:solidFill>
                <a:latin typeface="Calibri" panose="020F0502020204030204" pitchFamily="34" charset="0"/>
                <a:ea typeface="Calibri" panose="020F0502020204030204" pitchFamily="34" charset="0"/>
                <a:cs typeface="Consolas" panose="020B0609020204030204" pitchFamily="49" charset="0"/>
              </a:rPr>
              <a:t>Handle mapping is the helper component to find controller or dispatcher servlet.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tabLst>
                <a:tab pos="4333875" algn="l"/>
              </a:tabLst>
            </a:pPr>
            <a:r>
              <a:rPr lang="en-US" dirty="0">
                <a:solidFill>
                  <a:srgbClr val="000000"/>
                </a:solidFill>
                <a:latin typeface="Calibri" panose="020F0502020204030204" pitchFamily="34" charset="0"/>
                <a:ea typeface="Calibri" panose="020F0502020204030204" pitchFamily="34" charset="0"/>
                <a:cs typeface="Consolas" panose="020B0609020204030204" pitchFamily="49" charset="0"/>
              </a:rPr>
              <a:t>Handle mapping takes URL and returns the name to dispatcher servlet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4333875" algn="l"/>
              </a:tabLst>
            </a:pPr>
            <a:r>
              <a:rPr lang="en-US" sz="2400" b="1" u="sng" dirty="0">
                <a:solidFill>
                  <a:srgbClr val="000000"/>
                </a:solidFill>
                <a:latin typeface="Calibri" panose="020F0502020204030204" pitchFamily="34" charset="0"/>
                <a:ea typeface="Calibri" panose="020F0502020204030204" pitchFamily="34" charset="0"/>
                <a:cs typeface="Consolas" panose="020B0609020204030204" pitchFamily="49" charset="0"/>
              </a:rPr>
              <a:t>Controller: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4333875" algn="l"/>
              </a:tabLst>
            </a:pPr>
            <a:r>
              <a:rPr lang="en-US" dirty="0">
                <a:solidFill>
                  <a:srgbClr val="000000"/>
                </a:solidFill>
                <a:latin typeface="Calibri" panose="020F0502020204030204" pitchFamily="34" charset="0"/>
                <a:ea typeface="Calibri" panose="020F0502020204030204" pitchFamily="34" charset="0"/>
                <a:cs typeface="Consolas" panose="020B0609020204030204" pitchFamily="49" charset="0"/>
              </a:rPr>
              <a:t>Controller is helper component of dispatcher servlet which process request for dispatcher servlet.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tabLst>
                <a:tab pos="4333875" algn="l"/>
              </a:tabLst>
            </a:pPr>
            <a:r>
              <a:rPr lang="en-US" dirty="0">
                <a:solidFill>
                  <a:srgbClr val="000000"/>
                </a:solidFill>
                <a:latin typeface="Calibri" panose="020F0502020204030204" pitchFamily="34" charset="0"/>
                <a:ea typeface="Calibri" panose="020F0502020204030204" pitchFamily="34" charset="0"/>
                <a:cs typeface="Consolas" panose="020B0609020204030204" pitchFamily="49" charset="0"/>
              </a:rPr>
              <a:t>Controller takes request and can return Model, view name to dispatcher servlet.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4333875" algn="l"/>
              </a:tabLst>
            </a:pPr>
            <a:r>
              <a:rPr lang="en-US" sz="2400" b="1" u="sng" dirty="0">
                <a:solidFill>
                  <a:srgbClr val="000000"/>
                </a:solidFill>
                <a:latin typeface="Calibri" panose="020F0502020204030204" pitchFamily="34" charset="0"/>
                <a:ea typeface="Calibri" panose="020F0502020204030204" pitchFamily="34" charset="0"/>
                <a:cs typeface="Consolas" panose="020B0609020204030204" pitchFamily="49" charset="0"/>
              </a:rPr>
              <a:t>View Resolver: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4333875" algn="l"/>
              </a:tabLst>
            </a:pPr>
            <a:r>
              <a:rPr lang="en-US" dirty="0">
                <a:solidFill>
                  <a:srgbClr val="000000"/>
                </a:solidFill>
                <a:latin typeface="Calibri" panose="020F0502020204030204" pitchFamily="34" charset="0"/>
                <a:ea typeface="Calibri" panose="020F0502020204030204" pitchFamily="34" charset="0"/>
                <a:cs typeface="Consolas" panose="020B0609020204030204" pitchFamily="49" charset="0"/>
              </a:rPr>
              <a:t>It is a helper component for Dispatcher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tabLst>
                <a:tab pos="4333875" algn="l"/>
              </a:tabLst>
            </a:pPr>
            <a:r>
              <a:rPr lang="en-US" dirty="0">
                <a:solidFill>
                  <a:srgbClr val="000000"/>
                </a:solidFill>
                <a:latin typeface="Calibri" panose="020F0502020204030204" pitchFamily="34" charset="0"/>
                <a:ea typeface="Calibri" panose="020F0502020204030204" pitchFamily="34" charset="0"/>
                <a:cs typeface="Consolas" panose="020B0609020204030204" pitchFamily="49" charset="0"/>
              </a:rPr>
              <a:t>View resolver takes view name and returns  to dispatcher </a:t>
            </a:r>
            <a:r>
              <a:rPr lang="en-US" dirty="0" smtClean="0">
                <a:solidFill>
                  <a:srgbClr val="000000"/>
                </a:solidFill>
                <a:latin typeface="Calibri" panose="020F0502020204030204" pitchFamily="34" charset="0"/>
                <a:ea typeface="Calibri" panose="020F0502020204030204" pitchFamily="34" charset="0"/>
                <a:cs typeface="Consolas" panose="020B0609020204030204" pitchFamily="49" charset="0"/>
              </a:rPr>
              <a:t>servlet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977675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32608"/>
            <a:ext cx="2943434"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Spring </a:t>
            </a:r>
            <a:r>
              <a:rPr lang="en-US" sz="3200" b="1" kern="1800" dirty="0">
                <a:solidFill>
                  <a:srgbClr val="92D050"/>
                </a:solidFill>
                <a:latin typeface="Verdana" panose="020B0604030504040204" pitchFamily="34" charset="0"/>
                <a:ea typeface="Times New Roman" panose="02020603050405020304" pitchFamily="18" charset="0"/>
                <a:cs typeface="Times New Roman" panose="02020603050405020304" pitchFamily="18" charset="0"/>
              </a:rPr>
              <a:t>MVC</a:t>
            </a:r>
            <a:r>
              <a:rPr lang="en-GB" sz="3200" b="1" dirty="0" smtClean="0">
                <a:solidFill>
                  <a:srgbClr val="92D050"/>
                </a:solidFill>
              </a:rPr>
              <a:t> </a:t>
            </a:r>
            <a:endParaRPr lang="en-GB" sz="3200" b="1" dirty="0">
              <a:solidFill>
                <a:srgbClr val="92D050"/>
              </a:solidFill>
            </a:endParaRPr>
          </a:p>
        </p:txBody>
      </p:sp>
      <p:sp>
        <p:nvSpPr>
          <p:cNvPr id="3" name="Rectangle 2"/>
          <p:cNvSpPr/>
          <p:nvPr/>
        </p:nvSpPr>
        <p:spPr>
          <a:xfrm>
            <a:off x="226740" y="960822"/>
            <a:ext cx="11805425" cy="5416868"/>
          </a:xfrm>
          <a:prstGeom prst="rect">
            <a:avLst/>
          </a:prstGeom>
        </p:spPr>
        <p:txBody>
          <a:bodyPr wrap="square">
            <a:spAutoFit/>
          </a:bodyPr>
          <a:lstStyle/>
          <a:p>
            <a:r>
              <a:rPr lang="en-US" sz="1600"/>
              <a:t>@annotation:</a:t>
            </a:r>
          </a:p>
          <a:p>
            <a:pPr lvl="0"/>
            <a:r>
              <a:rPr lang="en-US" sz="1600"/>
              <a:t>@Component</a:t>
            </a:r>
          </a:p>
          <a:p>
            <a:pPr lvl="0"/>
            <a:r>
              <a:rPr lang="en-US" sz="1600"/>
              <a:t>@RequestMapping</a:t>
            </a:r>
          </a:p>
          <a:p>
            <a:pPr lvl="0"/>
            <a:r>
              <a:rPr lang="en-US" sz="1600"/>
              <a:t>@Value</a:t>
            </a:r>
          </a:p>
          <a:p>
            <a:pPr lvl="0"/>
            <a:r>
              <a:rPr lang="en-US" sz="1600"/>
              <a:t>@Autowired</a:t>
            </a:r>
          </a:p>
          <a:p>
            <a:pPr lvl="0"/>
            <a:r>
              <a:rPr lang="en-US" sz="1600"/>
              <a:t>@RequstParam</a:t>
            </a:r>
          </a:p>
          <a:p>
            <a:r>
              <a:rPr lang="en-US" sz="1600" b="1" u="sng"/>
              <a:t>@Model Attribute:</a:t>
            </a:r>
            <a:endParaRPr lang="en-US" sz="1600"/>
          </a:p>
          <a:p>
            <a:pPr lvl="0"/>
            <a:r>
              <a:rPr lang="en-US" sz="1600"/>
              <a:t>It is used to convert request parameters to a DTO object.</a:t>
            </a:r>
          </a:p>
          <a:p>
            <a:r>
              <a:rPr lang="en-US" sz="1600"/>
              <a:t> </a:t>
            </a:r>
          </a:p>
          <a:p>
            <a:r>
              <a:rPr lang="en-US" sz="1600"/>
              <a:t>@RequestMapping(value="/sendWithModel")</a:t>
            </a:r>
          </a:p>
          <a:p>
            <a:r>
              <a:rPr lang="en-US" sz="1600"/>
              <a:t>	</a:t>
            </a:r>
            <a:r>
              <a:rPr lang="en-US" sz="1600" b="1"/>
              <a:t>public</a:t>
            </a:r>
            <a:r>
              <a:rPr lang="en-US" sz="1600"/>
              <a:t> String sendMsgWithModel(@ModelAttribute MsgDTO dto){</a:t>
            </a:r>
          </a:p>
          <a:p>
            <a:r>
              <a:rPr lang="en-US" sz="1600"/>
              <a:t>		System.</a:t>
            </a:r>
            <a:r>
              <a:rPr lang="en-US" sz="1600" b="1" i="1"/>
              <a:t>out</a:t>
            </a:r>
            <a:r>
              <a:rPr lang="en-US" sz="1600"/>
              <a:t>.println("exam of model attribute");</a:t>
            </a:r>
          </a:p>
          <a:p>
            <a:r>
              <a:rPr lang="en-US" sz="1600"/>
              <a:t>		System.</a:t>
            </a:r>
            <a:r>
              <a:rPr lang="en-US" sz="1600" b="1" i="1"/>
              <a:t>out</a:t>
            </a:r>
            <a:r>
              <a:rPr lang="en-US" sz="1600"/>
              <a:t>.println("email\t"+dto.getEmail());</a:t>
            </a:r>
          </a:p>
          <a:p>
            <a:r>
              <a:rPr lang="en-US" sz="1600"/>
              <a:t>		</a:t>
            </a:r>
            <a:r>
              <a:rPr lang="en-US" sz="1600" b="1"/>
              <a:t>return</a:t>
            </a:r>
            <a:r>
              <a:rPr lang="en-US" sz="1600"/>
              <a:t> "/success.jsp";</a:t>
            </a:r>
          </a:p>
          <a:p>
            <a:r>
              <a:rPr lang="en-US" sz="1600"/>
              <a:t>}</a:t>
            </a:r>
          </a:p>
          <a:p>
            <a:r>
              <a:rPr lang="en-US" sz="1600"/>
              <a:t> </a:t>
            </a:r>
          </a:p>
          <a:p>
            <a:r>
              <a:rPr lang="en-US" sz="1600" b="1"/>
              <a:t>Model and View:</a:t>
            </a:r>
            <a:endParaRPr lang="en-US" sz="1600"/>
          </a:p>
          <a:p>
            <a:pPr lvl="0"/>
            <a:r>
              <a:rPr lang="en-US" sz="1600"/>
              <a:t>Model and view is used to send data and view name to dispatcher servlet </a:t>
            </a:r>
          </a:p>
          <a:p>
            <a:pPr lvl="0"/>
            <a:r>
              <a:rPr lang="en-US" sz="1600"/>
              <a:t>Data in model and view object will be in request scope</a:t>
            </a:r>
          </a:p>
          <a:p>
            <a:pPr lvl="0"/>
            <a:r>
              <a:rPr lang="en-US" sz="1600"/>
              <a:t>To view data we should use express language</a:t>
            </a:r>
          </a:p>
          <a:p>
            <a:r>
              <a:rPr lang="en-US" sz="1600"/>
              <a:t>${senderEmail}</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4" name="Rectangle 3"/>
          <p:cNvSpPr/>
          <p:nvPr/>
        </p:nvSpPr>
        <p:spPr>
          <a:xfrm>
            <a:off x="217764" y="621677"/>
            <a:ext cx="11823375" cy="392159"/>
          </a:xfrm>
          <a:prstGeom prst="rect">
            <a:avLst/>
          </a:prstGeom>
        </p:spPr>
        <p:txBody>
          <a:bodyPr wrap="square">
            <a:spAutoFit/>
          </a:bodyPr>
          <a:lstStyle/>
          <a:p>
            <a:pPr>
              <a:lnSpc>
                <a:spcPct val="115000"/>
              </a:lnSpc>
              <a:spcAft>
                <a:spcPts val="1000"/>
              </a:spcAft>
              <a:tabLst>
                <a:tab pos="4333875"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327559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132608"/>
            <a:ext cx="2943434"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Spring </a:t>
            </a:r>
            <a:r>
              <a:rPr lang="en-US" sz="3200" b="1" kern="1800" dirty="0">
                <a:solidFill>
                  <a:srgbClr val="92D050"/>
                </a:solidFill>
                <a:latin typeface="Verdana" panose="020B0604030504040204" pitchFamily="34" charset="0"/>
                <a:ea typeface="Times New Roman" panose="02020603050405020304" pitchFamily="18" charset="0"/>
                <a:cs typeface="Times New Roman" panose="02020603050405020304" pitchFamily="18" charset="0"/>
              </a:rPr>
              <a:t>MVC</a:t>
            </a:r>
            <a:r>
              <a:rPr lang="en-GB" sz="3200" b="1" dirty="0" smtClean="0">
                <a:solidFill>
                  <a:srgbClr val="92D050"/>
                </a:solidFill>
              </a:rPr>
              <a:t> </a:t>
            </a:r>
            <a:endParaRPr lang="en-GB" sz="3200" b="1" dirty="0">
              <a:solidFill>
                <a:srgbClr val="92D050"/>
              </a:solidFill>
            </a:endParaRPr>
          </a:p>
        </p:txBody>
      </p:sp>
      <p:sp>
        <p:nvSpPr>
          <p:cNvPr id="3" name="Rectangle 2"/>
          <p:cNvSpPr/>
          <p:nvPr/>
        </p:nvSpPr>
        <p:spPr>
          <a:xfrm>
            <a:off x="226740" y="960822"/>
            <a:ext cx="11805425" cy="2862322"/>
          </a:xfrm>
          <a:prstGeom prst="rect">
            <a:avLst/>
          </a:prstGeom>
        </p:spPr>
        <p:txBody>
          <a:bodyPr wrap="square">
            <a:spAutoFit/>
          </a:bodyPr>
          <a:lstStyle/>
          <a:p>
            <a:r>
              <a:rPr lang="en-US" sz="1600" dirty="0"/>
              <a:t>@Component</a:t>
            </a:r>
          </a:p>
          <a:p>
            <a:r>
              <a:rPr lang="en-US" sz="1600" dirty="0"/>
              <a:t>@</a:t>
            </a:r>
            <a:r>
              <a:rPr lang="en-US" sz="1600" dirty="0" err="1"/>
              <a:t>RequestMapping</a:t>
            </a:r>
            <a:r>
              <a:rPr lang="en-US" sz="1600" dirty="0"/>
              <a:t>(value="/")</a:t>
            </a:r>
          </a:p>
          <a:p>
            <a:r>
              <a:rPr lang="en-US" sz="1600" b="1" dirty="0"/>
              <a:t>public</a:t>
            </a:r>
            <a:r>
              <a:rPr lang="en-US" sz="1600" dirty="0"/>
              <a:t> </a:t>
            </a:r>
            <a:r>
              <a:rPr lang="en-US" sz="1600" b="1" dirty="0"/>
              <a:t>class</a:t>
            </a:r>
            <a:r>
              <a:rPr lang="en-US" sz="1600" dirty="0"/>
              <a:t> </a:t>
            </a:r>
            <a:r>
              <a:rPr lang="en-US" sz="1600" dirty="0" err="1"/>
              <a:t>ReachargeController</a:t>
            </a:r>
            <a:r>
              <a:rPr lang="en-US" sz="1600" dirty="0"/>
              <a:t> {</a:t>
            </a:r>
          </a:p>
          <a:p>
            <a:r>
              <a:rPr lang="en-US" sz="1600" dirty="0"/>
              <a:t> </a:t>
            </a:r>
          </a:p>
          <a:p>
            <a:r>
              <a:rPr lang="en-US" sz="1600" dirty="0"/>
              <a:t>	@</a:t>
            </a:r>
            <a:r>
              <a:rPr lang="en-US" sz="1600" dirty="0" err="1"/>
              <a:t>RequestMapping</a:t>
            </a:r>
            <a:r>
              <a:rPr lang="en-US" sz="1600" dirty="0"/>
              <a:t>(value="/</a:t>
            </a:r>
            <a:r>
              <a:rPr lang="en-US" sz="1600" dirty="0" err="1"/>
              <a:t>rc</a:t>
            </a:r>
            <a:r>
              <a:rPr lang="en-US" sz="1600" dirty="0"/>
              <a:t>")</a:t>
            </a:r>
          </a:p>
          <a:p>
            <a:r>
              <a:rPr lang="en-US" sz="1600" dirty="0"/>
              <a:t>	</a:t>
            </a:r>
            <a:r>
              <a:rPr lang="en-US" sz="1600" b="1" dirty="0"/>
              <a:t>public</a:t>
            </a:r>
            <a:r>
              <a:rPr lang="en-US" sz="1600" dirty="0"/>
              <a:t> String recharge(@</a:t>
            </a:r>
            <a:r>
              <a:rPr lang="en-US" sz="1600" dirty="0" err="1"/>
              <a:t>RequestParam</a:t>
            </a:r>
            <a:r>
              <a:rPr lang="en-US" sz="1600" dirty="0"/>
              <a:t> String email, @</a:t>
            </a:r>
            <a:r>
              <a:rPr lang="en-US" sz="1600" dirty="0" err="1"/>
              <a:t>RequestParam</a:t>
            </a:r>
            <a:r>
              <a:rPr lang="en-US" sz="1600" dirty="0"/>
              <a:t> String </a:t>
            </a:r>
            <a:r>
              <a:rPr lang="en-US" sz="1600" dirty="0" err="1"/>
              <a:t>msg</a:t>
            </a:r>
            <a:r>
              <a:rPr lang="en-US" sz="1600" dirty="0"/>
              <a:t>){</a:t>
            </a:r>
          </a:p>
          <a:p>
            <a:r>
              <a:rPr lang="en-US" sz="1600" dirty="0"/>
              <a:t>		/*String email=</a:t>
            </a:r>
            <a:r>
              <a:rPr lang="en-US" sz="1600" dirty="0" err="1"/>
              <a:t>request.getParameter</a:t>
            </a:r>
            <a:r>
              <a:rPr lang="en-US" sz="1600" dirty="0"/>
              <a:t>("email");</a:t>
            </a:r>
          </a:p>
          <a:p>
            <a:r>
              <a:rPr lang="en-US" sz="1600" dirty="0"/>
              <a:t>		String </a:t>
            </a:r>
            <a:r>
              <a:rPr lang="en-US" sz="1600" u="sng" dirty="0" err="1"/>
              <a:t>msg</a:t>
            </a:r>
            <a:r>
              <a:rPr lang="en-US" sz="1600" dirty="0"/>
              <a:t>=</a:t>
            </a:r>
            <a:r>
              <a:rPr lang="en-US" sz="1600" dirty="0" err="1"/>
              <a:t>request.getParameter</a:t>
            </a:r>
            <a:r>
              <a:rPr lang="en-US" sz="1600" dirty="0"/>
              <a:t>("</a:t>
            </a:r>
            <a:r>
              <a:rPr lang="en-US" sz="1600" u="sng" dirty="0" err="1"/>
              <a:t>msg</a:t>
            </a:r>
            <a:r>
              <a:rPr lang="en-US" sz="1600" dirty="0"/>
              <a:t>");*/</a:t>
            </a:r>
          </a:p>
          <a:p>
            <a:r>
              <a:rPr lang="en-US" sz="1600" dirty="0"/>
              <a:t>		</a:t>
            </a:r>
            <a:r>
              <a:rPr lang="en-US" sz="1600" dirty="0" err="1"/>
              <a:t>System.</a:t>
            </a:r>
            <a:r>
              <a:rPr lang="en-US" sz="1600" b="1" i="1" dirty="0" err="1"/>
              <a:t>out</a:t>
            </a:r>
            <a:r>
              <a:rPr lang="en-US" sz="1600" dirty="0" err="1"/>
              <a:t>.println</a:t>
            </a:r>
            <a:r>
              <a:rPr lang="en-US" sz="1600" dirty="0"/>
              <a:t>("message send to \</a:t>
            </a:r>
            <a:r>
              <a:rPr lang="en-US" sz="1600" dirty="0" err="1"/>
              <a:t>t"+email</a:t>
            </a:r>
            <a:r>
              <a:rPr lang="en-US" sz="1600" dirty="0"/>
              <a:t>);</a:t>
            </a:r>
          </a:p>
          <a:p>
            <a:r>
              <a:rPr lang="en-US" sz="1600" dirty="0"/>
              <a:t>		</a:t>
            </a:r>
            <a:r>
              <a:rPr lang="en-US" sz="1600" b="1" dirty="0"/>
              <a:t>return</a:t>
            </a:r>
            <a:r>
              <a:rPr lang="en-US" sz="1600" dirty="0"/>
              <a:t> "/</a:t>
            </a:r>
            <a:r>
              <a:rPr lang="en-US" sz="1600" dirty="0" err="1"/>
              <a:t>success.jsp</a:t>
            </a:r>
            <a:r>
              <a:rPr lang="en-US" sz="1600" dirty="0"/>
              <a:t>";</a:t>
            </a:r>
          </a:p>
          <a:p>
            <a:endParaRPr lang="en-US" sz="1600"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4" name="Rectangle 3"/>
          <p:cNvSpPr/>
          <p:nvPr/>
        </p:nvSpPr>
        <p:spPr>
          <a:xfrm>
            <a:off x="217764" y="621677"/>
            <a:ext cx="11823375" cy="392159"/>
          </a:xfrm>
          <a:prstGeom prst="rect">
            <a:avLst/>
          </a:prstGeom>
        </p:spPr>
        <p:txBody>
          <a:bodyPr wrap="square">
            <a:spAutoFit/>
          </a:bodyPr>
          <a:lstStyle/>
          <a:p>
            <a:pPr>
              <a:lnSpc>
                <a:spcPct val="115000"/>
              </a:lnSpc>
              <a:spcAft>
                <a:spcPts val="1000"/>
              </a:spcAft>
              <a:tabLst>
                <a:tab pos="4333875"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596360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6143028" cy="658642"/>
          </a:xfrm>
          <a:prstGeom prst="rect">
            <a:avLst/>
          </a:prstGeom>
        </p:spPr>
        <p:txBody>
          <a:bodyPr wrap="none">
            <a:spAutoFit/>
          </a:bodyPr>
          <a:lstStyle/>
          <a:p>
            <a:pPr>
              <a:lnSpc>
                <a:spcPct val="115000"/>
              </a:lnSpc>
              <a:spcAft>
                <a:spcPts val="375"/>
              </a:spcAft>
            </a:pPr>
            <a:r>
              <a:rPr lang="en-US" sz="3200" b="1" kern="1800" dirty="0" smtClean="0">
                <a:solidFill>
                  <a:srgbClr val="92D050"/>
                </a:solidFill>
                <a:latin typeface="Verdana" panose="020B0604030504040204" pitchFamily="34" charset="0"/>
                <a:ea typeface="Times New Roman" panose="02020603050405020304" pitchFamily="18" charset="0"/>
                <a:cs typeface="Times New Roman" panose="02020603050405020304" pitchFamily="18" charset="0"/>
              </a:rPr>
              <a:t>SPRING </a:t>
            </a:r>
            <a:r>
              <a:rPr lang="en-US" sz="3200" b="1" kern="1800" dirty="0">
                <a:solidFill>
                  <a:srgbClr val="92D050"/>
                </a:solidFill>
                <a:latin typeface="Verdana" panose="020B0604030504040204" pitchFamily="34" charset="0"/>
                <a:ea typeface="Times New Roman" panose="02020603050405020304" pitchFamily="18" charset="0"/>
                <a:cs typeface="Times New Roman" panose="02020603050405020304" pitchFamily="18" charset="0"/>
              </a:rPr>
              <a:t>ARCHITECTURE: </a:t>
            </a:r>
            <a:r>
              <a:rPr lang="en-GB" sz="3200" b="1" dirty="0" smtClean="0">
                <a:solidFill>
                  <a:srgbClr val="92D050"/>
                </a:solidFill>
              </a:rPr>
              <a:t> </a:t>
            </a:r>
            <a:endParaRPr lang="en-GB" sz="3200" b="1" dirty="0">
              <a:solidFill>
                <a:srgbClr val="92D050"/>
              </a:solidFill>
            </a:endParaRPr>
          </a:p>
        </p:txBody>
      </p:sp>
      <p:sp>
        <p:nvSpPr>
          <p:cNvPr id="3" name="Rectangle 2"/>
          <p:cNvSpPr/>
          <p:nvPr/>
        </p:nvSpPr>
        <p:spPr>
          <a:xfrm>
            <a:off x="226740" y="960822"/>
            <a:ext cx="11805425" cy="358816"/>
          </a:xfrm>
          <a:prstGeom prst="rect">
            <a:avLst/>
          </a:prstGeom>
        </p:spPr>
        <p:txBody>
          <a:bodyPr wrap="square">
            <a:spAutoFit/>
          </a:bodyPr>
          <a:lstStyle/>
          <a:p>
            <a:pPr marR="0" lvl="0">
              <a:lnSpc>
                <a:spcPct val="115000"/>
              </a:lnSpc>
              <a:spcBef>
                <a:spcPts val="0"/>
              </a:spcBef>
              <a:spcAft>
                <a:spcPts val="1000"/>
              </a:spcAft>
            </a:pP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4" name="Rectangle 3"/>
          <p:cNvSpPr/>
          <p:nvPr/>
        </p:nvSpPr>
        <p:spPr>
          <a:xfrm>
            <a:off x="226740" y="3909374"/>
            <a:ext cx="11823375" cy="2665345"/>
          </a:xfrm>
          <a:prstGeom prst="rect">
            <a:avLst/>
          </a:prstGeom>
        </p:spPr>
        <p:txBody>
          <a:bodyPr wrap="square">
            <a:spAutoFit/>
          </a:bodyPr>
          <a:lstStyle/>
          <a:p>
            <a:pPr>
              <a:lnSpc>
                <a:spcPct val="115000"/>
              </a:lnSpc>
              <a:spcAft>
                <a:spcPts val="1000"/>
              </a:spcAft>
              <a:tabLst>
                <a:tab pos="4333875" algn="l"/>
              </a:tabLst>
            </a:pPr>
            <a:r>
              <a:rPr lang="en-US" dirty="0" smtClean="0">
                <a:solidFill>
                  <a:srgbClr val="000000"/>
                </a:solidFill>
                <a:latin typeface="Calibri" panose="020F0502020204030204" pitchFamily="34" charset="0"/>
                <a:ea typeface="Calibri" panose="020F0502020204030204" pitchFamily="34" charset="0"/>
                <a:cs typeface="Consolas" panose="020B0609020204030204" pitchFamily="49" charset="0"/>
              </a:rPr>
              <a:t>NOTE</a:t>
            </a:r>
            <a:r>
              <a:rPr lang="en-US" dirty="0">
                <a:solidFill>
                  <a:srgbClr val="000000"/>
                </a:solidFill>
                <a:latin typeface="Calibri" panose="020F0502020204030204" pitchFamily="34"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4333875" algn="l"/>
              </a:tabLst>
            </a:pPr>
            <a:r>
              <a:rPr lang="en-US" dirty="0">
                <a:solidFill>
                  <a:srgbClr val="000000"/>
                </a:solidFill>
                <a:latin typeface="Calibri" panose="020F0502020204030204" pitchFamily="34" charset="0"/>
                <a:ea typeface="Calibri" panose="020F0502020204030204" pitchFamily="34" charset="0"/>
                <a:cs typeface="Consolas" panose="020B0609020204030204" pitchFamily="49" charset="0"/>
              </a:rPr>
              <a:t>Spring is an important integration technology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4333875" algn="l"/>
              </a:tabLst>
            </a:pPr>
            <a:r>
              <a:rPr lang="en-US" dirty="0">
                <a:solidFill>
                  <a:srgbClr val="000000"/>
                </a:solidFill>
                <a:latin typeface="Calibri" panose="020F0502020204030204" pitchFamily="34" charset="0"/>
                <a:ea typeface="Calibri" panose="020F0502020204030204" pitchFamily="34" charset="0"/>
                <a:cs typeface="Consolas" panose="020B0609020204030204" pitchFamily="49" charset="0"/>
              </a:rPr>
              <a:t>In spring there are 6 modules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tabLst>
                <a:tab pos="4333875" algn="l"/>
              </a:tabLst>
            </a:pPr>
            <a:r>
              <a:rPr lang="en-US" dirty="0">
                <a:solidFill>
                  <a:srgbClr val="000000"/>
                </a:solidFill>
                <a:latin typeface="Calibri" panose="020F0502020204030204" pitchFamily="34" charset="0"/>
                <a:ea typeface="Calibri" panose="020F0502020204030204" pitchFamily="34" charset="0"/>
                <a:cs typeface="Consolas" panose="020B0609020204030204" pitchFamily="49" charset="0"/>
              </a:rPr>
              <a:t>Spring IOC is the core module which is required for a spring application others modules or optional and can be used to integrate other technologies like Hibernate, Struts etc.</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4333875" algn="l"/>
              </a:tabLst>
            </a:pPr>
            <a:r>
              <a:rPr lang="en-US" dirty="0">
                <a:solidFill>
                  <a:srgbClr val="000000"/>
                </a:solidFill>
                <a:latin typeface="Calibri" panose="020F0502020204030204" pitchFamily="34" charset="0"/>
                <a:ea typeface="Calibri" panose="020F0502020204030204" pitchFamily="34" charset="0"/>
                <a:cs typeface="Consolas" panose="020B0609020204030204" pitchFamily="49" charset="0"/>
              </a:rPr>
              <a:t>Note: Spring is not an ORM tools</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Rectangle 6"/>
          <p:cNvSpPr/>
          <p:nvPr/>
        </p:nvSpPr>
        <p:spPr>
          <a:xfrm>
            <a:off x="3515715" y="1115842"/>
            <a:ext cx="1095375" cy="1695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panose="020F0502020204030204" pitchFamily="34" charset="0"/>
                <a:cs typeface="Times New Roman" panose="02020603050405020304" pitchFamily="18" charset="0"/>
              </a:rPr>
              <a:t>A</a:t>
            </a:r>
          </a:p>
          <a:p>
            <a:pPr marL="0" marR="0" algn="ctr">
              <a:lnSpc>
                <a:spcPct val="115000"/>
              </a:lnSpc>
              <a:spcBef>
                <a:spcPts val="0"/>
              </a:spcBef>
              <a:spcAft>
                <a:spcPts val="1000"/>
              </a:spcAft>
            </a:pPr>
            <a:r>
              <a:rPr lang="en-US" sz="1100">
                <a:effectLst/>
                <a:ea typeface="Calibri" panose="020F0502020204030204" pitchFamily="34" charset="0"/>
                <a:cs typeface="Times New Roman" panose="02020603050405020304" pitchFamily="18" charset="0"/>
              </a:rPr>
              <a:t>O</a:t>
            </a:r>
          </a:p>
          <a:p>
            <a:pPr marL="0" marR="0" algn="ctr">
              <a:lnSpc>
                <a:spcPct val="115000"/>
              </a:lnSpc>
              <a:spcBef>
                <a:spcPts val="0"/>
              </a:spcBef>
              <a:spcAft>
                <a:spcPts val="1000"/>
              </a:spcAft>
            </a:pPr>
            <a:r>
              <a:rPr lang="en-US" sz="1100">
                <a:effectLst/>
                <a:ea typeface="Calibri" panose="020F0502020204030204" pitchFamily="34" charset="0"/>
                <a:cs typeface="Times New Roman" panose="02020603050405020304" pitchFamily="18" charset="0"/>
              </a:rPr>
              <a:t>P</a:t>
            </a:r>
          </a:p>
        </p:txBody>
      </p:sp>
      <p:sp>
        <p:nvSpPr>
          <p:cNvPr id="8" name="Rectangle 7"/>
          <p:cNvSpPr/>
          <p:nvPr/>
        </p:nvSpPr>
        <p:spPr>
          <a:xfrm>
            <a:off x="4811750" y="1115842"/>
            <a:ext cx="109537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panose="020F0502020204030204" pitchFamily="34" charset="0"/>
                <a:cs typeface="Times New Roman" panose="02020603050405020304" pitchFamily="18" charset="0"/>
              </a:rPr>
              <a:t>ORM </a:t>
            </a:r>
          </a:p>
        </p:txBody>
      </p:sp>
      <p:sp>
        <p:nvSpPr>
          <p:cNvPr id="10" name="Rectangle 9"/>
          <p:cNvSpPr/>
          <p:nvPr/>
        </p:nvSpPr>
        <p:spPr>
          <a:xfrm>
            <a:off x="4811750" y="2097552"/>
            <a:ext cx="1095375"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panose="020F0502020204030204" pitchFamily="34" charset="0"/>
                <a:cs typeface="Times New Roman" panose="02020603050405020304" pitchFamily="18" charset="0"/>
              </a:rPr>
              <a:t>JDBC </a:t>
            </a:r>
          </a:p>
        </p:txBody>
      </p:sp>
      <p:sp>
        <p:nvSpPr>
          <p:cNvPr id="11" name="Rectangle 10"/>
          <p:cNvSpPr/>
          <p:nvPr/>
        </p:nvSpPr>
        <p:spPr>
          <a:xfrm>
            <a:off x="7544790" y="1058692"/>
            <a:ext cx="1095375" cy="1695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panose="020F0502020204030204" pitchFamily="34" charset="0"/>
                <a:cs typeface="Times New Roman" panose="02020603050405020304" pitchFamily="18" charset="0"/>
              </a:rPr>
              <a:t>M</a:t>
            </a:r>
          </a:p>
          <a:p>
            <a:pPr marL="0" marR="0" algn="ctr">
              <a:lnSpc>
                <a:spcPct val="115000"/>
              </a:lnSpc>
              <a:spcBef>
                <a:spcPts val="0"/>
              </a:spcBef>
              <a:spcAft>
                <a:spcPts val="1000"/>
              </a:spcAft>
            </a:pPr>
            <a:r>
              <a:rPr lang="en-US" sz="1100">
                <a:effectLst/>
                <a:ea typeface="Calibri" panose="020F0502020204030204" pitchFamily="34" charset="0"/>
                <a:cs typeface="Times New Roman" panose="02020603050405020304" pitchFamily="18" charset="0"/>
              </a:rPr>
              <a:t>V</a:t>
            </a:r>
          </a:p>
          <a:p>
            <a:pPr marL="0" marR="0" algn="ctr">
              <a:lnSpc>
                <a:spcPct val="115000"/>
              </a:lnSpc>
              <a:spcBef>
                <a:spcPts val="0"/>
              </a:spcBef>
              <a:spcAft>
                <a:spcPts val="1000"/>
              </a:spcAft>
            </a:pPr>
            <a:r>
              <a:rPr lang="en-US" sz="1100">
                <a:effectLst/>
                <a:ea typeface="Calibri" panose="020F0502020204030204" pitchFamily="34" charset="0"/>
                <a:cs typeface="Times New Roman" panose="02020603050405020304" pitchFamily="18" charset="0"/>
              </a:rPr>
              <a:t>C </a:t>
            </a:r>
          </a:p>
        </p:txBody>
      </p:sp>
      <p:sp>
        <p:nvSpPr>
          <p:cNvPr id="12" name="Rectangle 11"/>
          <p:cNvSpPr/>
          <p:nvPr/>
        </p:nvSpPr>
        <p:spPr>
          <a:xfrm>
            <a:off x="6201765" y="1115842"/>
            <a:ext cx="1095375" cy="1695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panose="020F0502020204030204" pitchFamily="34" charset="0"/>
                <a:cs typeface="Times New Roman" panose="02020603050405020304" pitchFamily="18" charset="0"/>
              </a:rPr>
              <a:t>J</a:t>
            </a:r>
          </a:p>
          <a:p>
            <a:pPr marL="0" marR="0" algn="ctr">
              <a:lnSpc>
                <a:spcPct val="115000"/>
              </a:lnSpc>
              <a:spcBef>
                <a:spcPts val="0"/>
              </a:spcBef>
              <a:spcAft>
                <a:spcPts val="1000"/>
              </a:spcAft>
            </a:pPr>
            <a:r>
              <a:rPr lang="en-US" sz="1100">
                <a:effectLst/>
                <a:ea typeface="Calibri" panose="020F0502020204030204" pitchFamily="34" charset="0"/>
                <a:cs typeface="Times New Roman" panose="02020603050405020304" pitchFamily="18" charset="0"/>
              </a:rPr>
              <a:t>E</a:t>
            </a:r>
          </a:p>
          <a:p>
            <a:pPr marL="0" marR="0" algn="ctr">
              <a:lnSpc>
                <a:spcPct val="115000"/>
              </a:lnSpc>
              <a:spcBef>
                <a:spcPts val="0"/>
              </a:spcBef>
              <a:spcAft>
                <a:spcPts val="1000"/>
              </a:spcAft>
            </a:pPr>
            <a:r>
              <a:rPr lang="en-US" sz="1100">
                <a:effectLst/>
                <a:ea typeface="Calibri" panose="020F0502020204030204" pitchFamily="34" charset="0"/>
                <a:cs typeface="Times New Roman" panose="02020603050405020304" pitchFamily="18" charset="0"/>
              </a:rPr>
              <a:t>E</a:t>
            </a:r>
          </a:p>
        </p:txBody>
      </p:sp>
      <p:sp>
        <p:nvSpPr>
          <p:cNvPr id="13" name="Rectangle 12"/>
          <p:cNvSpPr/>
          <p:nvPr/>
        </p:nvSpPr>
        <p:spPr>
          <a:xfrm>
            <a:off x="3516350" y="3097042"/>
            <a:ext cx="5181600"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panose="020F0502020204030204" pitchFamily="34" charset="0"/>
                <a:cs typeface="Times New Roman" panose="02020603050405020304" pitchFamily="18" charset="0"/>
              </a:rPr>
              <a:t>I	O	C</a:t>
            </a:r>
          </a:p>
        </p:txBody>
      </p:sp>
      <p:sp>
        <p:nvSpPr>
          <p:cNvPr id="14" name="Rectangle 14"/>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12764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1300356" cy="605743"/>
          </a:xfrm>
          <a:prstGeom prst="rect">
            <a:avLst/>
          </a:prstGeom>
        </p:spPr>
        <p:txBody>
          <a:bodyPr wrap="none">
            <a:spAutoFit/>
          </a:bodyPr>
          <a:lstStyle/>
          <a:p>
            <a:pPr>
              <a:lnSpc>
                <a:spcPct val="115000"/>
              </a:lnSpc>
              <a:spcAft>
                <a:spcPts val="375"/>
              </a:spcAft>
            </a:pPr>
            <a:r>
              <a:rPr lang="en-US" sz="3200" b="1" kern="1800" dirty="0" smtClean="0">
                <a:solidFill>
                  <a:srgbClr val="92D050"/>
                </a:solidFill>
                <a:latin typeface="Verdana" panose="020B0604030504040204" pitchFamily="34" charset="0"/>
                <a:cs typeface="Times New Roman" panose="02020603050405020304" pitchFamily="18" charset="0"/>
              </a:rPr>
              <a:t>MVC</a:t>
            </a:r>
            <a:r>
              <a:rPr lang="en-GB" sz="3200" b="1" dirty="0" smtClean="0">
                <a:solidFill>
                  <a:srgbClr val="92D050"/>
                </a:solidFill>
              </a:rPr>
              <a:t> </a:t>
            </a:r>
            <a:endParaRPr lang="en-GB" sz="3200" b="1" dirty="0">
              <a:solidFill>
                <a:srgbClr val="92D050"/>
              </a:solidFill>
            </a:endParaRPr>
          </a:p>
        </p:txBody>
      </p:sp>
      <p:sp>
        <p:nvSpPr>
          <p:cNvPr id="3" name="Rectangle 2"/>
          <p:cNvSpPr/>
          <p:nvPr/>
        </p:nvSpPr>
        <p:spPr>
          <a:xfrm>
            <a:off x="226740" y="960822"/>
            <a:ext cx="11805425" cy="3193695"/>
          </a:xfrm>
          <a:prstGeom prst="rect">
            <a:avLst/>
          </a:prstGeom>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MVC is an n-layered arch</a:t>
            </a:r>
          </a:p>
          <a:p>
            <a:pPr marL="342900" marR="0" lvl="0" indent="-342900">
              <a:lnSpc>
                <a:spcPct val="115000"/>
              </a:lnSpc>
              <a:spcBef>
                <a:spcPts val="0"/>
              </a:spcBef>
              <a:spcAft>
                <a:spcPts val="0"/>
              </a:spcAft>
              <a:buFont typeface="Wingdings" panose="05000000000000000000" pitchFamily="2" charset="2"/>
              <a:buChar char=""/>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It makes an application re-usable and loose coupled</a:t>
            </a:r>
          </a:p>
          <a:p>
            <a:pPr marL="342900" marR="0" lvl="0" indent="-342900">
              <a:lnSpc>
                <a:spcPct val="115000"/>
              </a:lnSpc>
              <a:spcBef>
                <a:spcPts val="0"/>
              </a:spcBef>
              <a:spcAft>
                <a:spcPts val="1000"/>
              </a:spcAft>
              <a:buFont typeface="Wingdings" panose="05000000000000000000" pitchFamily="2" charset="2"/>
              <a:buChar char=""/>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It is the common arch to develop EE applications</a:t>
            </a:r>
          </a:p>
          <a:p>
            <a:pPr>
              <a:lnSpc>
                <a:spcPct val="115000"/>
              </a:lnSpc>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Note:</a:t>
            </a:r>
          </a:p>
          <a:p>
            <a:pPr marL="342900" marR="0" lvl="0" indent="-342900">
              <a:lnSpc>
                <a:spcPct val="115000"/>
              </a:lnSpc>
              <a:spcBef>
                <a:spcPts val="0"/>
              </a:spcBef>
              <a:spcAft>
                <a:spcPts val="0"/>
              </a:spcAft>
              <a:buFont typeface="Wingdings" panose="05000000000000000000" pitchFamily="2" charset="2"/>
              <a:buChar char=""/>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MVC can be used to create application with multiple layers </a:t>
            </a:r>
          </a:p>
          <a:p>
            <a:pPr marL="342900" marR="0" lvl="0" indent="-342900">
              <a:lnSpc>
                <a:spcPct val="115000"/>
              </a:lnSpc>
              <a:spcBef>
                <a:spcPts val="0"/>
              </a:spcBef>
              <a:spcAft>
                <a:spcPts val="0"/>
              </a:spcAft>
              <a:buFont typeface="Wingdings" panose="05000000000000000000" pitchFamily="2" charset="2"/>
              <a:buChar char=""/>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MVC is used when designing framework or application </a:t>
            </a:r>
          </a:p>
          <a:p>
            <a:pPr marL="342900" marR="0" lvl="0" indent="-342900">
              <a:lnSpc>
                <a:spcPct val="115000"/>
              </a:lnSpc>
              <a:spcBef>
                <a:spcPts val="0"/>
              </a:spcBef>
              <a:spcAft>
                <a:spcPts val="1000"/>
              </a:spcAft>
              <a:buFont typeface="Wingdings" panose="05000000000000000000" pitchFamily="2" charset="2"/>
              <a:buChar char=""/>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MVC will have minimum three layers </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5" name="Text Box 34"/>
          <p:cNvSpPr txBox="1"/>
          <p:nvPr/>
        </p:nvSpPr>
        <p:spPr>
          <a:xfrm>
            <a:off x="1809750" y="4348480"/>
            <a:ext cx="1828800" cy="14859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200" b="1" u="sng" dirty="0">
                <a:effectLst/>
                <a:ea typeface="Calibri" panose="020F0502020204030204" pitchFamily="34" charset="0"/>
                <a:cs typeface="Times New Roman" panose="02020603050405020304" pitchFamily="18" charset="0"/>
              </a:rPr>
              <a:t>View</a:t>
            </a:r>
            <a:endParaRPr lang="en-US" sz="1100" dirty="0">
              <a:effectLst/>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100" dirty="0">
                <a:effectLst/>
                <a:ea typeface="Calibri" panose="020F0502020204030204" pitchFamily="34" charset="0"/>
                <a:cs typeface="Times New Roman" panose="02020603050405020304" pitchFamily="18" charset="0"/>
              </a:rPr>
              <a:t>Technology’s we are using</a:t>
            </a:r>
          </a:p>
          <a:p>
            <a:pPr marL="342900" marR="0" lvl="0" indent="-342900">
              <a:lnSpc>
                <a:spcPct val="115000"/>
              </a:lnSpc>
              <a:spcBef>
                <a:spcPts val="0"/>
              </a:spcBef>
              <a:spcAft>
                <a:spcPts val="0"/>
              </a:spcAft>
              <a:buFont typeface="+mj-lt"/>
              <a:buAutoNum type="arabicPeriod"/>
            </a:pPr>
            <a:r>
              <a:rPr lang="en-US" sz="1100" dirty="0">
                <a:effectLst/>
                <a:ea typeface="Calibri" panose="020F0502020204030204" pitchFamily="34" charset="0"/>
                <a:cs typeface="Times New Roman" panose="02020603050405020304" pitchFamily="18" charset="0"/>
              </a:rPr>
              <a:t>Html</a:t>
            </a:r>
          </a:p>
          <a:p>
            <a:pPr marL="342900" marR="0" lvl="0" indent="-342900">
              <a:lnSpc>
                <a:spcPct val="115000"/>
              </a:lnSpc>
              <a:spcBef>
                <a:spcPts val="0"/>
              </a:spcBef>
              <a:spcAft>
                <a:spcPts val="0"/>
              </a:spcAft>
              <a:buFont typeface="+mj-lt"/>
              <a:buAutoNum type="arabicPeriod"/>
            </a:pPr>
            <a:r>
              <a:rPr lang="en-US" sz="1100" dirty="0">
                <a:effectLst/>
                <a:ea typeface="Calibri" panose="020F0502020204030204" pitchFamily="34" charset="0"/>
                <a:cs typeface="Times New Roman" panose="02020603050405020304" pitchFamily="18" charset="0"/>
              </a:rPr>
              <a:t>CSS</a:t>
            </a:r>
          </a:p>
          <a:p>
            <a:pPr marL="342900" marR="0" lvl="0" indent="-342900">
              <a:lnSpc>
                <a:spcPct val="115000"/>
              </a:lnSpc>
              <a:spcBef>
                <a:spcPts val="0"/>
              </a:spcBef>
              <a:spcAft>
                <a:spcPts val="0"/>
              </a:spcAft>
              <a:buFont typeface="+mj-lt"/>
              <a:buAutoNum type="arabicPeriod"/>
            </a:pPr>
            <a:r>
              <a:rPr lang="en-US" sz="1100" dirty="0">
                <a:effectLst/>
                <a:ea typeface="Calibri" panose="020F0502020204030204" pitchFamily="34" charset="0"/>
                <a:cs typeface="Times New Roman" panose="02020603050405020304" pitchFamily="18" charset="0"/>
              </a:rPr>
              <a:t>Ajax </a:t>
            </a:r>
          </a:p>
          <a:p>
            <a:pPr marL="342900" marR="0" lvl="0" indent="-342900">
              <a:lnSpc>
                <a:spcPct val="115000"/>
              </a:lnSpc>
              <a:spcBef>
                <a:spcPts val="0"/>
              </a:spcBef>
              <a:spcAft>
                <a:spcPts val="0"/>
              </a:spcAft>
              <a:buFont typeface="+mj-lt"/>
              <a:buAutoNum type="arabicPeriod"/>
            </a:pPr>
            <a:r>
              <a:rPr lang="en-US" sz="1100" dirty="0">
                <a:effectLst/>
                <a:ea typeface="Calibri" panose="020F0502020204030204" pitchFamily="34" charset="0"/>
                <a:cs typeface="Times New Roman" panose="02020603050405020304" pitchFamily="18" charset="0"/>
              </a:rPr>
              <a:t>etc. </a:t>
            </a:r>
          </a:p>
          <a:p>
            <a:pPr marL="457200" marR="0">
              <a:lnSpc>
                <a:spcPct val="115000"/>
              </a:lnSpc>
              <a:spcBef>
                <a:spcPts val="0"/>
              </a:spcBef>
              <a:spcAft>
                <a:spcPts val="1000"/>
              </a:spcAft>
            </a:pPr>
            <a:r>
              <a:rPr lang="en-US" sz="1100" dirty="0">
                <a:effectLst/>
                <a:ea typeface="Calibri" panose="020F0502020204030204" pitchFamily="34" charset="0"/>
                <a:cs typeface="Times New Roman" panose="02020603050405020304" pitchFamily="18" charset="0"/>
              </a:rPr>
              <a:t> </a:t>
            </a:r>
          </a:p>
        </p:txBody>
      </p:sp>
      <p:sp>
        <p:nvSpPr>
          <p:cNvPr id="6" name="Text Box 35"/>
          <p:cNvSpPr txBox="1"/>
          <p:nvPr/>
        </p:nvSpPr>
        <p:spPr>
          <a:xfrm>
            <a:off x="4333875" y="4291330"/>
            <a:ext cx="1828800" cy="154305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200" b="1" u="sng" dirty="0">
                <a:effectLst/>
                <a:ea typeface="Calibri" panose="020F0502020204030204" pitchFamily="34" charset="0"/>
                <a:cs typeface="Times New Roman" panose="02020603050405020304" pitchFamily="18" charset="0"/>
              </a:rPr>
              <a:t>Controller </a:t>
            </a:r>
            <a:endParaRPr lang="en-US" sz="1100" dirty="0">
              <a:effectLst/>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100" dirty="0">
                <a:effectLst/>
                <a:ea typeface="Calibri" panose="020F0502020204030204" pitchFamily="34" charset="0"/>
                <a:cs typeface="Times New Roman" panose="02020603050405020304" pitchFamily="18" charset="0"/>
              </a:rPr>
              <a:t>Technology’s we are using</a:t>
            </a:r>
          </a:p>
          <a:p>
            <a:pPr marL="342900" marR="0" lvl="0" indent="-342900">
              <a:lnSpc>
                <a:spcPct val="115000"/>
              </a:lnSpc>
              <a:spcBef>
                <a:spcPts val="0"/>
              </a:spcBef>
              <a:spcAft>
                <a:spcPts val="0"/>
              </a:spcAft>
              <a:buFont typeface="+mj-lt"/>
              <a:buAutoNum type="arabicPeriod"/>
            </a:pPr>
            <a:r>
              <a:rPr lang="en-US" sz="1100" dirty="0">
                <a:effectLst/>
                <a:ea typeface="Calibri" panose="020F0502020204030204" pitchFamily="34" charset="0"/>
                <a:cs typeface="Times New Roman" panose="02020603050405020304" pitchFamily="18" charset="0"/>
              </a:rPr>
              <a:t>Servlet </a:t>
            </a:r>
          </a:p>
          <a:p>
            <a:pPr marL="342900" marR="0" lvl="0" indent="-342900">
              <a:lnSpc>
                <a:spcPct val="115000"/>
              </a:lnSpc>
              <a:spcBef>
                <a:spcPts val="0"/>
              </a:spcBef>
              <a:spcAft>
                <a:spcPts val="0"/>
              </a:spcAft>
              <a:buFont typeface="+mj-lt"/>
              <a:buAutoNum type="arabicPeriod"/>
            </a:pPr>
            <a:r>
              <a:rPr lang="en-US" sz="1100" dirty="0">
                <a:effectLst/>
                <a:ea typeface="Calibri" panose="020F0502020204030204" pitchFamily="34" charset="0"/>
                <a:cs typeface="Times New Roman" panose="02020603050405020304" pitchFamily="18" charset="0"/>
              </a:rPr>
              <a:t>Spring </a:t>
            </a:r>
          </a:p>
          <a:p>
            <a:pPr marL="342900" marR="0" lvl="0" indent="-342900">
              <a:lnSpc>
                <a:spcPct val="115000"/>
              </a:lnSpc>
              <a:spcBef>
                <a:spcPts val="0"/>
              </a:spcBef>
              <a:spcAft>
                <a:spcPts val="1000"/>
              </a:spcAft>
              <a:buFont typeface="+mj-lt"/>
              <a:buAutoNum type="arabicPeriod"/>
            </a:pPr>
            <a:r>
              <a:rPr lang="en-US" sz="1100" dirty="0">
                <a:effectLst/>
                <a:ea typeface="Calibri" panose="020F0502020204030204" pitchFamily="34" charset="0"/>
                <a:cs typeface="Times New Roman" panose="02020603050405020304" pitchFamily="18" charset="0"/>
              </a:rPr>
              <a:t>etc. </a:t>
            </a:r>
          </a:p>
          <a:p>
            <a:pPr marL="0" marR="0">
              <a:lnSpc>
                <a:spcPct val="115000"/>
              </a:lnSpc>
              <a:spcBef>
                <a:spcPts val="0"/>
              </a:spcBef>
              <a:spcAft>
                <a:spcPts val="1000"/>
              </a:spcAft>
            </a:pPr>
            <a:r>
              <a:rPr lang="en-US" sz="1100" dirty="0">
                <a:effectLst/>
                <a:ea typeface="Calibri" panose="020F0502020204030204" pitchFamily="34" charset="0"/>
                <a:cs typeface="Times New Roman" panose="02020603050405020304" pitchFamily="18" charset="0"/>
              </a:rPr>
              <a:t> </a:t>
            </a:r>
          </a:p>
        </p:txBody>
      </p:sp>
      <p:sp>
        <p:nvSpPr>
          <p:cNvPr id="7" name="Text Box 36"/>
          <p:cNvSpPr txBox="1"/>
          <p:nvPr/>
        </p:nvSpPr>
        <p:spPr>
          <a:xfrm>
            <a:off x="6838950" y="4291330"/>
            <a:ext cx="1828800" cy="4953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200" b="1" u="sng">
                <a:effectLst/>
                <a:ea typeface="Calibri" panose="020F0502020204030204" pitchFamily="34" charset="0"/>
                <a:cs typeface="Times New Roman" panose="02020603050405020304" pitchFamily="18" charset="0"/>
              </a:rPr>
              <a:t>Model </a:t>
            </a:r>
            <a:endParaRPr lang="en-US" sz="1100">
              <a:effectLst/>
              <a:ea typeface="Calibri" panose="020F0502020204030204" pitchFamily="34" charset="0"/>
              <a:cs typeface="Times New Roman" panose="02020603050405020304" pitchFamily="18" charset="0"/>
            </a:endParaRPr>
          </a:p>
        </p:txBody>
      </p:sp>
      <p:sp>
        <p:nvSpPr>
          <p:cNvPr id="8" name="Text Box 38"/>
          <p:cNvSpPr txBox="1"/>
          <p:nvPr/>
        </p:nvSpPr>
        <p:spPr>
          <a:xfrm>
            <a:off x="6410325" y="5062855"/>
            <a:ext cx="1057275" cy="7715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b="1">
                <a:effectLst/>
                <a:ea typeface="Calibri" panose="020F0502020204030204" pitchFamily="34" charset="0"/>
                <a:cs typeface="Times New Roman" panose="02020603050405020304" pitchFamily="18" charset="0"/>
              </a:rPr>
              <a:t>Service</a:t>
            </a:r>
            <a:endParaRPr lang="en-US" sz="1100">
              <a:effectLst/>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100">
                <a:effectLst/>
                <a:ea typeface="Calibri" panose="020F0502020204030204" pitchFamily="34" charset="0"/>
                <a:cs typeface="Times New Roman" panose="02020603050405020304" pitchFamily="18" charset="0"/>
              </a:rPr>
              <a:t>Spring, java mail, EJB</a:t>
            </a:r>
          </a:p>
        </p:txBody>
      </p:sp>
      <p:sp>
        <p:nvSpPr>
          <p:cNvPr id="10" name="Text Box 40"/>
          <p:cNvSpPr txBox="1"/>
          <p:nvPr/>
        </p:nvSpPr>
        <p:spPr>
          <a:xfrm>
            <a:off x="7848600" y="5062855"/>
            <a:ext cx="1057275" cy="7715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b="1">
                <a:effectLst/>
                <a:ea typeface="Calibri" panose="020F0502020204030204" pitchFamily="34" charset="0"/>
                <a:cs typeface="Times New Roman" panose="02020603050405020304" pitchFamily="18" charset="0"/>
              </a:rPr>
              <a:t>DAO</a:t>
            </a:r>
            <a:endParaRPr lang="en-US" sz="1100">
              <a:effectLst/>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100">
                <a:effectLst/>
                <a:ea typeface="Calibri" panose="020F0502020204030204" pitchFamily="34" charset="0"/>
                <a:cs typeface="Times New Roman" panose="02020603050405020304" pitchFamily="18" charset="0"/>
              </a:rPr>
              <a:t>Jdbc, hibernate</a:t>
            </a:r>
          </a:p>
        </p:txBody>
      </p:sp>
      <p:cxnSp>
        <p:nvCxnSpPr>
          <p:cNvPr id="11" name="Straight Arrow Connector 10"/>
          <p:cNvCxnSpPr/>
          <p:nvPr/>
        </p:nvCxnSpPr>
        <p:spPr>
          <a:xfrm flipH="1">
            <a:off x="7105650" y="4786630"/>
            <a:ext cx="600075" cy="2762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705725" y="4786630"/>
            <a:ext cx="781050" cy="2762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Flowchart: Magnetic Disk 12"/>
          <p:cNvSpPr/>
          <p:nvPr/>
        </p:nvSpPr>
        <p:spPr>
          <a:xfrm>
            <a:off x="8058150" y="6024880"/>
            <a:ext cx="800100" cy="4953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panose="020F0502020204030204" pitchFamily="34" charset="0"/>
                <a:cs typeface="Times New Roman" panose="02020603050405020304" pitchFamily="18" charset="0"/>
              </a:rPr>
              <a:t>DB </a:t>
            </a:r>
          </a:p>
        </p:txBody>
      </p:sp>
      <p:sp>
        <p:nvSpPr>
          <p:cNvPr id="14" name="Left-Right Arrow 13"/>
          <p:cNvSpPr/>
          <p:nvPr/>
        </p:nvSpPr>
        <p:spPr>
          <a:xfrm>
            <a:off x="3638550" y="4929505"/>
            <a:ext cx="695325"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Left-Right Arrow 14"/>
          <p:cNvSpPr/>
          <p:nvPr/>
        </p:nvSpPr>
        <p:spPr>
          <a:xfrm>
            <a:off x="6162675" y="4453255"/>
            <a:ext cx="695325"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Left-Right Arrow 15"/>
          <p:cNvSpPr/>
          <p:nvPr/>
        </p:nvSpPr>
        <p:spPr>
          <a:xfrm>
            <a:off x="7440302" y="5360073"/>
            <a:ext cx="476250" cy="1809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7" name="Straight Arrow Connector 16"/>
          <p:cNvCxnSpPr/>
          <p:nvPr/>
        </p:nvCxnSpPr>
        <p:spPr>
          <a:xfrm>
            <a:off x="8362950" y="5834380"/>
            <a:ext cx="9525" cy="314325"/>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xmlns="" val="111771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4690" y="267824"/>
            <a:ext cx="11805425" cy="5914440"/>
          </a:xfrm>
          <a:prstGeom prst="rect">
            <a:avLst/>
          </a:prstGeom>
        </p:spPr>
        <p:txBody>
          <a:bodyPr wrap="square">
            <a:spAutoFit/>
          </a:bodyPr>
          <a:lstStyle/>
          <a:p>
            <a:pPr>
              <a:lnSpc>
                <a:spcPct val="115000"/>
              </a:lnSpc>
            </a:pPr>
            <a:r>
              <a:rPr lang="en-US" sz="2000" b="1" u="sng" dirty="0" smtClean="0">
                <a:effectLst/>
                <a:latin typeface="Calibri" panose="020F0502020204030204" pitchFamily="34" charset="0"/>
                <a:ea typeface="Calibri" panose="020F0502020204030204" pitchFamily="34" charset="0"/>
                <a:cs typeface="Times New Roman" panose="02020603050405020304" pitchFamily="18" charset="0"/>
              </a:rPr>
              <a:t>View layers: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A view is used to write a presentation logic </a:t>
            </a:r>
          </a:p>
          <a:p>
            <a:pPr marL="342900" marR="0" lvl="0" indent="-342900">
              <a:lnSpc>
                <a:spcPct val="115000"/>
              </a:lnSpc>
              <a:spcBef>
                <a:spcPts val="0"/>
              </a:spcBef>
              <a:spcAft>
                <a:spcPts val="1000"/>
              </a:spcAft>
              <a:buFont typeface="Wingdings" panose="05000000000000000000" pitchFamily="2" charset="2"/>
              <a:buChar char=""/>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A view can interact with client and controller </a:t>
            </a:r>
          </a:p>
          <a:p>
            <a:pPr>
              <a:lnSpc>
                <a:spcPct val="115000"/>
              </a:lnSpc>
            </a:pPr>
            <a:r>
              <a:rPr lang="en-US" sz="2000" b="1" u="sng" dirty="0" smtClean="0">
                <a:effectLst/>
                <a:latin typeface="Calibri" panose="020F0502020204030204" pitchFamily="34" charset="0"/>
                <a:ea typeface="Calibri" panose="020F0502020204030204" pitchFamily="34" charset="0"/>
                <a:cs typeface="Times New Roman" panose="02020603050405020304" pitchFamily="18" charset="0"/>
              </a:rPr>
              <a:t>Controller: </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 Controller is used to write a request processing  and navigation  logic</a:t>
            </a:r>
          </a:p>
          <a:p>
            <a:pPr marL="342900" marR="0" lvl="0" indent="-342900">
              <a:lnSpc>
                <a:spcPct val="115000"/>
              </a:lnSpc>
              <a:spcBef>
                <a:spcPts val="0"/>
              </a:spcBef>
              <a:spcAft>
                <a:spcPts val="1000"/>
              </a:spcAft>
              <a:buFont typeface="Wingdings" panose="05000000000000000000" pitchFamily="2" charset="2"/>
              <a:buChar char=""/>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Controller can interact with view and Service</a:t>
            </a:r>
          </a:p>
          <a:p>
            <a:pPr>
              <a:lnSpc>
                <a:spcPct val="115000"/>
              </a:lnSpc>
            </a:pPr>
            <a:r>
              <a:rPr lang="en-US" sz="2000" b="1" u="sng" dirty="0" smtClean="0">
                <a:effectLst/>
                <a:latin typeface="Calibri" panose="020F0502020204030204" pitchFamily="34" charset="0"/>
                <a:ea typeface="Calibri" panose="020F0502020204030204" pitchFamily="34" charset="0"/>
                <a:cs typeface="Times New Roman" panose="02020603050405020304" pitchFamily="18" charset="0"/>
              </a:rPr>
              <a:t>Service:</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A service is used to Business logic</a:t>
            </a:r>
          </a:p>
          <a:p>
            <a:pPr marL="342900" marR="0" lvl="0" indent="-342900">
              <a:lnSpc>
                <a:spcPct val="115000"/>
              </a:lnSpc>
              <a:spcBef>
                <a:spcPts val="0"/>
              </a:spcBef>
              <a:spcAft>
                <a:spcPts val="1000"/>
              </a:spcAft>
              <a:buFont typeface="Wingdings" panose="05000000000000000000" pitchFamily="2" charset="2"/>
              <a:buChar char=""/>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And it interact with controller and DAO</a:t>
            </a:r>
          </a:p>
          <a:p>
            <a:pPr>
              <a:lnSpc>
                <a:spcPct val="115000"/>
              </a:lnSpc>
            </a:pPr>
            <a:r>
              <a:rPr lang="en-US" sz="2000" b="1" u="sng" dirty="0" smtClean="0">
                <a:effectLst/>
                <a:latin typeface="Calibri" panose="020F0502020204030204" pitchFamily="34" charset="0"/>
                <a:ea typeface="Calibri" panose="020F0502020204030204" pitchFamily="34" charset="0"/>
                <a:cs typeface="Times New Roman" panose="02020603050405020304" pitchFamily="18" charset="0"/>
              </a:rPr>
              <a:t>DAO:</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Is used to persistence Logic</a:t>
            </a:r>
          </a:p>
          <a:p>
            <a:pPr marL="342900" marR="0" lvl="0" indent="-342900">
              <a:lnSpc>
                <a:spcPct val="115000"/>
              </a:lnSpc>
              <a:spcBef>
                <a:spcPts val="0"/>
              </a:spcBef>
              <a:spcAft>
                <a:spcPts val="1000"/>
              </a:spcAft>
              <a:buFont typeface="Wingdings" panose="05000000000000000000" pitchFamily="2" charset="2"/>
              <a:buChar char=""/>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And interact with database</a:t>
            </a:r>
          </a:p>
          <a:p>
            <a:pPr>
              <a:lnSpc>
                <a:spcPct val="115000"/>
              </a:lnSpc>
            </a:pPr>
            <a:r>
              <a:rPr lang="en-US" sz="2000" b="1" u="sng" dirty="0" smtClean="0">
                <a:effectLst/>
                <a:latin typeface="Calibri" panose="020F0502020204030204" pitchFamily="34" charset="0"/>
                <a:ea typeface="Calibri" panose="020F0502020204030204" pitchFamily="34" charset="0"/>
                <a:cs typeface="Times New Roman" panose="02020603050405020304" pitchFamily="18" charset="0"/>
              </a:rPr>
              <a:t>DTO/MODEL:</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Is used to transfer the data </a:t>
            </a:r>
          </a:p>
          <a:p>
            <a:pPr marL="342900" marR="0" lvl="0" indent="-342900">
              <a:lnSpc>
                <a:spcPct val="115000"/>
              </a:lnSpc>
              <a:spcBef>
                <a:spcPts val="0"/>
              </a:spcBef>
              <a:spcAft>
                <a:spcPts val="1000"/>
              </a:spcAft>
              <a:buFont typeface="Wingdings" panose="05000000000000000000" pitchFamily="2" charset="2"/>
              <a:buChar char=""/>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And its interact with all the layers</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xmlns="" val="331201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2119491" cy="605743"/>
          </a:xfrm>
          <a:prstGeom prst="rect">
            <a:avLst/>
          </a:prstGeom>
        </p:spPr>
        <p:txBody>
          <a:bodyPr wrap="none">
            <a:spAutoFit/>
          </a:bodyPr>
          <a:lstStyle/>
          <a:p>
            <a:pPr>
              <a:lnSpc>
                <a:spcPct val="115000"/>
              </a:lnSpc>
              <a:spcAft>
                <a:spcPts val="375"/>
              </a:spcAft>
            </a:pPr>
            <a:r>
              <a:rPr lang="en-US" sz="3200" b="1" kern="1800" dirty="0" smtClean="0">
                <a:solidFill>
                  <a:srgbClr val="92D050"/>
                </a:solidFill>
                <a:effectLst/>
                <a:latin typeface="Verdana" panose="020B0604030504040204" pitchFamily="34" charset="0"/>
                <a:ea typeface="Times New Roman" panose="02020603050405020304" pitchFamily="18" charset="0"/>
                <a:cs typeface="Times New Roman" panose="02020603050405020304" pitchFamily="18" charset="0"/>
              </a:rPr>
              <a:t>SPRING</a:t>
            </a:r>
            <a:r>
              <a:rPr lang="en-GB" sz="3200" b="1" dirty="0" smtClean="0">
                <a:solidFill>
                  <a:srgbClr val="92D050"/>
                </a:solidFill>
              </a:rPr>
              <a:t> </a:t>
            </a:r>
            <a:endParaRPr lang="en-GB" sz="3200" b="1" dirty="0">
              <a:solidFill>
                <a:srgbClr val="92D050"/>
              </a:solidFill>
            </a:endParaRPr>
          </a:p>
        </p:txBody>
      </p:sp>
      <p:sp>
        <p:nvSpPr>
          <p:cNvPr id="3" name="Rectangle 2"/>
          <p:cNvSpPr/>
          <p:nvPr/>
        </p:nvSpPr>
        <p:spPr>
          <a:xfrm>
            <a:off x="226740" y="960822"/>
            <a:ext cx="11805425" cy="4980851"/>
          </a:xfrm>
          <a:prstGeom prst="rect">
            <a:avLst/>
          </a:prstGeom>
        </p:spPr>
        <p:txBody>
          <a:bodyPr wrap="square">
            <a:spAutoFit/>
          </a:bodyPr>
          <a:lstStyle/>
          <a:p>
            <a:pPr marL="342900" marR="0" lvl="0" indent="-342900">
              <a:lnSpc>
                <a:spcPct val="115000"/>
              </a:lnSpc>
              <a:spcBef>
                <a:spcPts val="0"/>
              </a:spcBef>
              <a:spcAft>
                <a:spcPts val="1000"/>
              </a:spcAft>
              <a:buFont typeface="Wingdings" panose="05000000000000000000" pitchFamily="2" charset="2"/>
              <a:buChar char=""/>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Spring is a light weight and open source framework created by Rod Johnson in 2003.</a:t>
            </a:r>
          </a:p>
          <a:p>
            <a:pPr marL="342900" marR="0" lvl="0" indent="-342900">
              <a:lnSpc>
                <a:spcPct val="115000"/>
              </a:lnSpc>
              <a:spcBef>
                <a:spcPts val="0"/>
              </a:spcBef>
              <a:spcAft>
                <a:spcPts val="1000"/>
              </a:spcAft>
              <a:buFont typeface="Wingdings" panose="05000000000000000000" pitchFamily="2" charset="2"/>
              <a:buChar char=""/>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Spring is an important integration technology </a:t>
            </a:r>
          </a:p>
          <a:p>
            <a:pPr marL="342900" marR="0" lvl="0" indent="-342900">
              <a:lnSpc>
                <a:spcPct val="115000"/>
              </a:lnSpc>
              <a:spcBef>
                <a:spcPts val="0"/>
              </a:spcBef>
              <a:spcAft>
                <a:spcPts val="1000"/>
              </a:spcAft>
              <a:buFont typeface="Wingdings" panose="05000000000000000000" pitchFamily="2" charset="2"/>
              <a:buChar char=""/>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Spring is an configuration framework</a:t>
            </a:r>
          </a:p>
          <a:p>
            <a:pPr marL="342900" marR="0" lvl="0" indent="-342900">
              <a:lnSpc>
                <a:spcPct val="115000"/>
              </a:lnSpc>
              <a:spcBef>
                <a:spcPts val="0"/>
              </a:spcBef>
              <a:spcAft>
                <a:spcPts val="1000"/>
              </a:spcAft>
              <a:buFont typeface="Wingdings" panose="05000000000000000000" pitchFamily="2" charset="2"/>
              <a:buChar char=""/>
            </a:pPr>
            <a:r>
              <a:rPr lang="en-US" sz="24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Spring implements IOC and DI </a:t>
            </a:r>
          </a:p>
          <a:p>
            <a:pPr marL="342900" marR="0" lvl="0" indent="-342900">
              <a:lnSpc>
                <a:spcPct val="115000"/>
              </a:lnSpc>
              <a:spcBef>
                <a:spcPts val="0"/>
              </a:spcBef>
              <a:spcAft>
                <a:spcPts val="1000"/>
              </a:spcAft>
              <a:buFont typeface="Wingdings" panose="05000000000000000000" pitchFamily="2" charset="2"/>
              <a:buChar char=""/>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It can be thought of as a framework of frameworks because it provides support to various frameworks such as Struts, Hibernate, Tapestry, EJB, JSF etc. The framework, in broader sense, can be defined as a structure where we find solution of the various technical problems.</a:t>
            </a:r>
          </a:p>
          <a:p>
            <a:pPr marL="342900" marR="0" lvl="0" indent="-342900">
              <a:lnSpc>
                <a:spcPct val="115000"/>
              </a:lnSpc>
              <a:spcBef>
                <a:spcPts val="0"/>
              </a:spcBef>
              <a:spcAft>
                <a:spcPts val="1000"/>
              </a:spcAft>
              <a:buFont typeface="Wingdings" panose="05000000000000000000" pitchFamily="2" charset="2"/>
              <a:buChar char=""/>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The Spring framework comprises several modules such as IOC, AOP, DAO, Context, ORM, WEB MVC etc.</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xmlns="" val="233021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9189375" cy="625428"/>
          </a:xfrm>
          <a:prstGeom prst="rect">
            <a:avLst/>
          </a:prstGeom>
        </p:spPr>
        <p:txBody>
          <a:bodyPr wrap="none">
            <a:spAutoFit/>
          </a:bodyPr>
          <a:lstStyle/>
          <a:p>
            <a:pPr lvl="0">
              <a:lnSpc>
                <a:spcPct val="115000"/>
              </a:lnSpc>
              <a:spcAft>
                <a:spcPts val="375"/>
              </a:spcAft>
            </a:pPr>
            <a:r>
              <a:rPr lang="en-US" sz="3200" b="1" dirty="0" smtClean="0">
                <a:effectLst/>
                <a:latin typeface="Calibri" panose="020F0502020204030204" pitchFamily="34" charset="0"/>
                <a:ea typeface="Calibri" panose="020F0502020204030204" pitchFamily="34" charset="0"/>
                <a:cs typeface="Times New Roman" panose="02020603050405020304" pitchFamily="18" charset="0"/>
              </a:rPr>
              <a:t>Inversion Of Control (IOC) and Dependency Injection </a:t>
            </a:r>
          </a:p>
        </p:txBody>
      </p:sp>
      <p:sp>
        <p:nvSpPr>
          <p:cNvPr id="3" name="Rectangle 2"/>
          <p:cNvSpPr/>
          <p:nvPr/>
        </p:nvSpPr>
        <p:spPr>
          <a:xfrm>
            <a:off x="226740" y="960822"/>
            <a:ext cx="11805425" cy="5632311"/>
          </a:xfrm>
          <a:prstGeom prst="rect">
            <a:avLst/>
          </a:prstGeom>
        </p:spPr>
        <p:txBody>
          <a:bodyPr wrap="square">
            <a:spAutoFit/>
          </a:bodyPr>
          <a:lstStyle/>
          <a:p>
            <a:pPr algn="just"/>
            <a:endParaRPr lang="en-US" b="0" i="0" dirty="0" smtClean="0">
              <a:effectLst/>
              <a:latin typeface="verdana" panose="020B0604030504040204" pitchFamily="34" charset="0"/>
            </a:endParaRPr>
          </a:p>
          <a:p>
            <a:pPr algn="just"/>
            <a:r>
              <a:rPr lang="en-US" b="0" i="0" dirty="0" smtClean="0">
                <a:effectLst/>
                <a:latin typeface="verdana" panose="020B0604030504040204" pitchFamily="34" charset="0"/>
              </a:rPr>
              <a:t>These are the design patterns that are used to remove dependency from the programming code. They make the code easier to test and maintain. Let's understand this with the following code:</a:t>
            </a:r>
          </a:p>
          <a:p>
            <a:pPr algn="just">
              <a:buFont typeface="+mj-lt"/>
              <a:buAutoNum type="arabicPeriod"/>
            </a:pPr>
            <a:r>
              <a:rPr lang="en-US" b="1" i="0" dirty="0" smtClean="0">
                <a:effectLst/>
                <a:latin typeface="verdana" panose="020B0604030504040204" pitchFamily="34" charset="0"/>
              </a:rPr>
              <a:t>class</a:t>
            </a:r>
            <a:r>
              <a:rPr lang="en-US" b="0" i="0" dirty="0" smtClean="0">
                <a:effectLst/>
                <a:latin typeface="verdana" panose="020B0604030504040204" pitchFamily="34" charset="0"/>
              </a:rPr>
              <a:t> Employee{  </a:t>
            </a:r>
          </a:p>
          <a:p>
            <a:pPr algn="just">
              <a:buFont typeface="+mj-lt"/>
              <a:buAutoNum type="arabicPeriod"/>
            </a:pPr>
            <a:r>
              <a:rPr lang="en-US" b="0" i="0" dirty="0" smtClean="0">
                <a:effectLst/>
                <a:latin typeface="verdana" panose="020B0604030504040204" pitchFamily="34" charset="0"/>
              </a:rPr>
              <a:t>Address </a:t>
            </a:r>
            <a:r>
              <a:rPr lang="en-US" b="0" i="0" dirty="0" err="1" smtClean="0">
                <a:effectLst/>
                <a:latin typeface="verdana" panose="020B0604030504040204" pitchFamily="34" charset="0"/>
              </a:rPr>
              <a:t>address</a:t>
            </a:r>
            <a:r>
              <a:rPr lang="en-US" b="0" i="0" dirty="0" smtClean="0">
                <a:effectLst/>
                <a:latin typeface="verdana" panose="020B0604030504040204" pitchFamily="34" charset="0"/>
              </a:rPr>
              <a:t>;  </a:t>
            </a:r>
          </a:p>
          <a:p>
            <a:pPr algn="just">
              <a:buFont typeface="+mj-lt"/>
              <a:buAutoNum type="arabicPeriod"/>
            </a:pPr>
            <a:r>
              <a:rPr lang="en-US" b="0" i="0" dirty="0" smtClean="0">
                <a:effectLst/>
                <a:latin typeface="verdana" panose="020B0604030504040204" pitchFamily="34" charset="0"/>
              </a:rPr>
              <a:t>Employee(){  address=</a:t>
            </a:r>
            <a:r>
              <a:rPr lang="en-US" b="1" i="0" dirty="0" smtClean="0">
                <a:effectLst/>
                <a:latin typeface="verdana" panose="020B0604030504040204" pitchFamily="34" charset="0"/>
              </a:rPr>
              <a:t>new</a:t>
            </a:r>
            <a:r>
              <a:rPr lang="en-US" b="0" i="0" dirty="0" smtClean="0">
                <a:effectLst/>
                <a:latin typeface="verdana" panose="020B0604030504040204" pitchFamily="34" charset="0"/>
              </a:rPr>
              <a:t> Address();  }  </a:t>
            </a:r>
          </a:p>
          <a:p>
            <a:pPr algn="just">
              <a:buFont typeface="+mj-lt"/>
              <a:buAutoNum type="arabicPeriod"/>
            </a:pPr>
            <a:r>
              <a:rPr lang="en-US" b="0" i="0" dirty="0" smtClean="0">
                <a:effectLst/>
                <a:latin typeface="verdana" panose="020B0604030504040204" pitchFamily="34" charset="0"/>
              </a:rPr>
              <a:t>}  </a:t>
            </a:r>
          </a:p>
          <a:p>
            <a:pPr algn="just"/>
            <a:r>
              <a:rPr lang="en-US" b="0" i="0" dirty="0" smtClean="0">
                <a:effectLst/>
                <a:latin typeface="verdana" panose="020B0604030504040204" pitchFamily="34" charset="0"/>
              </a:rPr>
              <a:t>In such case, there is dependency between the Employee and Address (tight coupling). In the Inversion of Control scenario, we do this something like this:</a:t>
            </a:r>
          </a:p>
          <a:p>
            <a:pPr algn="just">
              <a:buFont typeface="+mj-lt"/>
              <a:buAutoNum type="arabicPeriod"/>
            </a:pPr>
            <a:r>
              <a:rPr lang="en-US" b="1" i="0" dirty="0" smtClean="0">
                <a:effectLst/>
                <a:latin typeface="verdana" panose="020B0604030504040204" pitchFamily="34" charset="0"/>
              </a:rPr>
              <a:t>class</a:t>
            </a:r>
            <a:r>
              <a:rPr lang="en-US" b="0" i="0" dirty="0" smtClean="0">
                <a:effectLst/>
                <a:latin typeface="verdana" panose="020B0604030504040204" pitchFamily="34" charset="0"/>
              </a:rPr>
              <a:t> Employee{  </a:t>
            </a:r>
          </a:p>
          <a:p>
            <a:pPr algn="just">
              <a:buFont typeface="+mj-lt"/>
              <a:buAutoNum type="arabicPeriod"/>
            </a:pPr>
            <a:r>
              <a:rPr lang="en-US" b="0" i="0" dirty="0" smtClean="0">
                <a:effectLst/>
                <a:latin typeface="verdana" panose="020B0604030504040204" pitchFamily="34" charset="0"/>
              </a:rPr>
              <a:t>Address </a:t>
            </a:r>
            <a:r>
              <a:rPr lang="en-US" b="0" i="0" dirty="0" err="1" smtClean="0">
                <a:effectLst/>
                <a:latin typeface="verdana" panose="020B0604030504040204" pitchFamily="34" charset="0"/>
              </a:rPr>
              <a:t>address</a:t>
            </a:r>
            <a:r>
              <a:rPr lang="en-US" b="0" i="0" dirty="0" smtClean="0">
                <a:effectLst/>
                <a:latin typeface="verdana" panose="020B0604030504040204" pitchFamily="34" charset="0"/>
              </a:rPr>
              <a:t>;  </a:t>
            </a:r>
          </a:p>
          <a:p>
            <a:pPr algn="just">
              <a:buFont typeface="+mj-lt"/>
              <a:buAutoNum type="arabicPeriod"/>
            </a:pPr>
            <a:r>
              <a:rPr lang="en-US" b="0" i="0" dirty="0" smtClean="0">
                <a:effectLst/>
                <a:latin typeface="verdana" panose="020B0604030504040204" pitchFamily="34" charset="0"/>
              </a:rPr>
              <a:t>Employee(Address address){  </a:t>
            </a:r>
            <a:r>
              <a:rPr lang="en-US" b="1" i="0" dirty="0" err="1" smtClean="0">
                <a:effectLst/>
                <a:latin typeface="verdana" panose="020B0604030504040204" pitchFamily="34" charset="0"/>
              </a:rPr>
              <a:t>this</a:t>
            </a:r>
            <a:r>
              <a:rPr lang="en-US" b="0" i="0" dirty="0" err="1" smtClean="0">
                <a:effectLst/>
                <a:latin typeface="verdana" panose="020B0604030504040204" pitchFamily="34" charset="0"/>
              </a:rPr>
              <a:t>.address</a:t>
            </a:r>
            <a:r>
              <a:rPr lang="en-US" b="0" i="0" dirty="0" smtClean="0">
                <a:effectLst/>
                <a:latin typeface="verdana" panose="020B0604030504040204" pitchFamily="34" charset="0"/>
              </a:rPr>
              <a:t>=address;  }  </a:t>
            </a:r>
          </a:p>
          <a:p>
            <a:pPr algn="just">
              <a:buFont typeface="+mj-lt"/>
              <a:buAutoNum type="arabicPeriod"/>
            </a:pPr>
            <a:r>
              <a:rPr lang="en-US" b="0" i="0" dirty="0" smtClean="0">
                <a:effectLst/>
                <a:latin typeface="verdana" panose="020B0604030504040204" pitchFamily="34" charset="0"/>
              </a:rPr>
              <a:t>}  </a:t>
            </a:r>
          </a:p>
          <a:p>
            <a:pPr algn="just"/>
            <a:r>
              <a:rPr lang="en-US" b="0" i="0" dirty="0" smtClean="0">
                <a:effectLst/>
                <a:latin typeface="verdana" panose="020B0604030504040204" pitchFamily="34" charset="0"/>
              </a:rPr>
              <a:t>Thus, IOC makes the code loosely coupled. In such case, there is no need to modify the code if our logic is moved to new environment.</a:t>
            </a:r>
          </a:p>
          <a:p>
            <a:pPr algn="just"/>
            <a:r>
              <a:rPr lang="en-US" b="0" i="0" dirty="0" smtClean="0">
                <a:effectLst/>
                <a:latin typeface="verdana" panose="020B0604030504040204" pitchFamily="34" charset="0"/>
              </a:rPr>
              <a:t>In Spring framework, IOC container is responsible to inject the dependency. We provide metadata to the IOC container either by XML file or annotation.</a:t>
            </a:r>
          </a:p>
          <a:p>
            <a:pPr algn="just"/>
            <a:r>
              <a:rPr lang="en-US" b="1" i="0" dirty="0" smtClean="0">
                <a:effectLst/>
                <a:latin typeface="erdana"/>
              </a:rPr>
              <a:t>Advantage of Dependency Injection</a:t>
            </a:r>
          </a:p>
          <a:p>
            <a:pPr algn="just">
              <a:buFont typeface="Arial" panose="020B0604020202020204" pitchFamily="34" charset="0"/>
              <a:buChar char="•"/>
            </a:pPr>
            <a:r>
              <a:rPr lang="en-US" b="0" i="0" dirty="0" smtClean="0">
                <a:effectLst/>
                <a:latin typeface="verdana" panose="020B0604030504040204" pitchFamily="34" charset="0"/>
              </a:rPr>
              <a:t>makes the code loosely coupled so easy to maintain</a:t>
            </a:r>
          </a:p>
          <a:p>
            <a:pPr algn="just">
              <a:buFont typeface="Arial" panose="020B0604020202020204" pitchFamily="34" charset="0"/>
              <a:buChar char="•"/>
            </a:pPr>
            <a:r>
              <a:rPr lang="en-US" b="0" i="0" dirty="0" smtClean="0">
                <a:effectLst/>
                <a:latin typeface="verdana" panose="020B0604030504040204" pitchFamily="34" charset="0"/>
              </a:rPr>
              <a:t>makes the code easy to test</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xmlns="" val="1213867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5796138" cy="658642"/>
          </a:xfrm>
          <a:prstGeom prst="rect">
            <a:avLst/>
          </a:prstGeom>
        </p:spPr>
        <p:txBody>
          <a:bodyPr wrap="none">
            <a:spAutoFit/>
          </a:bodyPr>
          <a:lstStyle/>
          <a:p>
            <a:pPr lvl="0">
              <a:lnSpc>
                <a:spcPct val="115000"/>
              </a:lnSpc>
              <a:spcAft>
                <a:spcPts val="375"/>
              </a:spcAft>
            </a:pPr>
            <a:r>
              <a:rPr lang="en-US" sz="32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Advantages of Spring Framework</a:t>
            </a:r>
          </a:p>
        </p:txBody>
      </p:sp>
      <p:sp>
        <p:nvSpPr>
          <p:cNvPr id="3" name="Rectangle 2"/>
          <p:cNvSpPr/>
          <p:nvPr/>
        </p:nvSpPr>
        <p:spPr>
          <a:xfrm>
            <a:off x="226740" y="1128091"/>
            <a:ext cx="11805425" cy="4524315"/>
          </a:xfrm>
          <a:prstGeom prst="rect">
            <a:avLst/>
          </a:prstGeom>
        </p:spPr>
        <p:txBody>
          <a:bodyPr wrap="square">
            <a:spAutoFit/>
          </a:bodyPr>
          <a:lstStyle/>
          <a:p>
            <a:pPr algn="just"/>
            <a:r>
              <a:rPr lang="en-US" sz="1600" dirty="0" smtClean="0">
                <a:solidFill>
                  <a:srgbClr val="000000"/>
                </a:solidFill>
                <a:latin typeface="verdana" panose="020B0604030504040204" pitchFamily="34" charset="0"/>
              </a:rPr>
              <a:t>1) </a:t>
            </a:r>
            <a:r>
              <a:rPr lang="en-US" sz="1600" b="1" dirty="0" smtClean="0">
                <a:solidFill>
                  <a:srgbClr val="00B0F0"/>
                </a:solidFill>
                <a:latin typeface="verdana" panose="020B0604030504040204" pitchFamily="34" charset="0"/>
              </a:rPr>
              <a:t>Predefined Templates: </a:t>
            </a:r>
            <a:r>
              <a:rPr lang="en-US" sz="1600" dirty="0" smtClean="0">
                <a:solidFill>
                  <a:srgbClr val="92D050"/>
                </a:solidFill>
                <a:latin typeface="verdana" panose="020B0604030504040204" pitchFamily="34" charset="0"/>
              </a:rPr>
              <a:t>Spring framework provides templates for JDBC, Hibernate, JPA etc. technologies. So there is no need to write too much code. It hides the basic steps of these technologies</a:t>
            </a:r>
            <a:r>
              <a:rPr lang="en-US" sz="1600" dirty="0" smtClean="0">
                <a:solidFill>
                  <a:srgbClr val="000000"/>
                </a:solidFill>
                <a:latin typeface="verdana" panose="020B0604030504040204" pitchFamily="34" charset="0"/>
              </a:rPr>
              <a:t>.</a:t>
            </a:r>
          </a:p>
          <a:p>
            <a:pPr algn="just"/>
            <a:endParaRPr lang="en-US" sz="1600" dirty="0" smtClean="0">
              <a:solidFill>
                <a:srgbClr val="000000"/>
              </a:solidFill>
              <a:latin typeface="verdana" panose="020B0604030504040204" pitchFamily="34" charset="0"/>
            </a:endParaRPr>
          </a:p>
          <a:p>
            <a:pPr algn="just"/>
            <a:r>
              <a:rPr lang="en-US" sz="1600" dirty="0" smtClean="0">
                <a:solidFill>
                  <a:srgbClr val="000000"/>
                </a:solidFill>
                <a:latin typeface="verdana" panose="020B0604030504040204" pitchFamily="34" charset="0"/>
              </a:rPr>
              <a:t>2) </a:t>
            </a:r>
            <a:r>
              <a:rPr lang="en-US" sz="1600" b="1" dirty="0" smtClean="0">
                <a:solidFill>
                  <a:srgbClr val="00B0F0"/>
                </a:solidFill>
                <a:latin typeface="verdana" panose="020B0604030504040204" pitchFamily="34" charset="0"/>
              </a:rPr>
              <a:t>Loose Coupling: </a:t>
            </a:r>
            <a:r>
              <a:rPr lang="en-US" sz="1600" dirty="0" smtClean="0">
                <a:solidFill>
                  <a:srgbClr val="92D050"/>
                </a:solidFill>
                <a:latin typeface="verdana" panose="020B0604030504040204" pitchFamily="34" charset="0"/>
              </a:rPr>
              <a:t>The Spring applications are loosely coupled because of dependency injection.</a:t>
            </a:r>
          </a:p>
          <a:p>
            <a:pPr algn="just"/>
            <a:endParaRPr lang="en-US" sz="1600" dirty="0" smtClean="0">
              <a:solidFill>
                <a:srgbClr val="000000"/>
              </a:solidFill>
              <a:latin typeface="verdana" panose="020B0604030504040204" pitchFamily="34" charset="0"/>
            </a:endParaRPr>
          </a:p>
          <a:p>
            <a:pPr algn="just"/>
            <a:r>
              <a:rPr lang="en-US" sz="1600" dirty="0" smtClean="0">
                <a:solidFill>
                  <a:srgbClr val="000000"/>
                </a:solidFill>
                <a:latin typeface="verdana" panose="020B0604030504040204" pitchFamily="34" charset="0"/>
              </a:rPr>
              <a:t>3) </a:t>
            </a:r>
            <a:r>
              <a:rPr lang="en-US" sz="1600" b="1" dirty="0" smtClean="0">
                <a:solidFill>
                  <a:srgbClr val="00B0F0"/>
                </a:solidFill>
                <a:latin typeface="verdana" panose="020B0604030504040204" pitchFamily="34" charset="0"/>
              </a:rPr>
              <a:t>Easy to test: </a:t>
            </a:r>
            <a:r>
              <a:rPr lang="en-US" sz="1600" dirty="0" smtClean="0">
                <a:solidFill>
                  <a:srgbClr val="92D050"/>
                </a:solidFill>
                <a:latin typeface="verdana" panose="020B0604030504040204" pitchFamily="34" charset="0"/>
              </a:rPr>
              <a:t>The Dependency Injection makes easier to test the application. The EJB or Struts application require server to run the application but Spring framework doesn't require server</a:t>
            </a:r>
            <a:r>
              <a:rPr lang="en-US" sz="1600" dirty="0" smtClean="0">
                <a:solidFill>
                  <a:srgbClr val="000000"/>
                </a:solidFill>
                <a:latin typeface="verdana" panose="020B0604030504040204" pitchFamily="34" charset="0"/>
              </a:rPr>
              <a:t>.</a:t>
            </a:r>
          </a:p>
          <a:p>
            <a:pPr algn="just"/>
            <a:endParaRPr lang="en-US" sz="1600" dirty="0" smtClean="0">
              <a:solidFill>
                <a:srgbClr val="000000"/>
              </a:solidFill>
              <a:latin typeface="verdana" panose="020B0604030504040204" pitchFamily="34" charset="0"/>
            </a:endParaRPr>
          </a:p>
          <a:p>
            <a:pPr algn="just"/>
            <a:r>
              <a:rPr lang="en-US" sz="1600" dirty="0" smtClean="0">
                <a:solidFill>
                  <a:srgbClr val="000000"/>
                </a:solidFill>
                <a:latin typeface="verdana" panose="020B0604030504040204" pitchFamily="34" charset="0"/>
              </a:rPr>
              <a:t>4) </a:t>
            </a:r>
            <a:r>
              <a:rPr lang="en-US" sz="1600" b="1" dirty="0" smtClean="0">
                <a:solidFill>
                  <a:srgbClr val="00B0F0"/>
                </a:solidFill>
                <a:latin typeface="verdana" panose="020B0604030504040204" pitchFamily="34" charset="0"/>
              </a:rPr>
              <a:t>Lightweight: </a:t>
            </a:r>
            <a:r>
              <a:rPr lang="en-US" sz="1600" dirty="0" smtClean="0">
                <a:solidFill>
                  <a:srgbClr val="92D050"/>
                </a:solidFill>
                <a:latin typeface="verdana" panose="020B0604030504040204" pitchFamily="34" charset="0"/>
              </a:rPr>
              <a:t>Spring framework is lightweight because of its POJO implementation. The Spring Framework doesn't force the programmer to inherit any class or implement any interface. That is why it is said non-invasive.</a:t>
            </a:r>
          </a:p>
          <a:p>
            <a:pPr algn="just"/>
            <a:endParaRPr lang="en-US" sz="1600" dirty="0" smtClean="0">
              <a:solidFill>
                <a:srgbClr val="000000"/>
              </a:solidFill>
              <a:latin typeface="verdana" panose="020B0604030504040204" pitchFamily="34" charset="0"/>
            </a:endParaRPr>
          </a:p>
          <a:p>
            <a:pPr algn="just"/>
            <a:r>
              <a:rPr lang="en-US" sz="1600" dirty="0" smtClean="0">
                <a:solidFill>
                  <a:srgbClr val="000000"/>
                </a:solidFill>
                <a:latin typeface="verdana" panose="020B0604030504040204" pitchFamily="34" charset="0"/>
              </a:rPr>
              <a:t>5) </a:t>
            </a:r>
            <a:r>
              <a:rPr lang="en-US" sz="1600" b="1" dirty="0" smtClean="0">
                <a:solidFill>
                  <a:srgbClr val="00B0F0"/>
                </a:solidFill>
                <a:latin typeface="verdana" panose="020B0604030504040204" pitchFamily="34" charset="0"/>
              </a:rPr>
              <a:t>Fast Development: </a:t>
            </a:r>
            <a:r>
              <a:rPr lang="en-US" sz="1600" dirty="0" smtClean="0">
                <a:solidFill>
                  <a:srgbClr val="92D050"/>
                </a:solidFill>
                <a:latin typeface="verdana" panose="020B0604030504040204" pitchFamily="34" charset="0"/>
              </a:rPr>
              <a:t>The Dependency Injection feature of Spring Framework and it support to various frameworks makes the easy development of </a:t>
            </a:r>
            <a:r>
              <a:rPr lang="en-US" sz="1600" dirty="0" err="1" smtClean="0">
                <a:solidFill>
                  <a:srgbClr val="92D050"/>
                </a:solidFill>
                <a:latin typeface="verdana" panose="020B0604030504040204" pitchFamily="34" charset="0"/>
              </a:rPr>
              <a:t>JavaEE</a:t>
            </a:r>
            <a:r>
              <a:rPr lang="en-US" sz="1600" dirty="0" smtClean="0">
                <a:solidFill>
                  <a:srgbClr val="92D050"/>
                </a:solidFill>
                <a:latin typeface="verdana" panose="020B0604030504040204" pitchFamily="34" charset="0"/>
              </a:rPr>
              <a:t> application.</a:t>
            </a:r>
          </a:p>
          <a:p>
            <a:pPr algn="just"/>
            <a:endParaRPr lang="en-US" sz="1600" dirty="0" smtClean="0">
              <a:solidFill>
                <a:srgbClr val="000000"/>
              </a:solidFill>
              <a:latin typeface="verdana" panose="020B0604030504040204" pitchFamily="34" charset="0"/>
            </a:endParaRPr>
          </a:p>
          <a:p>
            <a:pPr algn="just"/>
            <a:r>
              <a:rPr lang="en-US" sz="1600" dirty="0" smtClean="0">
                <a:solidFill>
                  <a:srgbClr val="000000"/>
                </a:solidFill>
                <a:latin typeface="verdana" panose="020B0604030504040204" pitchFamily="34" charset="0"/>
              </a:rPr>
              <a:t>6) </a:t>
            </a:r>
            <a:r>
              <a:rPr lang="en-US" sz="1600" b="1" dirty="0" smtClean="0">
                <a:solidFill>
                  <a:srgbClr val="00B0F0"/>
                </a:solidFill>
                <a:latin typeface="verdana" panose="020B0604030504040204" pitchFamily="34" charset="0"/>
              </a:rPr>
              <a:t>Powerful abstraction:</a:t>
            </a:r>
            <a:r>
              <a:rPr lang="en-US" sz="1600" b="1" dirty="0">
                <a:solidFill>
                  <a:srgbClr val="00B0F0"/>
                </a:solidFill>
                <a:latin typeface="verdana" panose="020B0604030504040204" pitchFamily="34" charset="0"/>
              </a:rPr>
              <a:t> </a:t>
            </a:r>
            <a:r>
              <a:rPr lang="en-US" sz="1600" dirty="0" smtClean="0">
                <a:solidFill>
                  <a:srgbClr val="92D050"/>
                </a:solidFill>
                <a:latin typeface="verdana" panose="020B0604030504040204" pitchFamily="34" charset="0"/>
              </a:rPr>
              <a:t>It provides powerful abstraction to </a:t>
            </a:r>
            <a:r>
              <a:rPr lang="en-US" sz="1600" dirty="0" err="1" smtClean="0">
                <a:solidFill>
                  <a:srgbClr val="92D050"/>
                </a:solidFill>
                <a:latin typeface="verdana" panose="020B0604030504040204" pitchFamily="34" charset="0"/>
              </a:rPr>
              <a:t>JavaEE</a:t>
            </a:r>
            <a:r>
              <a:rPr lang="en-US" sz="1600" dirty="0" smtClean="0">
                <a:solidFill>
                  <a:srgbClr val="92D050"/>
                </a:solidFill>
                <a:latin typeface="verdana" panose="020B0604030504040204" pitchFamily="34" charset="0"/>
              </a:rPr>
              <a:t> specifications such as JMS, JDBC, JPA and JTA.</a:t>
            </a:r>
          </a:p>
          <a:p>
            <a:pPr algn="just"/>
            <a:endParaRPr lang="en-US" sz="1600" dirty="0" smtClean="0">
              <a:solidFill>
                <a:srgbClr val="000000"/>
              </a:solidFill>
              <a:latin typeface="verdana" panose="020B0604030504040204" pitchFamily="34" charset="0"/>
            </a:endParaRPr>
          </a:p>
          <a:p>
            <a:pPr algn="just"/>
            <a:r>
              <a:rPr lang="en-US" sz="1600" dirty="0" smtClean="0">
                <a:solidFill>
                  <a:srgbClr val="000000"/>
                </a:solidFill>
                <a:latin typeface="verdana" panose="020B0604030504040204" pitchFamily="34" charset="0"/>
              </a:rPr>
              <a:t>7) </a:t>
            </a:r>
            <a:r>
              <a:rPr lang="en-US" sz="1600" b="1" dirty="0" smtClean="0">
                <a:solidFill>
                  <a:srgbClr val="00B0F0"/>
                </a:solidFill>
                <a:latin typeface="verdana" panose="020B0604030504040204" pitchFamily="34" charset="0"/>
              </a:rPr>
              <a:t>Declarative support:</a:t>
            </a:r>
            <a:r>
              <a:rPr lang="en-US" sz="1600" b="1" dirty="0" smtClean="0">
                <a:solidFill>
                  <a:srgbClr val="92D050"/>
                </a:solidFill>
                <a:latin typeface="verdana" panose="020B0604030504040204" pitchFamily="34" charset="0"/>
              </a:rPr>
              <a:t> </a:t>
            </a:r>
            <a:r>
              <a:rPr lang="en-US" sz="1600" dirty="0" smtClean="0">
                <a:solidFill>
                  <a:srgbClr val="92D050"/>
                </a:solidFill>
                <a:latin typeface="verdana" panose="020B0604030504040204" pitchFamily="34" charset="0"/>
              </a:rPr>
              <a:t>It provides declarative support for caching, validation, transactions and formatting.</a:t>
            </a:r>
            <a:endParaRPr lang="en-US" sz="1600" b="0" i="0" dirty="0" smtClean="0">
              <a:solidFill>
                <a:srgbClr val="92D050"/>
              </a:solidFill>
              <a:effectLst/>
              <a:latin typeface="verdana" panose="020B0604030504040204" pitchFamily="34"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xmlns="" val="155673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4690" y="726462"/>
            <a:ext cx="11805425" cy="5816977"/>
          </a:xfrm>
          <a:prstGeom prst="rect">
            <a:avLst/>
          </a:prstGeom>
        </p:spPr>
        <p:txBody>
          <a:bodyPr wrap="square">
            <a:spAutoFit/>
          </a:bodyPr>
          <a:lstStyle/>
          <a:p>
            <a:pPr algn="just"/>
            <a:r>
              <a:rPr lang="en-US" sz="1600" b="1" dirty="0" smtClean="0">
                <a:solidFill>
                  <a:srgbClr val="00B0F0"/>
                </a:solidFill>
                <a:latin typeface="verdana" panose="020B0604030504040204" pitchFamily="34" charset="0"/>
              </a:rPr>
              <a:t>Test: </a:t>
            </a:r>
            <a:r>
              <a:rPr lang="en-US" sz="1600" dirty="0" smtClean="0">
                <a:solidFill>
                  <a:srgbClr val="92D050"/>
                </a:solidFill>
                <a:latin typeface="verdana" panose="020B0604030504040204" pitchFamily="34" charset="0"/>
              </a:rPr>
              <a:t>This layer provides support of testing with </a:t>
            </a:r>
            <a:r>
              <a:rPr lang="en-US" sz="1600" dirty="0" err="1" smtClean="0">
                <a:solidFill>
                  <a:srgbClr val="92D050"/>
                </a:solidFill>
                <a:latin typeface="verdana" panose="020B0604030504040204" pitchFamily="34" charset="0"/>
              </a:rPr>
              <a:t>JUnit</a:t>
            </a:r>
            <a:r>
              <a:rPr lang="en-US" sz="1600" dirty="0" smtClean="0">
                <a:solidFill>
                  <a:srgbClr val="92D050"/>
                </a:solidFill>
                <a:latin typeface="verdana" panose="020B0604030504040204" pitchFamily="34" charset="0"/>
              </a:rPr>
              <a:t> and </a:t>
            </a:r>
            <a:r>
              <a:rPr lang="en-US" sz="1600" dirty="0" err="1" smtClean="0">
                <a:solidFill>
                  <a:srgbClr val="92D050"/>
                </a:solidFill>
                <a:latin typeface="verdana" panose="020B0604030504040204" pitchFamily="34" charset="0"/>
              </a:rPr>
              <a:t>TestNG</a:t>
            </a:r>
            <a:r>
              <a:rPr lang="en-US" sz="1600" dirty="0" smtClean="0">
                <a:solidFill>
                  <a:srgbClr val="92D050"/>
                </a:solidFill>
                <a:latin typeface="verdana" panose="020B0604030504040204" pitchFamily="34" charset="0"/>
              </a:rPr>
              <a:t>.</a:t>
            </a:r>
          </a:p>
          <a:p>
            <a:pPr algn="just"/>
            <a:endParaRPr lang="en-US" sz="1600" dirty="0" smtClean="0">
              <a:solidFill>
                <a:srgbClr val="000000"/>
              </a:solidFill>
              <a:latin typeface="verdana" panose="020B0604030504040204" pitchFamily="34" charset="0"/>
            </a:endParaRPr>
          </a:p>
          <a:p>
            <a:pPr algn="just"/>
            <a:r>
              <a:rPr lang="en-US" sz="2000" b="1" dirty="0" smtClean="0">
                <a:solidFill>
                  <a:srgbClr val="00B0F0"/>
                </a:solidFill>
                <a:latin typeface="verdana" panose="020B0604030504040204" pitchFamily="34" charset="0"/>
              </a:rPr>
              <a:t>Spring Core Container </a:t>
            </a:r>
          </a:p>
          <a:p>
            <a:pPr algn="just"/>
            <a:r>
              <a:rPr lang="en-US" sz="1600" dirty="0" smtClean="0">
                <a:solidFill>
                  <a:srgbClr val="92D050"/>
                </a:solidFill>
                <a:latin typeface="verdana" panose="020B0604030504040204" pitchFamily="34" charset="0"/>
              </a:rPr>
              <a:t>The Spring Core container contains core, beans, context and expression language (EL) modules.</a:t>
            </a:r>
          </a:p>
          <a:p>
            <a:pPr algn="just"/>
            <a:endParaRPr lang="en-US" sz="1600" dirty="0" smtClean="0">
              <a:solidFill>
                <a:srgbClr val="000000"/>
              </a:solidFill>
              <a:latin typeface="verdana" panose="020B0604030504040204" pitchFamily="34" charset="0"/>
            </a:endParaRPr>
          </a:p>
          <a:p>
            <a:pPr marL="285750" indent="-285750" algn="just">
              <a:buFont typeface="Wingdings" panose="05000000000000000000" pitchFamily="2" charset="2"/>
              <a:buChar char="q"/>
            </a:pPr>
            <a:r>
              <a:rPr lang="en-US" sz="1600" b="1" dirty="0" smtClean="0">
                <a:solidFill>
                  <a:srgbClr val="00B0F0"/>
                </a:solidFill>
                <a:latin typeface="verdana" panose="020B0604030504040204" pitchFamily="34" charset="0"/>
              </a:rPr>
              <a:t>Core and Beans: </a:t>
            </a:r>
            <a:r>
              <a:rPr lang="en-US" sz="1600" dirty="0" smtClean="0">
                <a:solidFill>
                  <a:srgbClr val="92D050"/>
                </a:solidFill>
                <a:latin typeface="verdana" panose="020B0604030504040204" pitchFamily="34" charset="0"/>
              </a:rPr>
              <a:t>These modules provide IOC and Dependency Injection features.</a:t>
            </a:r>
          </a:p>
          <a:p>
            <a:pPr algn="just"/>
            <a:endParaRPr lang="en-US" sz="1600" dirty="0" smtClean="0">
              <a:solidFill>
                <a:srgbClr val="000000"/>
              </a:solidFill>
              <a:latin typeface="verdana" panose="020B0604030504040204" pitchFamily="34" charset="0"/>
            </a:endParaRPr>
          </a:p>
          <a:p>
            <a:pPr marL="285750" indent="-285750" algn="just">
              <a:buFont typeface="Wingdings" panose="05000000000000000000" pitchFamily="2" charset="2"/>
              <a:buChar char="q"/>
            </a:pPr>
            <a:r>
              <a:rPr lang="en-US" sz="1600" b="1" dirty="0" smtClean="0">
                <a:solidFill>
                  <a:srgbClr val="00B0F0"/>
                </a:solidFill>
                <a:latin typeface="verdana" panose="020B0604030504040204" pitchFamily="34" charset="0"/>
              </a:rPr>
              <a:t>Context: </a:t>
            </a:r>
            <a:r>
              <a:rPr lang="en-US" sz="1600" dirty="0" smtClean="0">
                <a:solidFill>
                  <a:srgbClr val="92D050"/>
                </a:solidFill>
                <a:latin typeface="verdana" panose="020B0604030504040204" pitchFamily="34" charset="0"/>
              </a:rPr>
              <a:t>This module supports initialization (I18N), EJB, JMS, Basic </a:t>
            </a:r>
            <a:r>
              <a:rPr lang="en-US" sz="1600" dirty="0" err="1" smtClean="0">
                <a:solidFill>
                  <a:srgbClr val="92D050"/>
                </a:solidFill>
                <a:latin typeface="verdana" panose="020B0604030504040204" pitchFamily="34" charset="0"/>
              </a:rPr>
              <a:t>Remotting</a:t>
            </a:r>
            <a:r>
              <a:rPr lang="en-US" sz="1600" dirty="0" smtClean="0">
                <a:solidFill>
                  <a:srgbClr val="000000"/>
                </a:solidFill>
                <a:latin typeface="verdana" panose="020B0604030504040204" pitchFamily="34" charset="0"/>
              </a:rPr>
              <a:t>.</a:t>
            </a:r>
          </a:p>
          <a:p>
            <a:pPr algn="just"/>
            <a:endParaRPr lang="en-US" sz="1600" dirty="0" smtClean="0">
              <a:solidFill>
                <a:srgbClr val="000000"/>
              </a:solidFill>
              <a:latin typeface="verdana" panose="020B0604030504040204" pitchFamily="34" charset="0"/>
            </a:endParaRPr>
          </a:p>
          <a:p>
            <a:pPr marL="285750" indent="-285750" algn="just">
              <a:buFont typeface="Wingdings" panose="05000000000000000000" pitchFamily="2" charset="2"/>
              <a:buChar char="q"/>
            </a:pPr>
            <a:r>
              <a:rPr lang="en-US" sz="1600" b="1" dirty="0" smtClean="0">
                <a:solidFill>
                  <a:srgbClr val="00B0F0"/>
                </a:solidFill>
                <a:latin typeface="verdana" panose="020B0604030504040204" pitchFamily="34" charset="0"/>
              </a:rPr>
              <a:t>Expression Language: </a:t>
            </a:r>
            <a:r>
              <a:rPr lang="en-US" sz="1600" dirty="0" smtClean="0">
                <a:solidFill>
                  <a:srgbClr val="92D050"/>
                </a:solidFill>
                <a:latin typeface="verdana" panose="020B0604030504040204" pitchFamily="34" charset="0"/>
              </a:rPr>
              <a:t>It is an extension to the EL defined in JSP. It provides support to setting and getting property values, method invocation, accessing collections and indexers, named variables, logical and arithmetic operators, retrieval of objects by name etc.</a:t>
            </a:r>
          </a:p>
          <a:p>
            <a:pPr algn="just"/>
            <a:endParaRPr lang="en-US" sz="1600" dirty="0" smtClean="0">
              <a:solidFill>
                <a:srgbClr val="000000"/>
              </a:solidFill>
              <a:latin typeface="verdana" panose="020B0604030504040204" pitchFamily="34" charset="0"/>
            </a:endParaRPr>
          </a:p>
          <a:p>
            <a:pPr algn="just"/>
            <a:r>
              <a:rPr lang="en-US" sz="1600" b="1" dirty="0" smtClean="0">
                <a:solidFill>
                  <a:srgbClr val="00B0F0"/>
                </a:solidFill>
                <a:latin typeface="verdana" panose="020B0604030504040204" pitchFamily="34" charset="0"/>
              </a:rPr>
              <a:t>AOP, Aspects and Instrumentation: </a:t>
            </a:r>
            <a:r>
              <a:rPr lang="en-US" sz="1600" dirty="0" smtClean="0">
                <a:solidFill>
                  <a:srgbClr val="92D050"/>
                </a:solidFill>
                <a:latin typeface="verdana" panose="020B0604030504040204" pitchFamily="34" charset="0"/>
              </a:rPr>
              <a:t>These modules support aspect oriented programming implementation where you can use Advices, </a:t>
            </a:r>
            <a:r>
              <a:rPr lang="en-US" sz="1600" dirty="0" err="1" smtClean="0">
                <a:solidFill>
                  <a:srgbClr val="92D050"/>
                </a:solidFill>
                <a:latin typeface="verdana" panose="020B0604030504040204" pitchFamily="34" charset="0"/>
              </a:rPr>
              <a:t>Pointcuts</a:t>
            </a:r>
            <a:r>
              <a:rPr lang="en-US" sz="1600" dirty="0" smtClean="0">
                <a:solidFill>
                  <a:srgbClr val="92D050"/>
                </a:solidFill>
                <a:latin typeface="verdana" panose="020B0604030504040204" pitchFamily="34" charset="0"/>
              </a:rPr>
              <a:t> etc. to decouple the code.</a:t>
            </a:r>
          </a:p>
          <a:p>
            <a:pPr algn="just"/>
            <a:r>
              <a:rPr lang="en-US" sz="1600" dirty="0" smtClean="0">
                <a:solidFill>
                  <a:srgbClr val="92D050"/>
                </a:solidFill>
                <a:latin typeface="verdana" panose="020B0604030504040204" pitchFamily="34" charset="0"/>
              </a:rPr>
              <a:t>The aspects module provides support to integration with </a:t>
            </a:r>
            <a:r>
              <a:rPr lang="en-US" sz="1600" dirty="0" err="1" smtClean="0">
                <a:solidFill>
                  <a:srgbClr val="92D050"/>
                </a:solidFill>
                <a:latin typeface="verdana" panose="020B0604030504040204" pitchFamily="34" charset="0"/>
              </a:rPr>
              <a:t>AspectJ</a:t>
            </a:r>
            <a:r>
              <a:rPr lang="en-US" sz="1600" dirty="0" smtClean="0">
                <a:solidFill>
                  <a:srgbClr val="92D050"/>
                </a:solidFill>
                <a:latin typeface="verdana" panose="020B0604030504040204" pitchFamily="34" charset="0"/>
              </a:rPr>
              <a:t>.</a:t>
            </a:r>
          </a:p>
          <a:p>
            <a:pPr algn="just"/>
            <a:r>
              <a:rPr lang="en-US" sz="1600" dirty="0" smtClean="0">
                <a:solidFill>
                  <a:srgbClr val="92D050"/>
                </a:solidFill>
                <a:latin typeface="verdana" panose="020B0604030504040204" pitchFamily="34" charset="0"/>
              </a:rPr>
              <a:t>The instrumentation module provides support to class instrumentation and </a:t>
            </a:r>
            <a:r>
              <a:rPr lang="en-US" sz="1600" dirty="0" err="1" smtClean="0">
                <a:solidFill>
                  <a:srgbClr val="92D050"/>
                </a:solidFill>
                <a:latin typeface="verdana" panose="020B0604030504040204" pitchFamily="34" charset="0"/>
              </a:rPr>
              <a:t>classloader</a:t>
            </a:r>
            <a:r>
              <a:rPr lang="en-US" sz="1600" dirty="0" smtClean="0">
                <a:solidFill>
                  <a:srgbClr val="92D050"/>
                </a:solidFill>
                <a:latin typeface="verdana" panose="020B0604030504040204" pitchFamily="34" charset="0"/>
              </a:rPr>
              <a:t> implementations.</a:t>
            </a:r>
          </a:p>
          <a:p>
            <a:pPr algn="just"/>
            <a:endParaRPr lang="en-US" sz="1600" dirty="0" smtClean="0">
              <a:solidFill>
                <a:srgbClr val="000000"/>
              </a:solidFill>
              <a:latin typeface="verdana" panose="020B0604030504040204" pitchFamily="34" charset="0"/>
            </a:endParaRPr>
          </a:p>
          <a:p>
            <a:pPr algn="just"/>
            <a:r>
              <a:rPr lang="en-US" sz="1600" b="1" dirty="0" smtClean="0">
                <a:solidFill>
                  <a:srgbClr val="00B0F0"/>
                </a:solidFill>
                <a:latin typeface="verdana" panose="020B0604030504040204" pitchFamily="34" charset="0"/>
              </a:rPr>
              <a:t>Data Access / Integration: </a:t>
            </a:r>
            <a:r>
              <a:rPr lang="en-US" sz="1600" dirty="0" smtClean="0">
                <a:solidFill>
                  <a:srgbClr val="92D050"/>
                </a:solidFill>
                <a:latin typeface="verdana" panose="020B0604030504040204" pitchFamily="34" charset="0"/>
              </a:rPr>
              <a:t>This group comprises of JDBC, ORM, OXM, JMS and Transaction modules. These modules basically provide support to interact with the database.</a:t>
            </a:r>
          </a:p>
          <a:p>
            <a:pPr algn="just"/>
            <a:endParaRPr lang="en-US" sz="1600" dirty="0" smtClean="0">
              <a:solidFill>
                <a:srgbClr val="000000"/>
              </a:solidFill>
              <a:latin typeface="verdana" panose="020B0604030504040204" pitchFamily="34" charset="0"/>
            </a:endParaRPr>
          </a:p>
          <a:p>
            <a:pPr algn="just"/>
            <a:r>
              <a:rPr lang="en-US" sz="1600" b="1" dirty="0" smtClean="0">
                <a:solidFill>
                  <a:srgbClr val="00B0F0"/>
                </a:solidFill>
                <a:latin typeface="verdana" panose="020B0604030504040204" pitchFamily="34" charset="0"/>
              </a:rPr>
              <a:t>Web: </a:t>
            </a:r>
            <a:r>
              <a:rPr lang="en-US" sz="1600" dirty="0" smtClean="0">
                <a:solidFill>
                  <a:srgbClr val="92D050"/>
                </a:solidFill>
                <a:latin typeface="verdana" panose="020B0604030504040204" pitchFamily="34" charset="0"/>
              </a:rPr>
              <a:t>This group comprises of Web, Web-Servlet, Web-Struts and Web-</a:t>
            </a:r>
            <a:r>
              <a:rPr lang="en-US" sz="1600" dirty="0" err="1" smtClean="0">
                <a:solidFill>
                  <a:srgbClr val="92D050"/>
                </a:solidFill>
                <a:latin typeface="verdana" panose="020B0604030504040204" pitchFamily="34" charset="0"/>
              </a:rPr>
              <a:t>Portlet</a:t>
            </a:r>
            <a:r>
              <a:rPr lang="en-US" sz="1600" dirty="0" smtClean="0">
                <a:solidFill>
                  <a:srgbClr val="92D050"/>
                </a:solidFill>
                <a:latin typeface="verdana" panose="020B0604030504040204" pitchFamily="34" charset="0"/>
              </a:rPr>
              <a:t>. These modules provide support to create web application</a:t>
            </a:r>
            <a:r>
              <a:rPr lang="en-US" sz="1600" dirty="0" smtClean="0">
                <a:solidFill>
                  <a:srgbClr val="000000"/>
                </a:solidFill>
                <a:latin typeface="verdana" panose="020B0604030504040204" pitchFamily="34" charset="0"/>
              </a:rPr>
              <a:t>.</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xmlns="" val="338214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40" y="213444"/>
            <a:ext cx="2935419" cy="658642"/>
          </a:xfrm>
          <a:prstGeom prst="rect">
            <a:avLst/>
          </a:prstGeom>
        </p:spPr>
        <p:txBody>
          <a:bodyPr wrap="none">
            <a:spAutoFit/>
          </a:bodyPr>
          <a:lstStyle/>
          <a:p>
            <a:pPr lvl="0">
              <a:lnSpc>
                <a:spcPct val="115000"/>
              </a:lnSpc>
              <a:spcAft>
                <a:spcPts val="375"/>
              </a:spcAft>
            </a:pPr>
            <a:r>
              <a:rPr lang="en-US" sz="32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Spring Modules </a:t>
            </a:r>
          </a:p>
        </p:txBody>
      </p:sp>
      <p:sp>
        <p:nvSpPr>
          <p:cNvPr id="3" name="Rectangle 2"/>
          <p:cNvSpPr/>
          <p:nvPr/>
        </p:nvSpPr>
        <p:spPr>
          <a:xfrm>
            <a:off x="226740" y="872086"/>
            <a:ext cx="11805425" cy="1077218"/>
          </a:xfrm>
          <a:prstGeom prst="rect">
            <a:avLst/>
          </a:prstGeom>
        </p:spPr>
        <p:txBody>
          <a:bodyPr wrap="square">
            <a:spAutoFit/>
          </a:bodyPr>
          <a:lstStyle/>
          <a:p>
            <a:pPr algn="just"/>
            <a:r>
              <a:rPr lang="en-US" sz="1600" b="1" dirty="0" smtClean="0">
                <a:solidFill>
                  <a:srgbClr val="00B0F0"/>
                </a:solidFill>
                <a:latin typeface="verdana" panose="020B0604030504040204" pitchFamily="34" charset="0"/>
              </a:rPr>
              <a:t>Spring framework comprises of many modules such as core, beans, context, expression language, AOP, Aspects, Instrumentation, JDBC, ORM, OXM, JMS, Transaction, Web, Servlet, Struts etc. These modules are grouped into Test, Core Container, AOP, Aspects, Instrumentation, Data Access / Integration, Web (MVC / </a:t>
            </a:r>
            <a:r>
              <a:rPr lang="en-US" sz="1600" b="1" dirty="0" err="1" smtClean="0">
                <a:solidFill>
                  <a:srgbClr val="00B0F0"/>
                </a:solidFill>
                <a:latin typeface="verdana" panose="020B0604030504040204" pitchFamily="34" charset="0"/>
              </a:rPr>
              <a:t>Remoting</a:t>
            </a:r>
            <a:r>
              <a:rPr lang="en-US" sz="1600" b="1" dirty="0" smtClean="0">
                <a:solidFill>
                  <a:srgbClr val="00B0F0"/>
                </a:solidFill>
                <a:latin typeface="verdana" panose="020B0604030504040204" pitchFamily="34" charset="0"/>
              </a:rPr>
              <a:t>) as displayed in the following diagram. </a:t>
            </a:r>
            <a:endParaRPr lang="en-US" sz="1600" dirty="0" smtClean="0">
              <a:solidFill>
                <a:srgbClr val="000000"/>
              </a:solidFill>
              <a:latin typeface="verdana" panose="020B0604030504040204" pitchFamily="34" charset="0"/>
            </a:endParaRP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pic>
        <p:nvPicPr>
          <p:cNvPr id="4" name="Picture 3"/>
          <p:cNvPicPr>
            <a:picLocks noChangeAspect="1"/>
          </p:cNvPicPr>
          <p:nvPr/>
        </p:nvPicPr>
        <p:blipFill>
          <a:blip r:embed="rId2"/>
          <a:stretch>
            <a:fillRect/>
          </a:stretch>
        </p:blipFill>
        <p:spPr>
          <a:xfrm>
            <a:off x="226740" y="1949304"/>
            <a:ext cx="9464428" cy="4715143"/>
          </a:xfrm>
          <a:prstGeom prst="rect">
            <a:avLst/>
          </a:prstGeom>
        </p:spPr>
      </p:pic>
    </p:spTree>
    <p:extLst>
      <p:ext uri="{BB962C8B-B14F-4D97-AF65-F5344CB8AC3E}">
        <p14:creationId xmlns:p14="http://schemas.microsoft.com/office/powerpoint/2010/main" xmlns="" val="2751754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1718</TotalTime>
  <Words>2429</Words>
  <Application>Microsoft Office PowerPoint</Application>
  <PresentationFormat>Custom</PresentationFormat>
  <Paragraphs>398</Paragraphs>
  <Slides>26</Slides>
  <Notes>0</Notes>
  <HiddenSlides>0</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Organic</vt:lpstr>
      <vt:lpstr>Facet</vt:lpstr>
      <vt:lpstr>Ion</vt:lpstr>
      <vt:lpstr>spring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dc:title>
  <dc:creator>TVD</dc:creator>
  <cp:lastModifiedBy>User</cp:lastModifiedBy>
  <cp:revision>129</cp:revision>
  <dcterms:created xsi:type="dcterms:W3CDTF">2016-11-05T15:57:48Z</dcterms:created>
  <dcterms:modified xsi:type="dcterms:W3CDTF">2017-09-23T08:23:17Z</dcterms:modified>
</cp:coreProperties>
</file>