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7D59-56FF-CF18-28C3-39A788C657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03CB79-FA8B-6F37-B642-C57AB2DA7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BC96E1-AA04-C174-5994-F745229868A7}"/>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189036EF-B4B1-DACA-92E0-D11D36B6C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22E01-ED8D-CA26-DAC1-F35849BAD2E3}"/>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2770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B95-F54F-F027-AAC5-C7AF822E1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FC2B0-8C22-9C65-E333-2D8F8BBEE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B718F-5CB8-5C65-4832-C5EA85E8B33F}"/>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394AE8E4-732B-F405-0020-40F6DC657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65ABC-D741-F9D9-87A3-5BB28ECF5C0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82101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2F23-3C25-66A3-3532-122A65143D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07B92D-56C2-C7EC-2FCA-63774C185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FB6B6-1C8B-ED28-831B-93D52E152C5C}"/>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84C4F153-4D46-189B-D2BB-67B1AC927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19FA9-7777-206E-48E7-5D879734674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428198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99DB-6B4B-43EB-1CA4-5C453A7A8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2213E-06EF-EDD4-1BEC-52BC9D44A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4D44E-85C6-BFF4-A257-78DE61EA2D46}"/>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480E0F1B-CF1A-D290-EDD6-D5FCBBE1D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656FA-3B4A-DE20-C8EA-C9B6B7949DEB}"/>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256746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1A3B-FBC6-A5D7-F0CF-206C9DED1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88FCBF-725E-EB56-BA5D-3DFF97528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E6DD3-3E0A-0CCE-C405-2A2F13033E92}"/>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AC62E075-0644-73C2-26B9-CCE5F3B54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3D64-08CB-95CE-958B-C15DD2286131}"/>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677338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B596-C3A6-923C-4E73-7A508B1D9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5CB7E-7A44-0BE0-B769-3D3DCCD5F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DC09A0-3D95-A666-028F-62E97E86B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C0151A-394E-C128-5E0E-F5EF7A3E91F5}"/>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6" name="Footer Placeholder 5">
            <a:extLst>
              <a:ext uri="{FF2B5EF4-FFF2-40B4-BE49-F238E27FC236}">
                <a16:creationId xmlns:a16="http://schemas.microsoft.com/office/drawing/2014/main" id="{38834B7D-8852-ECD2-74E5-5D0E1D9F8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77343-20C0-C4D6-AAE6-194D9402AEE5}"/>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07808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E602-2FA8-247B-02B4-B125C71236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02A03-A5D2-6506-5091-328D1C95C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A24E-7C34-27FF-5625-BF74109C9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16FF2A-D784-FC0A-E1A4-929C9D893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CE55A-1025-C53A-7861-307D174DF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5D61B-3E2E-DAE5-F353-8F7F75472662}"/>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8" name="Footer Placeholder 7">
            <a:extLst>
              <a:ext uri="{FF2B5EF4-FFF2-40B4-BE49-F238E27FC236}">
                <a16:creationId xmlns:a16="http://schemas.microsoft.com/office/drawing/2014/main" id="{C9AAFB64-6E8C-C7DD-AD59-2C45DD83C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DE0E45-A8B9-25B8-D27D-46DE8E45ED6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403624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F80C-B98F-431C-71EB-7003F204CB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4AABC6-E1CD-38F3-0056-5D7AABD1D67E}"/>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4" name="Footer Placeholder 3">
            <a:extLst>
              <a:ext uri="{FF2B5EF4-FFF2-40B4-BE49-F238E27FC236}">
                <a16:creationId xmlns:a16="http://schemas.microsoft.com/office/drawing/2014/main" id="{3A48A0BF-332E-9E3D-EF7B-CF910D16EB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1AEC8D-350E-4BAB-23F2-0E0F24DE72E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8764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D2ECF-1A9B-9DAF-03DC-940263759BF4}"/>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3" name="Footer Placeholder 2">
            <a:extLst>
              <a:ext uri="{FF2B5EF4-FFF2-40B4-BE49-F238E27FC236}">
                <a16:creationId xmlns:a16="http://schemas.microsoft.com/office/drawing/2014/main" id="{0FC9F62E-A829-7DE5-E02F-C6217F2E6C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F8D11C-1EB4-793E-2356-3D4C27EA8D71}"/>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128382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AEAD-F04E-D045-7736-FD957A280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B8A85D-3451-23FC-3787-486621118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C82970-2280-EE27-DDC7-DD4F3EC17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035B5-F87C-F32E-A8C9-A3A08CF07238}"/>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6" name="Footer Placeholder 5">
            <a:extLst>
              <a:ext uri="{FF2B5EF4-FFF2-40B4-BE49-F238E27FC236}">
                <a16:creationId xmlns:a16="http://schemas.microsoft.com/office/drawing/2014/main" id="{6DBA2215-44CA-A195-5591-204987559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82884-7673-285C-A9DD-902DBD410BD3}"/>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785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0D4-F4B7-B6DC-0E6D-B715FB0C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8BF902-1220-89BD-F567-71D758061E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677C4-E2EC-1335-0E66-D0077A10F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8E8D9-C545-9669-F44A-6507ED009F64}"/>
              </a:ext>
            </a:extLst>
          </p:cNvPr>
          <p:cNvSpPr>
            <a:spLocks noGrp="1"/>
          </p:cNvSpPr>
          <p:nvPr>
            <p:ph type="dt" sz="half" idx="10"/>
          </p:nvPr>
        </p:nvSpPr>
        <p:spPr/>
        <p:txBody>
          <a:bodyPr/>
          <a:lstStyle/>
          <a:p>
            <a:fld id="{51196AAE-2DDF-4ADA-95CE-4FC8372086D3}" type="datetimeFigureOut">
              <a:rPr lang="en-IN" smtClean="0"/>
              <a:t>18-10-2023</a:t>
            </a:fld>
            <a:endParaRPr lang="en-IN"/>
          </a:p>
        </p:txBody>
      </p:sp>
      <p:sp>
        <p:nvSpPr>
          <p:cNvPr id="6" name="Footer Placeholder 5">
            <a:extLst>
              <a:ext uri="{FF2B5EF4-FFF2-40B4-BE49-F238E27FC236}">
                <a16:creationId xmlns:a16="http://schemas.microsoft.com/office/drawing/2014/main" id="{8DE5FE8A-33AE-594F-221F-2886F31C8A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D9B6C-9493-FFBC-85AF-C4020BF1B2E0}"/>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67682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5E6DD-DA5A-2038-F3B6-D21261CF8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0D3881-88AC-7CE3-FCA6-ECC17397B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A339A-8777-1498-2DEC-E55A3DFE5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96AAE-2DDF-4ADA-95CE-4FC8372086D3}" type="datetimeFigureOut">
              <a:rPr lang="en-IN" smtClean="0"/>
              <a:t>18-10-2023</a:t>
            </a:fld>
            <a:endParaRPr lang="en-IN"/>
          </a:p>
        </p:txBody>
      </p:sp>
      <p:sp>
        <p:nvSpPr>
          <p:cNvPr id="5" name="Footer Placeholder 4">
            <a:extLst>
              <a:ext uri="{FF2B5EF4-FFF2-40B4-BE49-F238E27FC236}">
                <a16:creationId xmlns:a16="http://schemas.microsoft.com/office/drawing/2014/main" id="{8C7BB16E-EACF-892A-15ED-53A846B36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E3A534-65D0-54F4-A800-9ABA1AF9E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8D4DB-26E7-4A5A-9769-357BD44141B0}" type="slidenum">
              <a:rPr lang="en-IN" smtClean="0"/>
              <a:t>‹#›</a:t>
            </a:fld>
            <a:endParaRPr lang="en-IN"/>
          </a:p>
        </p:txBody>
      </p:sp>
    </p:spTree>
    <p:extLst>
      <p:ext uri="{BB962C8B-B14F-4D97-AF65-F5344CB8AC3E}">
        <p14:creationId xmlns:p14="http://schemas.microsoft.com/office/powerpoint/2010/main" val="226447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topics/social-sciences/economic-framework"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kaggle.com/datasets/rednivrug/unisys?select=20140711.CSV"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386111214601400#bib4" TargetMode="External" /><Relationship Id="rId2" Type="http://schemas.openxmlformats.org/officeDocument/2006/relationships/hyperlink" Target="https://www.sciencedirect.com/science/article/pii/S0386111214601400#bib3"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science/article/pii/S0386111214601400#bib7"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54D2-FEBF-25A6-289E-B7D091270C51}"/>
              </a:ext>
            </a:extLst>
          </p:cNvPr>
          <p:cNvSpPr>
            <a:spLocks noGrp="1"/>
          </p:cNvSpPr>
          <p:nvPr>
            <p:ph type="ctrTitle"/>
          </p:nvPr>
        </p:nvSpPr>
        <p:spPr>
          <a:xfrm>
            <a:off x="1524000" y="1122362"/>
            <a:ext cx="9144000" cy="3449637"/>
          </a:xfrm>
        </p:spPr>
        <p:txBody>
          <a:bodyPr>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BY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V.CHANDRAKALA</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p>
        </p:txBody>
      </p:sp>
      <p:sp>
        <p:nvSpPr>
          <p:cNvPr id="3" name="Subtitle 2">
            <a:extLst>
              <a:ext uri="{FF2B5EF4-FFF2-40B4-BE49-F238E27FC236}">
                <a16:creationId xmlns:a16="http://schemas.microsoft.com/office/drawing/2014/main" id="{7373B695-CC8B-2FE4-B4CD-750F21C73AB9}"/>
              </a:ext>
            </a:extLst>
          </p:cNvPr>
          <p:cNvSpPr>
            <a:spLocks noGrp="1"/>
          </p:cNvSpPr>
          <p:nvPr>
            <p:ph type="subTitle" idx="1"/>
          </p:nvPr>
        </p:nvSpPr>
        <p:spPr>
          <a:xfrm>
            <a:off x="1524000" y="4282750"/>
            <a:ext cx="9144000" cy="975049"/>
          </a:xfrm>
        </p:spPr>
        <p:txBody>
          <a:bodyPr/>
          <a:lstStyle/>
          <a:p>
            <a:endParaRPr lang="en-IN" dirty="0"/>
          </a:p>
        </p:txBody>
      </p:sp>
    </p:spTree>
    <p:extLst>
      <p:ext uri="{BB962C8B-B14F-4D97-AF65-F5344CB8AC3E}">
        <p14:creationId xmlns:p14="http://schemas.microsoft.com/office/powerpoint/2010/main" val="302065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783B-91A1-8077-69CD-EFA56C1727FB}"/>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PROBLEM DEFINITION</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823D97-502B-198A-6896-B2574C12E983}"/>
              </a:ext>
            </a:extLst>
          </p:cNvPr>
          <p:cNvSpPr>
            <a:spLocks noGrp="1"/>
          </p:cNvSpPr>
          <p:nvPr>
            <p:ph idx="1"/>
          </p:nvPr>
        </p:nvSpPr>
        <p:spPr/>
        <p:txBody>
          <a:bodyPr>
            <a:normAutofit fontScale="85000" lnSpcReduction="20000"/>
          </a:bodyPr>
          <a:lstStyle/>
          <a:p>
            <a:pPr algn="just"/>
            <a:r>
              <a:rPr lang="en-US" sz="2300" b="0" i="0" dirty="0">
                <a:solidFill>
                  <a:srgbClr val="1F1F1F"/>
                </a:solidFill>
                <a:effectLst/>
                <a:latin typeface="Times New Roman" panose="02020603050405020304" pitchFamily="18" charset="0"/>
                <a:cs typeface="Times New Roman" panose="02020603050405020304" pitchFamily="18" charset="0"/>
              </a:rPr>
              <a:t>Transport policy in developed countries has for a long time included the need to increase the usage of public transport. The availability of ‘good’ public transport is a major strand in policies to achieve greater usage of public transport and to influence modal shift. However, ‘good’ public transport has many attributes including financial sustainability and the provision of quality services efficiently.</a:t>
            </a:r>
          </a:p>
          <a:p>
            <a:pPr algn="just"/>
            <a:r>
              <a:rPr lang="en-US" sz="2300" b="0" i="0" dirty="0">
                <a:solidFill>
                  <a:srgbClr val="1F1F1F"/>
                </a:solidFill>
                <a:effectLst/>
                <a:latin typeface="Times New Roman" panose="02020603050405020304" pitchFamily="18" charset="0"/>
                <a:cs typeface="Times New Roman" panose="02020603050405020304" pitchFamily="18" charset="0"/>
              </a:rPr>
              <a:t>This paper addresses two related themes relevant to the provision of ‘good’ public transport with particular reference to the provision of urban bus services in the UK. The first theme examines the way in which financial stability, quality and efficiency can be measured by urban transport providers: in this context the paper considers the theoretical and practical issues of applying benchmarking by an urban transport provider. The second theme considers the </a:t>
            </a:r>
            <a:r>
              <a:rPr lang="en-US" sz="2300" b="0" i="0" dirty="0">
                <a:solidFill>
                  <a:srgbClr val="1F1F1F"/>
                </a:solidFill>
                <a:effectLst/>
                <a:latin typeface="Times New Roman" panose="02020603050405020304" pitchFamily="18" charset="0"/>
                <a:cs typeface="Times New Roman" panose="02020603050405020304" pitchFamily="18" charset="0"/>
                <a:hlinkClick r:id="rId2" tooltip="Learn more about economic framework from ScienceDirect's AI-generated Topic Pages"/>
              </a:rPr>
              <a:t>economic framework</a:t>
            </a:r>
            <a:r>
              <a:rPr lang="en-US" sz="2300" b="0" i="0" dirty="0">
                <a:solidFill>
                  <a:srgbClr val="1F1F1F"/>
                </a:solidFill>
                <a:effectLst/>
                <a:latin typeface="Times New Roman" panose="02020603050405020304" pitchFamily="18" charset="0"/>
                <a:cs typeface="Times New Roman" panose="02020603050405020304" pitchFamily="18" charset="0"/>
              </a:rPr>
              <a:t> in which differences in </a:t>
            </a:r>
            <a:r>
              <a:rPr lang="en-US" sz="2300" b="0" i="0" dirty="0" err="1">
                <a:solidFill>
                  <a:srgbClr val="1F1F1F"/>
                </a:solidFill>
                <a:effectLst/>
                <a:latin typeface="Times New Roman" panose="02020603050405020304" pitchFamily="18" charset="0"/>
                <a:cs typeface="Times New Roman" panose="02020603050405020304" pitchFamily="18" charset="0"/>
              </a:rPr>
              <a:t>behaviour</a:t>
            </a:r>
            <a:r>
              <a:rPr lang="en-US" sz="2300" b="0" i="0" dirty="0">
                <a:solidFill>
                  <a:srgbClr val="1F1F1F"/>
                </a:solidFill>
                <a:effectLst/>
                <a:latin typeface="Times New Roman" panose="02020603050405020304" pitchFamily="18" charset="0"/>
                <a:cs typeface="Times New Roman" panose="02020603050405020304" pitchFamily="18" charset="0"/>
              </a:rPr>
              <a:t> of public and private firms and differences in legislative frameworks can be a means of explaining the disparity in attitude by transport providers to the potential benefits of the benchmarking tool.</a:t>
            </a:r>
          </a:p>
          <a:p>
            <a:pPr algn="just"/>
            <a:r>
              <a:rPr lang="en-US" sz="2300" b="0" i="0" dirty="0">
                <a:solidFill>
                  <a:srgbClr val="1F1F1F"/>
                </a:solidFill>
                <a:effectLst/>
                <a:latin typeface="Times New Roman" panose="02020603050405020304" pitchFamily="18" charset="0"/>
                <a:cs typeface="Times New Roman" panose="02020603050405020304" pitchFamily="18" charset="0"/>
              </a:rPr>
              <a:t>Using available benchmarking experience, the paper evaluates the relevance of the theory and identifies key attributes for developing more successful performance measurement for public transport operators in the future. This is important because understanding what is best quality performance and attempting to move towards industry best is one of the most secure ways of ensuring the provision of quality services in a financially stable environment.</a:t>
            </a:r>
          </a:p>
          <a:p>
            <a:endParaRPr lang="en-IN" dirty="0"/>
          </a:p>
        </p:txBody>
      </p:sp>
    </p:spTree>
    <p:extLst>
      <p:ext uri="{BB962C8B-B14F-4D97-AF65-F5344CB8AC3E}">
        <p14:creationId xmlns:p14="http://schemas.microsoft.com/office/powerpoint/2010/main" val="83874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4D60-1390-38E3-2B94-71DC0351B769}"/>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5DF1D4-069E-F08E-B3AB-59762E57EAD8}"/>
              </a:ext>
            </a:extLst>
          </p:cNvPr>
          <p:cNvSpPr>
            <a:spLocks noGrp="1"/>
          </p:cNvSpPr>
          <p:nvPr>
            <p:ph idx="1"/>
          </p:nvPr>
        </p:nvSpPr>
        <p:spPr/>
        <p:txBody>
          <a:bodyPr>
            <a:normAutofit/>
          </a:bodyPr>
          <a:lstStyle/>
          <a:p>
            <a:pPr algn="l" fontAlgn="base"/>
            <a:r>
              <a:rPr lang="en-US" sz="1600" dirty="0">
                <a:latin typeface="Times New Roman" panose="02020603050405020304" pitchFamily="18" charset="0"/>
                <a:cs typeface="Times New Roman" panose="02020603050405020304" pitchFamily="18" charset="0"/>
              </a:rPr>
              <a:t>DATASET LINK:</a:t>
            </a:r>
            <a:r>
              <a:rPr lang="en-IN" sz="1800" b="1" i="0" dirty="0">
                <a:solidFill>
                  <a:srgbClr val="313131"/>
                </a:solidFill>
                <a:effectLst/>
                <a:latin typeface="Open Sans" panose="020B0606030504020204" pitchFamily="34" charset="0"/>
              </a:rPr>
              <a:t> </a:t>
            </a:r>
            <a:r>
              <a:rPr lang="en-IN" sz="1800" b="1" i="0" u="none" strike="noStrike" dirty="0">
                <a:solidFill>
                  <a:srgbClr val="0075B4"/>
                </a:solidFill>
                <a:effectLst/>
                <a:latin typeface="Open Sans" panose="020B0606030504020204" pitchFamily="34" charset="0"/>
                <a:hlinkClick r:id="rId2"/>
              </a:rPr>
              <a:t>https://www.kaggle.com/datasets/rednivrug/unisys?select=20140711.CSV</a:t>
            </a:r>
            <a:r>
              <a:rPr lang="en-IN" sz="1800" b="0" i="0" dirty="0">
                <a:solidFill>
                  <a:srgbClr val="313131"/>
                </a:solidFill>
                <a:effectLst/>
                <a:latin typeface="Open Sans" panose="020B0606030504020204" pitchFamily="34" charset="0"/>
              </a:rPr>
              <a:t> </a:t>
            </a:r>
            <a:endParaRPr lang="en-IN" sz="1100" b="0" i="0" dirty="0">
              <a:solidFill>
                <a:srgbClr val="000000"/>
              </a:solidFill>
              <a:effectLst/>
              <a:latin typeface="Segoe UI" panose="020B0502040204020203" pitchFamily="34" charset="0"/>
            </a:endParaRPr>
          </a:p>
          <a:p>
            <a:br>
              <a:rPr lang="en-IN" sz="1100" b="0" i="0" dirty="0">
                <a:solidFill>
                  <a:srgbClr val="000000"/>
                </a:solidFill>
                <a:effectLst/>
                <a:latin typeface="Segoe UI" panose="020B0502040204020203" pitchFamily="34" charset="0"/>
              </a:rPr>
            </a:b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445CFB-D9E2-A5B2-ECB2-1CABD4F3B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86000"/>
            <a:ext cx="9994641" cy="4282751"/>
          </a:xfrm>
          <a:prstGeom prst="rect">
            <a:avLst/>
          </a:prstGeom>
        </p:spPr>
      </p:pic>
    </p:spTree>
    <p:extLst>
      <p:ext uri="{BB962C8B-B14F-4D97-AF65-F5344CB8AC3E}">
        <p14:creationId xmlns:p14="http://schemas.microsoft.com/office/powerpoint/2010/main" val="37696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EFEA-FD84-7086-2641-2674EF6E28C0}"/>
              </a:ext>
            </a:extLst>
          </p:cNvPr>
          <p:cNvSpPr>
            <a:spLocks noGrp="1"/>
          </p:cNvSpPr>
          <p:nvPr>
            <p:ph type="title"/>
          </p:nvPr>
        </p:nvSpPr>
        <p:spPr>
          <a:xfrm>
            <a:off x="838200" y="365125"/>
            <a:ext cx="10515600" cy="5811838"/>
          </a:xfrm>
        </p:spPr>
        <p:txBody>
          <a:bodyPr>
            <a:normAutofit/>
          </a:bodyPr>
          <a:lstStyle/>
          <a:p>
            <a:r>
              <a:rPr lang="en-US" sz="1800" b="0" i="0" dirty="0">
                <a:solidFill>
                  <a:srgbClr val="1F1F1F"/>
                </a:solidFill>
                <a:effectLst/>
                <a:latin typeface="Times New Roman" panose="02020603050405020304" pitchFamily="18" charset="0"/>
                <a:cs typeface="Times New Roman" panose="02020603050405020304" pitchFamily="18" charset="0"/>
              </a:rPr>
              <a:t>MEASURING QUALITY AND EFFICIENCY IN PUBLIC TRANSPORT</a:t>
            </a:r>
            <a:br>
              <a:rPr lang="en-US" sz="1800" b="0" i="0" dirty="0">
                <a:solidFill>
                  <a:srgbClr val="1F1F1F"/>
                </a:solidFill>
                <a:effectLst/>
                <a:latin typeface="Times New Roman" panose="02020603050405020304" pitchFamily="18" charset="0"/>
                <a:cs typeface="Times New Roman" panose="02020603050405020304" pitchFamily="18" charset="0"/>
              </a:rPr>
            </a:b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There is a plethora of management models and ideas which can be used in a business context to improve business performance</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2"/>
              </a:rPr>
              <a:t>3</a:t>
            </a:r>
            <a:r>
              <a:rPr lang="en-US" sz="1800" b="0" i="0" dirty="0">
                <a:solidFill>
                  <a:srgbClr val="1F1F1F"/>
                </a:solidFill>
                <a:effectLst/>
                <a:latin typeface="Times New Roman" panose="02020603050405020304" pitchFamily="18" charset="0"/>
                <a:cs typeface="Times New Roman" panose="02020603050405020304" pitchFamily="18" charset="0"/>
              </a:rPr>
              <a:t>. Benchmarking has been a key tool in the business improvement </a:t>
            </a:r>
            <a:r>
              <a:rPr lang="en-US" sz="1800" b="0" i="0" dirty="0" err="1">
                <a:solidFill>
                  <a:srgbClr val="1F1F1F"/>
                </a:solidFill>
                <a:effectLst/>
                <a:latin typeface="Times New Roman" panose="02020603050405020304" pitchFamily="18" charset="0"/>
                <a:cs typeface="Times New Roman" panose="02020603050405020304" pitchFamily="18" charset="0"/>
              </a:rPr>
              <a:t>armoury</a:t>
            </a:r>
            <a:r>
              <a:rPr lang="en-US" sz="1800" b="0" i="0" dirty="0">
                <a:solidFill>
                  <a:srgbClr val="1F1F1F"/>
                </a:solidFill>
                <a:effectLst/>
                <a:latin typeface="Times New Roman" panose="02020603050405020304" pitchFamily="18" charset="0"/>
                <a:cs typeface="Times New Roman" panose="02020603050405020304" pitchFamily="18" charset="0"/>
              </a:rPr>
              <a:t> for many years</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3"/>
              </a:rPr>
              <a:t>4</a:t>
            </a:r>
            <a:r>
              <a:rPr lang="en-US" sz="1800" b="0" i="0" dirty="0">
                <a:solidFill>
                  <a:srgbClr val="1F1F1F"/>
                </a:solidFill>
                <a:effectLst/>
                <a:latin typeface="Times New Roman" panose="02020603050405020304" pitchFamily="18" charset="0"/>
                <a:cs typeface="Times New Roman" panose="02020603050405020304" pitchFamily="18" charset="0"/>
              </a:rPr>
              <a:t>. Benchmarking is a way of measuring how good the business is at what it does, making a quantitative statement as to whether their performance is as good as other businesses and using this information to improve the business process. In short, benchmarking is a tool for searching for industry best practice, leading to improvement in performance. It is an on-going technique for measuring and improving processes against the best that can be identified. It requires data gathering, goal setting and analysis. Benchmarking is concerned with facts in contrast to other key management tools, such as balanced scorecards, which also include more subjective elements relating to business aspirations. Benchmarking can be widely applied and can cover all aspects of measurable activity: in a urban bus context, benchmarking could cover both inputs (internal efficiency) and outputs (revenue and passenger responses).</a:t>
            </a:r>
            <a:br>
              <a:rPr lang="en-US" b="0" i="0" dirty="0">
                <a:solidFill>
                  <a:srgbClr val="1F1F1F"/>
                </a:solidFill>
                <a:effectLst/>
                <a:latin typeface="ElsevierGulliver"/>
              </a:rPr>
            </a:br>
            <a:endParaRPr lang="en-IN" dirty="0"/>
          </a:p>
        </p:txBody>
      </p:sp>
      <p:sp>
        <p:nvSpPr>
          <p:cNvPr id="3" name="Content Placeholder 2">
            <a:extLst>
              <a:ext uri="{FF2B5EF4-FFF2-40B4-BE49-F238E27FC236}">
                <a16:creationId xmlns:a16="http://schemas.microsoft.com/office/drawing/2014/main" id="{BF3F3F59-4DE7-FAE1-B72D-5AFCADE2AE17}"/>
              </a:ext>
            </a:extLst>
          </p:cNvPr>
          <p:cNvSpPr>
            <a:spLocks noGrp="1"/>
          </p:cNvSpPr>
          <p:nvPr>
            <p:ph idx="1"/>
          </p:nvPr>
        </p:nvSpPr>
        <p:spPr>
          <a:xfrm>
            <a:off x="838200" y="5626359"/>
            <a:ext cx="10515600" cy="550604"/>
          </a:xfrm>
        </p:spPr>
        <p:txBody>
          <a:bodyPr/>
          <a:lstStyle/>
          <a:p>
            <a:endParaRPr lang="en-IN" dirty="0"/>
          </a:p>
        </p:txBody>
      </p:sp>
    </p:spTree>
    <p:extLst>
      <p:ext uri="{BB962C8B-B14F-4D97-AF65-F5344CB8AC3E}">
        <p14:creationId xmlns:p14="http://schemas.microsoft.com/office/powerpoint/2010/main" val="131032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DF26-7F56-27AD-0C7D-BB18D82FCB64}"/>
              </a:ext>
            </a:extLst>
          </p:cNvPr>
          <p:cNvSpPr>
            <a:spLocks noGrp="1"/>
          </p:cNvSpPr>
          <p:nvPr>
            <p:ph type="title"/>
          </p:nvPr>
        </p:nvSpPr>
        <p:spPr>
          <a:xfrm>
            <a:off x="838200" y="365125"/>
            <a:ext cx="10515600" cy="5559814"/>
          </a:xfrm>
        </p:spPr>
        <p:txBody>
          <a:bodyPr>
            <a:normAutofit/>
          </a:bodyPr>
          <a:lstStyle/>
          <a:p>
            <a:r>
              <a:rPr lang="en-US" sz="1800" b="0" i="0" dirty="0">
                <a:solidFill>
                  <a:srgbClr val="1F1F1F"/>
                </a:solidFill>
                <a:effectLst/>
                <a:latin typeface="Times New Roman" panose="02020603050405020304" pitchFamily="18" charset="0"/>
                <a:cs typeface="Times New Roman" panose="02020603050405020304" pitchFamily="18" charset="0"/>
              </a:rPr>
              <a:t>BENCHMARKING IN THE PUBLIC TRANSPORT SECTOR</a:t>
            </a: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One of the earliest interests in performance measurement was noted in the passenger transport sector over twenty years ago with the investigation by the OECD. The OECD Road Research </a:t>
            </a:r>
            <a:r>
              <a:rPr lang="en-US" sz="1800" b="0" i="0" dirty="0" err="1">
                <a:solidFill>
                  <a:srgbClr val="1F1F1F"/>
                </a:solidFill>
                <a:effectLst/>
                <a:latin typeface="Times New Roman" panose="02020603050405020304" pitchFamily="18" charset="0"/>
                <a:cs typeface="Times New Roman" panose="02020603050405020304" pitchFamily="18" charset="0"/>
              </a:rPr>
              <a:t>Programme</a:t>
            </a:r>
            <a:r>
              <a:rPr lang="en-US" sz="1800" b="0" i="0" dirty="0">
                <a:solidFill>
                  <a:srgbClr val="1F1F1F"/>
                </a:solidFill>
                <a:effectLst/>
                <a:latin typeface="Times New Roman" panose="02020603050405020304" pitchFamily="18" charset="0"/>
                <a:cs typeface="Times New Roman" panose="02020603050405020304" pitchFamily="18" charset="0"/>
              </a:rPr>
              <a:t> undertook an examination of the key issues to be considered in developing a technically sound approach to evaluation of performance, using various ‘packages’ of indicators. The resulting report outlines a clear conceptual basis for development of system-wide indicators in two categories of interest to this paper: efficiency and effectiveness</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2"/>
              </a:rPr>
              <a:t>7</a:t>
            </a:r>
            <a:r>
              <a:rPr lang="en-US" sz="1800" b="0" i="0" dirty="0">
                <a:solidFill>
                  <a:srgbClr val="1F1F1F"/>
                </a:solidFill>
                <a:effectLst/>
                <a:latin typeface="Times New Roman" panose="02020603050405020304" pitchFamily="18" charset="0"/>
                <a:cs typeface="Times New Roman" panose="02020603050405020304" pitchFamily="18" charset="0"/>
              </a:rPr>
              <a:t>. Effectiveness is concerned with the results of the service, while efficiency is concerned with the means of achieving these results.</a:t>
            </a: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The report identifies eight groups of users with each having differing needs for performance indicators: public transport managers; municipal managers; policy makers; regional planners; street traffic system managers; central, national and state governments; public transport users; and the research community. Data requirements and sources are identified and the pros and cons of manual versus automatic data collection systems described. The recommended set of performance indicators required for the purposes of (a) service planning, (b) internal assessment, (c) comparison of different operations and (d) more global assessment are outlined. In addition, some applications for each indicator are noted, together with advice of the frequency at which the measure should be reported. However, despite this early work, no evidence of it being put into practice in a sustained way has been identified in the public transport sector. </a:t>
            </a:r>
            <a:br>
              <a:rPr lang="en-US" b="0" i="0" dirty="0">
                <a:solidFill>
                  <a:srgbClr val="1F1F1F"/>
                </a:solidFill>
                <a:effectLst/>
                <a:latin typeface="ElsevierGulliver"/>
              </a:rPr>
            </a:br>
            <a:endParaRPr lang="en-IN" dirty="0"/>
          </a:p>
        </p:txBody>
      </p:sp>
      <p:sp>
        <p:nvSpPr>
          <p:cNvPr id="3" name="Content Placeholder 2">
            <a:extLst>
              <a:ext uri="{FF2B5EF4-FFF2-40B4-BE49-F238E27FC236}">
                <a16:creationId xmlns:a16="http://schemas.microsoft.com/office/drawing/2014/main" id="{C1F5A5B6-8558-012A-2FC8-7C8D8A6BC219}"/>
              </a:ext>
            </a:extLst>
          </p:cNvPr>
          <p:cNvSpPr>
            <a:spLocks noGrp="1"/>
          </p:cNvSpPr>
          <p:nvPr>
            <p:ph idx="1"/>
          </p:nvPr>
        </p:nvSpPr>
        <p:spPr>
          <a:xfrm>
            <a:off x="838200" y="5924939"/>
            <a:ext cx="10515600" cy="252024"/>
          </a:xfrm>
        </p:spPr>
        <p:txBody>
          <a:bodyPr>
            <a:normAutofit fontScale="47500" lnSpcReduction="20000"/>
          </a:bodyPr>
          <a:lstStyle/>
          <a:p>
            <a:endParaRPr lang="en-IN" dirty="0"/>
          </a:p>
        </p:txBody>
      </p:sp>
    </p:spTree>
    <p:extLst>
      <p:ext uri="{BB962C8B-B14F-4D97-AF65-F5344CB8AC3E}">
        <p14:creationId xmlns:p14="http://schemas.microsoft.com/office/powerpoint/2010/main" val="38802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B387-63FC-442F-3B1C-3574464D33C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088E58-41F8-B0F6-C0D6-ECA163A43B72}"/>
              </a:ext>
            </a:extLst>
          </p:cNvPr>
          <p:cNvSpPr>
            <a:spLocks noGrp="1"/>
          </p:cNvSpPr>
          <p:nvPr>
            <p:ph idx="1"/>
          </p:nvPr>
        </p:nvSpPr>
        <p:spPr>
          <a:xfrm>
            <a:off x="838200" y="3041779"/>
            <a:ext cx="10515600" cy="3135183"/>
          </a:xfrm>
        </p:spPr>
        <p:txBody>
          <a:bodyPr/>
          <a:lstStyle/>
          <a:p>
            <a:pPr marL="0" indent="0" algn="ctr">
              <a:buNone/>
            </a:pPr>
            <a:r>
              <a:rPr lang="en-US" dirty="0"/>
              <a:t> THANKYOU</a:t>
            </a:r>
            <a:endParaRPr lang="en-IN" dirty="0"/>
          </a:p>
        </p:txBody>
      </p:sp>
    </p:spTree>
    <p:extLst>
      <p:ext uri="{BB962C8B-B14F-4D97-AF65-F5344CB8AC3E}">
        <p14:creationId xmlns:p14="http://schemas.microsoft.com/office/powerpoint/2010/main" val="266649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793</Words>
  <Application>Microsoft Office PowerPoint</Application>
  <PresentationFormat>Widescreen</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REPORT ON  PUBLIC TRANSPORTATION EFFICIENCY ANALYSIS  SUBMITTED BY  V.CHANDRAKALA  PERI INSTITUTE OF TECHNOLOGY  MANNIVKKAM </vt:lpstr>
      <vt:lpstr>PROBLEM DEFINITION</vt:lpstr>
      <vt:lpstr>DATASET</vt:lpstr>
      <vt:lpstr>MEASURING QUALITY AND EFFICIENCY IN PUBLIC TRANSPORT  There is a plethora of management models and ideas which can be used in a business context to improve business performance3. Benchmarking has been a key tool in the business improvement armoury for many years4. Benchmarking is a way of measuring how good the business is at what it does, making a quantitative statement as to whether their performance is as good as other businesses and using this information to improve the business process. In short, benchmarking is a tool for searching for industry best practice, leading to improvement in performance. It is an on-going technique for measuring and improving processes against the best that can be identified. It requires data gathering, goal setting and analysis. Benchmarking is concerned with facts in contrast to other key management tools, such as balanced scorecards, which also include more subjective elements relating to business aspirations. Benchmarking can be widely applied and can cover all aspects of measurable activity: in a urban bus context, benchmarking could cover both inputs (internal efficiency) and outputs (revenue and passenger responses). </vt:lpstr>
      <vt:lpstr>BENCHMARKING IN THE PUBLIC TRANSPORT SECTOR One of the earliest interests in performance measurement was noted in the passenger transport sector over twenty years ago with the investigation by the OECD. The OECD Road Research Programme undertook an examination of the key issues to be considered in developing a technically sound approach to evaluation of performance, using various ‘packages’ of indicators. The resulting report outlines a clear conceptual basis for development of system-wide indicators in two categories of interest to this paper: efficiency and effectiveness7. Effectiveness is concerned with the results of the service, while efficiency is concerned with the means of achieving these results. The report identifies eight groups of users with each having differing needs for performance indicators: public transport managers; municipal managers; policy makers; regional planners; street traffic system managers; central, national and state governments; public transport users; and the research community. Data requirements and sources are identified and the pros and cons of manual versus automatic data collection systems described. The recommended set of performance indicators required for the purposes of (a) service planning, (b) internal assessment, (c) comparison of different operations and (d) more global assessment are outlined. In addition, some applications for each indicator are noted, together with advice of the frequency at which the measure should be reported. However, despite this early work, no evidence of it being put into practice in a sustained way has been identified in the public transport sector.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chandrakalaveera@outlook.com</cp:lastModifiedBy>
  <cp:revision>2</cp:revision>
  <dcterms:created xsi:type="dcterms:W3CDTF">2023-10-18T18:00:51Z</dcterms:created>
  <dcterms:modified xsi:type="dcterms:W3CDTF">2023-10-18T18:15:12Z</dcterms:modified>
</cp:coreProperties>
</file>