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3"/>
  </p:notesMasterIdLst>
  <p:sldIdLst>
    <p:sldId id="257" r:id="rId2"/>
    <p:sldId id="260" r:id="rId3"/>
    <p:sldId id="261" r:id="rId4"/>
    <p:sldId id="270" r:id="rId5"/>
    <p:sldId id="263" r:id="rId6"/>
    <p:sldId id="267" r:id="rId7"/>
    <p:sldId id="269" r:id="rId8"/>
    <p:sldId id="264" r:id="rId9"/>
    <p:sldId id="265" r:id="rId10"/>
    <p:sldId id="268" r:id="rId11"/>
    <p:sldId id="266"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57"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8"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1048585" name="Google Shape;51;g1652077f3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6" name="Google Shape;52;g1652077f3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048628"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9"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760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048632" name="Google Shape;134;g1652077f3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3" name="Google Shape;135;g1652077f3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0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1048606" name="Google Shape;90;g1652077f30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7" name="Google Shape;91;g1652077f30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048628"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9"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37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18" name="Google Shape;107;g1652077f30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9" name="Google Shape;108;g1652077f30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18" name="Google Shape;107;g1652077f30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9" name="Google Shape;108;g1652077f30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756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048628"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9"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75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048623" name="Google Shape;116;g1652077f30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4" name="Google Shape;117;g1652077f30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048628"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9"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48579"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580"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48581"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597"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048637"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638"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44"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45"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46"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47"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1048648"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49"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34"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635"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36"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50"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8651"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52"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3"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654"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55"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656"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39"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lvl1pPr>
          </a:lstStyle>
          <a:p>
            <a:endParaRPr/>
          </a:p>
        </p:txBody>
      </p:sp>
      <p:sp>
        <p:nvSpPr>
          <p:cNvPr id="1048640"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1048641"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8642"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lvl1pPr>
            <a:lvl2pPr marL="914400" lvl="1" indent="-317500" algn="ctr">
              <a:spcBef>
                <a:spcPts val="0"/>
              </a:spcBef>
              <a:spcAft>
                <a:spcPts val="0"/>
              </a:spcAft>
              <a:buSzPts val="1400"/>
              <a:buChar char="○"/>
            </a:lvl2pPr>
            <a:lvl3pPr marL="1371600" lvl="2" indent="-317500" algn="ctr">
              <a:spcBef>
                <a:spcPts val="0"/>
              </a:spcBef>
              <a:spcAft>
                <a:spcPts val="0"/>
              </a:spcAft>
              <a:buSzPts val="1400"/>
              <a:buChar char="■"/>
            </a:lvl3pPr>
            <a:lvl4pPr marL="1828800" lvl="3" indent="-317500" algn="ctr">
              <a:spcBef>
                <a:spcPts val="0"/>
              </a:spcBef>
              <a:spcAft>
                <a:spcPts val="0"/>
              </a:spcAft>
              <a:buSzPts val="1400"/>
              <a:buChar char="●"/>
            </a:lvl4pPr>
            <a:lvl5pPr marL="2286000" lvl="4" indent="-317500" algn="ctr">
              <a:spcBef>
                <a:spcPts val="0"/>
              </a:spcBef>
              <a:spcAft>
                <a:spcPts val="0"/>
              </a:spcAft>
              <a:buSzPts val="1400"/>
              <a:buChar char="○"/>
            </a:lvl5pPr>
            <a:lvl6pPr marL="2743200" lvl="5" indent="-317500" algn="ctr">
              <a:spcBef>
                <a:spcPts val="0"/>
              </a:spcBef>
              <a:spcAft>
                <a:spcPts val="0"/>
              </a:spcAft>
              <a:buSzPts val="1400"/>
              <a:buChar char="■"/>
            </a:lvl6pPr>
            <a:lvl7pPr marL="3200400" lvl="6" indent="-317500" algn="ctr">
              <a:spcBef>
                <a:spcPts val="0"/>
              </a:spcBef>
              <a:spcAft>
                <a:spcPts val="0"/>
              </a:spcAft>
              <a:buSzPts val="1400"/>
              <a:buChar char="●"/>
            </a:lvl7pPr>
            <a:lvl8pPr marL="3657600" lvl="7" indent="-317500" algn="ctr">
              <a:spcBef>
                <a:spcPts val="0"/>
              </a:spcBef>
              <a:spcAft>
                <a:spcPts val="0"/>
              </a:spcAft>
              <a:buSzPts val="1400"/>
              <a:buChar char="○"/>
            </a:lvl8pPr>
            <a:lvl9pPr marL="4114800" lvl="8" indent="-317500" algn="ctr">
              <a:spcBef>
                <a:spcPts val="0"/>
              </a:spcBef>
              <a:spcAft>
                <a:spcPts val="0"/>
              </a:spcAft>
              <a:buSzPts val="1400"/>
              <a:buChar char="■"/>
            </a:lvl9pPr>
          </a:lstStyle>
          <a:p>
            <a:endParaRPr/>
          </a:p>
        </p:txBody>
      </p:sp>
      <p:sp>
        <p:nvSpPr>
          <p:cNvPr id="1048643"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04857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8.png"/><Relationship Id="rId7"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1" name="Shape 53"/>
        <p:cNvGrpSpPr/>
        <p:nvPr/>
      </p:nvGrpSpPr>
      <p:grpSpPr>
        <a:xfrm>
          <a:off x="0" y="0"/>
          <a:ext cx="0" cy="0"/>
          <a:chOff x="0" y="0"/>
          <a:chExt cx="0" cy="0"/>
        </a:xfrm>
      </p:grpSpPr>
      <p:sp>
        <p:nvSpPr>
          <p:cNvPr id="1048582" name="Google Shape;55;p13"/>
          <p:cNvSpPr/>
          <p:nvPr/>
        </p:nvSpPr>
        <p:spPr>
          <a:xfrm>
            <a:off x="21925" y="3107531"/>
            <a:ext cx="9122100" cy="2050182"/>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583" name="Google Shape;56;p13"/>
          <p:cNvSpPr txBox="1">
            <a:spLocks noGrp="1"/>
          </p:cNvSpPr>
          <p:nvPr>
            <p:ph type="ctrTitle"/>
          </p:nvPr>
        </p:nvSpPr>
        <p:spPr>
          <a:xfrm>
            <a:off x="1862250" y="3181210"/>
            <a:ext cx="5616900" cy="7932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IN" sz="3600" b="1" dirty="0">
                <a:solidFill>
                  <a:schemeClr val="lt1"/>
                </a:solidFill>
                <a:latin typeface="Montserrat"/>
                <a:ea typeface="Montserrat"/>
                <a:cs typeface="Montserrat"/>
                <a:sym typeface="Montserrat"/>
              </a:rPr>
              <a:t>Image Caption Generator</a:t>
            </a:r>
            <a:endParaRPr sz="3600" b="1" dirty="0">
              <a:solidFill>
                <a:schemeClr val="lt1"/>
              </a:solidFill>
              <a:latin typeface="Montserrat"/>
              <a:ea typeface="Montserrat"/>
              <a:cs typeface="Montserrat"/>
              <a:sym typeface="Montserrat"/>
            </a:endParaRPr>
          </a:p>
        </p:txBody>
      </p:sp>
      <p:sp>
        <p:nvSpPr>
          <p:cNvPr id="1048584" name="Google Shape;57;p13"/>
          <p:cNvSpPr txBox="1">
            <a:spLocks noGrp="1"/>
          </p:cNvSpPr>
          <p:nvPr>
            <p:ph type="subTitle" idx="1"/>
          </p:nvPr>
        </p:nvSpPr>
        <p:spPr>
          <a:xfrm>
            <a:off x="1862250" y="4086225"/>
            <a:ext cx="5616900" cy="8572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N" sz="1400" dirty="0">
                <a:solidFill>
                  <a:schemeClr val="lt1"/>
                </a:solidFill>
                <a:latin typeface="Times New Roman" panose="02020603050405020304" pitchFamily="18" charset="0"/>
                <a:ea typeface="Montserrat"/>
                <a:cs typeface="Times New Roman" panose="02020603050405020304" pitchFamily="18" charset="0"/>
                <a:sym typeface="Montserrat"/>
              </a:rPr>
              <a:t>Presented by : </a:t>
            </a:r>
          </a:p>
          <a:p>
            <a:pPr marL="0" lvl="0" indent="0" algn="just" rtl="0">
              <a:spcBef>
                <a:spcPts val="0"/>
              </a:spcBef>
              <a:spcAft>
                <a:spcPts val="0"/>
              </a:spcAft>
              <a:buNone/>
            </a:pPr>
            <a:r>
              <a:rPr lang="en-IN" sz="1400" dirty="0">
                <a:solidFill>
                  <a:schemeClr val="lt1"/>
                </a:solidFill>
                <a:latin typeface="Times New Roman" panose="02020603050405020304" pitchFamily="18" charset="0"/>
                <a:ea typeface="Montserrat"/>
                <a:cs typeface="Times New Roman" panose="02020603050405020304" pitchFamily="18" charset="0"/>
                <a:sym typeface="Montserrat"/>
              </a:rPr>
              <a:t>Chandrakant Dhule - 48</a:t>
            </a:r>
          </a:p>
        </p:txBody>
      </p:sp>
      <p:pic>
        <p:nvPicPr>
          <p:cNvPr id="2097153" name="Google Shape;58;p13"/>
          <p:cNvPicPr preferRelativeResize="0">
            <a:picLocks/>
          </p:cNvPicPr>
          <p:nvPr/>
        </p:nvPicPr>
        <p:blipFill>
          <a:blip r:embed="rId3">
            <a:alphaModFix/>
          </a:blip>
          <a:stretch>
            <a:fillRect/>
          </a:stretch>
        </p:blipFill>
        <p:spPr>
          <a:xfrm>
            <a:off x="7700963" y="197149"/>
            <a:ext cx="1101969" cy="931563"/>
          </a:xfrm>
          <a:prstGeom prst="rect">
            <a:avLst/>
          </a:prstGeom>
          <a:noFill/>
          <a:ln>
            <a:noFill/>
          </a:ln>
        </p:spPr>
      </p:pic>
      <p:pic>
        <p:nvPicPr>
          <p:cNvPr id="2097154" name="Google Shape;59;p13"/>
          <p:cNvPicPr preferRelativeResize="0">
            <a:picLocks/>
          </p:cNvPicPr>
          <p:nvPr/>
        </p:nvPicPr>
        <p:blipFill>
          <a:blip r:embed="rId4">
            <a:alphaModFix/>
          </a:blip>
          <a:stretch>
            <a:fillRect/>
          </a:stretch>
        </p:blipFill>
        <p:spPr>
          <a:xfrm>
            <a:off x="-7" y="0"/>
            <a:ext cx="1742964" cy="5143501"/>
          </a:xfrm>
          <a:prstGeom prst="rect">
            <a:avLst/>
          </a:prstGeom>
          <a:noFill/>
          <a:ln>
            <a:noFill/>
          </a:ln>
        </p:spPr>
      </p:pic>
      <p:pic>
        <p:nvPicPr>
          <p:cNvPr id="2097155" name="Picture 8"/>
          <p:cNvPicPr>
            <a:picLocks noChangeAspect="1"/>
          </p:cNvPicPr>
          <p:nvPr/>
        </p:nvPicPr>
        <p:blipFill>
          <a:blip r:embed="rId5"/>
          <a:stretch>
            <a:fillRect/>
          </a:stretch>
        </p:blipFill>
        <p:spPr>
          <a:xfrm>
            <a:off x="1795869" y="256967"/>
            <a:ext cx="861607" cy="871745"/>
          </a:xfrm>
          <a:prstGeom prst="rect">
            <a:avLst/>
          </a:prstGeom>
        </p:spPr>
      </p:pic>
      <p:sp>
        <p:nvSpPr>
          <p:cNvPr id="2" name="Rectangle 1">
            <a:extLst>
              <a:ext uri="{FF2B5EF4-FFF2-40B4-BE49-F238E27FC236}">
                <a16:creationId xmlns:a16="http://schemas.microsoft.com/office/drawing/2014/main" id="{EAB8C22A-CBE5-0F00-EC49-5994F130059D}"/>
              </a:ext>
            </a:extLst>
          </p:cNvPr>
          <p:cNvSpPr/>
          <p:nvPr/>
        </p:nvSpPr>
        <p:spPr>
          <a:xfrm>
            <a:off x="2793907" y="74534"/>
            <a:ext cx="4770625" cy="1236610"/>
          </a:xfrm>
          <a:prstGeom prst="rect">
            <a:avLst/>
          </a:prstGeom>
          <a:solidFill>
            <a:srgbClr val="E7E4DE"/>
          </a:solidFill>
          <a:ln>
            <a:solidFill>
              <a:srgbClr val="E7E4D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spcAft>
                <a:spcPts val="800"/>
              </a:spcAft>
            </a:pPr>
            <a:r>
              <a:rPr lang="en-IN" sz="2000" b="1" dirty="0">
                <a:solidFill>
                  <a:srgbClr val="000000"/>
                </a:solidFill>
                <a:effectLst/>
                <a:latin typeface="Times New Roman" panose="02020603050405020304" pitchFamily="18" charset="0"/>
                <a:ea typeface="Times New Roman" panose="02020603050405020304" pitchFamily="18" charset="0"/>
              </a:rPr>
              <a:t>G.H. </a:t>
            </a:r>
            <a:r>
              <a:rPr lang="en-IN" sz="2000" b="1" dirty="0" err="1">
                <a:solidFill>
                  <a:srgbClr val="000000"/>
                </a:solidFill>
                <a:effectLst/>
                <a:latin typeface="Times New Roman" panose="02020603050405020304" pitchFamily="18" charset="0"/>
                <a:ea typeface="Times New Roman" panose="02020603050405020304" pitchFamily="18" charset="0"/>
              </a:rPr>
              <a:t>Raisoni</a:t>
            </a:r>
            <a:r>
              <a:rPr lang="en-IN" sz="2000" b="1" dirty="0">
                <a:solidFill>
                  <a:srgbClr val="000000"/>
                </a:solidFill>
                <a:effectLst/>
                <a:latin typeface="Times New Roman" panose="02020603050405020304" pitchFamily="18" charset="0"/>
                <a:ea typeface="Times New Roman" panose="02020603050405020304" pitchFamily="18" charset="0"/>
              </a:rPr>
              <a:t> College of Engineering</a:t>
            </a:r>
          </a:p>
          <a:p>
            <a:pPr algn="ctr">
              <a:spcAft>
                <a:spcPts val="800"/>
              </a:spcAft>
            </a:pPr>
            <a:r>
              <a:rPr lang="en-IN" sz="1050" b="1" dirty="0">
                <a:solidFill>
                  <a:srgbClr val="000000"/>
                </a:solidFill>
                <a:effectLst/>
                <a:latin typeface="Times New Roman" panose="02020603050405020304" pitchFamily="18" charset="0"/>
                <a:ea typeface="Times New Roman" panose="02020603050405020304" pitchFamily="18" charset="0"/>
              </a:rPr>
              <a:t>Bachelor of Technology  in Information Technology</a:t>
            </a:r>
            <a:r>
              <a:rPr lang="en-IN" sz="1100" b="1" dirty="0">
                <a:solidFill>
                  <a:srgbClr val="000000"/>
                </a:solidFill>
                <a:effectLst/>
                <a:latin typeface="Times New Roman" panose="02020603050405020304" pitchFamily="18" charset="0"/>
                <a:ea typeface="Times New Roman" panose="02020603050405020304" pitchFamily="18" charset="0"/>
              </a:rPr>
              <a:t>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50C36A9F-0FFE-D73E-C812-E4B879A79BD1}"/>
              </a:ext>
            </a:extLst>
          </p:cNvPr>
          <p:cNvSpPr txBox="1"/>
          <p:nvPr/>
        </p:nvSpPr>
        <p:spPr>
          <a:xfrm>
            <a:off x="3929062" y="1453841"/>
            <a:ext cx="2500313" cy="1294329"/>
          </a:xfrm>
          <a:prstGeom prst="rect">
            <a:avLst/>
          </a:prstGeom>
          <a:noFill/>
        </p:spPr>
        <p:txBody>
          <a:bodyPr wrap="square" rtlCol="0">
            <a:spAutoFit/>
          </a:bodyPr>
          <a:lstStyle/>
          <a:p>
            <a:pPr marL="6350" marR="50165" indent="-6350" algn="ctr">
              <a:lnSpc>
                <a:spcPct val="107000"/>
              </a:lnSpc>
              <a:spcAft>
                <a:spcPts val="510"/>
              </a:spcAft>
            </a:pPr>
            <a:r>
              <a:rPr lang="en-IN" sz="1200" dirty="0">
                <a:solidFill>
                  <a:srgbClr val="000000"/>
                </a:solidFill>
                <a:effectLst/>
                <a:latin typeface="Times New Roman" panose="02020603050405020304" pitchFamily="18" charset="0"/>
                <a:ea typeface="Cambria" panose="02040503050406030204" pitchFamily="18" charset="0"/>
              </a:rPr>
              <a:t>Under the Guidance of</a:t>
            </a:r>
            <a:endParaRPr lang="en-IN" sz="1200" dirty="0">
              <a:solidFill>
                <a:srgbClr val="000000"/>
              </a:solidFill>
              <a:effectLst/>
              <a:latin typeface="Calibri" panose="020F0502020204030204" pitchFamily="34" charset="0"/>
              <a:ea typeface="Calibri" panose="020F0502020204030204" pitchFamily="34" charset="0"/>
            </a:endParaRPr>
          </a:p>
          <a:p>
            <a:pPr marL="6350" marR="50165" indent="-6350" algn="ctr">
              <a:lnSpc>
                <a:spcPct val="107000"/>
              </a:lnSpc>
              <a:spcAft>
                <a:spcPts val="510"/>
              </a:spcAft>
            </a:pPr>
            <a:r>
              <a:rPr lang="en-IN" sz="1200" b="1" dirty="0">
                <a:solidFill>
                  <a:srgbClr val="000000"/>
                </a:solidFill>
                <a:effectLst/>
                <a:latin typeface="Times New Roman" panose="02020603050405020304" pitchFamily="18" charset="0"/>
                <a:ea typeface="Cambria" panose="02040503050406030204" pitchFamily="18" charset="0"/>
              </a:rPr>
              <a:t>Prof. Priti </a:t>
            </a:r>
            <a:r>
              <a:rPr lang="en-IN" sz="1200" b="1" dirty="0" err="1">
                <a:solidFill>
                  <a:srgbClr val="000000"/>
                </a:solidFill>
                <a:effectLst/>
                <a:latin typeface="Times New Roman" panose="02020603050405020304" pitchFamily="18" charset="0"/>
                <a:ea typeface="Cambria" panose="02040503050406030204" pitchFamily="18" charset="0"/>
              </a:rPr>
              <a:t>Kakde</a:t>
            </a:r>
            <a:endParaRPr lang="en-IN" sz="1200" dirty="0">
              <a:solidFill>
                <a:srgbClr val="000000"/>
              </a:solidFill>
              <a:effectLst/>
              <a:latin typeface="Calibri" panose="020F0502020204030204" pitchFamily="34" charset="0"/>
              <a:ea typeface="Calibri" panose="020F0502020204030204" pitchFamily="34" charset="0"/>
            </a:endParaRPr>
          </a:p>
          <a:p>
            <a:pPr marL="6350" marR="50165" indent="-6350" algn="ctr">
              <a:lnSpc>
                <a:spcPct val="107000"/>
              </a:lnSpc>
              <a:spcAft>
                <a:spcPts val="510"/>
              </a:spcAft>
            </a:pPr>
            <a:r>
              <a:rPr lang="en-IN" sz="1200" dirty="0">
                <a:solidFill>
                  <a:srgbClr val="000000"/>
                </a:solidFill>
                <a:effectLst/>
                <a:latin typeface="Times New Roman" panose="02020603050405020304" pitchFamily="18" charset="0"/>
                <a:ea typeface="Times New Roman" panose="02020603050405020304" pitchFamily="18" charset="0"/>
              </a:rPr>
              <a:t>Department of Information Technology</a:t>
            </a:r>
            <a:endParaRPr lang="en-IN" sz="1200" dirty="0">
              <a:solidFill>
                <a:srgbClr val="000000"/>
              </a:solidFill>
              <a:effectLst/>
              <a:latin typeface="Calibri" panose="020F0502020204030204" pitchFamily="34" charset="0"/>
              <a:ea typeface="Calibri" panose="020F0502020204030204" pitchFamily="34" charset="0"/>
            </a:endParaRPr>
          </a:p>
          <a:p>
            <a:pPr marL="6350" marR="50165" indent="-6350" algn="ctr">
              <a:lnSpc>
                <a:spcPct val="107000"/>
              </a:lnSpc>
              <a:spcAft>
                <a:spcPts val="510"/>
              </a:spcAft>
            </a:pPr>
            <a:r>
              <a:rPr lang="en-IN" sz="1200" dirty="0">
                <a:solidFill>
                  <a:srgbClr val="000000"/>
                </a:solidFill>
                <a:effectLst/>
                <a:latin typeface="Times New Roman" panose="02020603050405020304" pitchFamily="18" charset="0"/>
                <a:ea typeface="Times New Roman" panose="02020603050405020304" pitchFamily="18" charset="0"/>
              </a:rPr>
              <a:t>GHRCE, Nagpur</a:t>
            </a:r>
            <a:endParaRPr lang="en-IN" sz="12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048625" name="Google Shape;128;p21"/>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dirty="0">
                <a:latin typeface="Montserrat"/>
                <a:ea typeface="Montserrat"/>
                <a:cs typeface="Montserrat"/>
                <a:sym typeface="Montserrat"/>
              </a:rPr>
              <a:t>References</a:t>
            </a:r>
            <a:endParaRPr b="1" dirty="0">
              <a:latin typeface="Montserrat"/>
              <a:ea typeface="Montserrat"/>
              <a:cs typeface="Montserrat"/>
              <a:sym typeface="Montserrat"/>
            </a:endParaRPr>
          </a:p>
        </p:txBody>
      </p:sp>
      <p:pic>
        <p:nvPicPr>
          <p:cNvPr id="2097179" name="Google Shape;130;p21"/>
          <p:cNvPicPr preferRelativeResize="0">
            <a:picLocks/>
          </p:cNvPicPr>
          <p:nvPr/>
        </p:nvPicPr>
        <p:blipFill>
          <a:blip r:embed="rId3">
            <a:alphaModFix/>
          </a:blip>
          <a:stretch>
            <a:fillRect/>
          </a:stretch>
        </p:blipFill>
        <p:spPr>
          <a:xfrm rot="5400000">
            <a:off x="6581048" y="2354898"/>
            <a:ext cx="2608852" cy="2517002"/>
          </a:xfrm>
          <a:prstGeom prst="rect">
            <a:avLst/>
          </a:prstGeom>
          <a:noFill/>
          <a:ln>
            <a:noFill/>
          </a:ln>
        </p:spPr>
      </p:pic>
      <p:pic>
        <p:nvPicPr>
          <p:cNvPr id="2097180" name="Google Shape;131;p21"/>
          <p:cNvPicPr preferRelativeResize="0">
            <a:picLocks/>
          </p:cNvPicPr>
          <p:nvPr/>
        </p:nvPicPr>
        <p:blipFill>
          <a:blip r:embed="rId4">
            <a:alphaModFix/>
          </a:blip>
          <a:stretch>
            <a:fillRect/>
          </a:stretch>
        </p:blipFill>
        <p:spPr>
          <a:xfrm>
            <a:off x="264457" y="116825"/>
            <a:ext cx="819032" cy="656400"/>
          </a:xfrm>
          <a:prstGeom prst="rect">
            <a:avLst/>
          </a:prstGeom>
          <a:noFill/>
          <a:ln>
            <a:noFill/>
          </a:ln>
        </p:spPr>
      </p:pic>
      <p:sp>
        <p:nvSpPr>
          <p:cNvPr id="1048627"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81" name="Picture 7"/>
          <p:cNvPicPr>
            <a:picLocks noChangeAspect="1"/>
          </p:cNvPicPr>
          <p:nvPr/>
        </p:nvPicPr>
        <p:blipFill>
          <a:blip r:embed="rId5"/>
          <a:stretch>
            <a:fillRect/>
          </a:stretch>
        </p:blipFill>
        <p:spPr>
          <a:xfrm>
            <a:off x="8420426" y="166457"/>
            <a:ext cx="550657" cy="557136"/>
          </a:xfrm>
          <a:prstGeom prst="rect">
            <a:avLst/>
          </a:prstGeom>
        </p:spPr>
      </p:pic>
      <p:pic>
        <p:nvPicPr>
          <p:cNvPr id="8" name="Google Shape;121;p20">
            <a:extLst>
              <a:ext uri="{FF2B5EF4-FFF2-40B4-BE49-F238E27FC236}">
                <a16:creationId xmlns:a16="http://schemas.microsoft.com/office/drawing/2014/main" id="{A64F101B-B7A8-4884-8EB5-AC8FC8BE8EC4}"/>
              </a:ext>
            </a:extLst>
          </p:cNvPr>
          <p:cNvPicPr preferRelativeResize="0">
            <a:picLocks/>
          </p:cNvPicPr>
          <p:nvPr/>
        </p:nvPicPr>
        <p:blipFill>
          <a:blip r:embed="rId6">
            <a:alphaModFix/>
          </a:blip>
          <a:stretch>
            <a:fillRect/>
          </a:stretch>
        </p:blipFill>
        <p:spPr>
          <a:xfrm rot="16200000">
            <a:off x="222953" y="2623750"/>
            <a:ext cx="2068127" cy="2520023"/>
          </a:xfrm>
          <a:prstGeom prst="rect">
            <a:avLst/>
          </a:prstGeom>
          <a:noFill/>
          <a:ln>
            <a:noFill/>
          </a:ln>
        </p:spPr>
      </p:pic>
      <p:sp>
        <p:nvSpPr>
          <p:cNvPr id="3" name="TextBox 2">
            <a:extLst>
              <a:ext uri="{FF2B5EF4-FFF2-40B4-BE49-F238E27FC236}">
                <a16:creationId xmlns:a16="http://schemas.microsoft.com/office/drawing/2014/main" id="{F23F98FF-B908-33A9-84AE-6616936DB315}"/>
              </a:ext>
            </a:extLst>
          </p:cNvPr>
          <p:cNvSpPr txBox="1"/>
          <p:nvPr/>
        </p:nvSpPr>
        <p:spPr>
          <a:xfrm>
            <a:off x="1016805" y="1121987"/>
            <a:ext cx="7110392" cy="3416320"/>
          </a:xfrm>
          <a:prstGeom prst="rect">
            <a:avLst/>
          </a:prstGeom>
          <a:noFill/>
        </p:spPr>
        <p:txBody>
          <a:bodyPr wrap="square">
            <a:spAutoFit/>
          </a:bodyPr>
          <a:lstStyle/>
          <a:p>
            <a:pPr marL="228600" indent="-228600" algn="just">
              <a:buFont typeface="+mj-lt"/>
              <a:buAutoNum type="arabicPeriod"/>
            </a:pPr>
            <a:r>
              <a:rPr lang="en-IN" sz="1200" dirty="0"/>
              <a:t>International Journal of Innovative Technology and Exploring Engineering (IJITEE) ISSN: 2278-3075 (Online), Volume-10 Issue-3, January 2021, Megha J </a:t>
            </a:r>
            <a:r>
              <a:rPr lang="en-IN" sz="1200" dirty="0" err="1"/>
              <a:t>Panicker</a:t>
            </a:r>
            <a:r>
              <a:rPr lang="en-IN" sz="1200" dirty="0"/>
              <a:t>, Vikas Upadhayay, Gunjan Sethi, </a:t>
            </a:r>
            <a:r>
              <a:rPr lang="en-IN" sz="1200" dirty="0" err="1"/>
              <a:t>Vrinda</a:t>
            </a:r>
            <a:r>
              <a:rPr lang="en-IN" sz="1200" dirty="0"/>
              <a:t> Mathur. </a:t>
            </a:r>
          </a:p>
          <a:p>
            <a:pPr marL="228600" indent="-228600" algn="just">
              <a:buFont typeface="+mj-lt"/>
              <a:buAutoNum type="arabicPeriod"/>
            </a:pPr>
            <a:r>
              <a:rPr lang="en-IN" sz="1200" dirty="0"/>
              <a:t>International Journal of Engineering Research &amp; Technology (IJERT) ISSN: 2278-0181IJERTV10IS110121 (This work is licensed under a Creative Commons Attribution 4.0 International License.)Vol. 10 Issue 11, November-2021 </a:t>
            </a:r>
          </a:p>
          <a:p>
            <a:pPr marL="228600" indent="-228600" algn="just">
              <a:buFont typeface="+mj-lt"/>
              <a:buAutoNum type="arabicPeriod"/>
            </a:pPr>
            <a:r>
              <a:rPr lang="en-IN" sz="1200" dirty="0"/>
              <a:t>Visual Image Caption Generator Using Deep Learning by Grishma Sharma, Priyanka </a:t>
            </a:r>
            <a:r>
              <a:rPr lang="en-IN" sz="1200" dirty="0" err="1"/>
              <a:t>Kalena</a:t>
            </a:r>
            <a:r>
              <a:rPr lang="en-IN" sz="1200" dirty="0"/>
              <a:t>, Nishi </a:t>
            </a:r>
            <a:r>
              <a:rPr lang="en-IN" sz="1200" dirty="0" err="1"/>
              <a:t>Malde</a:t>
            </a:r>
            <a:r>
              <a:rPr lang="en-IN" sz="1200" dirty="0"/>
              <a:t>, </a:t>
            </a:r>
            <a:r>
              <a:rPr lang="en-IN" sz="1200" dirty="0" err="1"/>
              <a:t>Aromal</a:t>
            </a:r>
            <a:r>
              <a:rPr lang="en-IN" sz="1200" dirty="0"/>
              <a:t> Nair.</a:t>
            </a:r>
          </a:p>
          <a:p>
            <a:pPr marL="228600" indent="-228600" algn="just">
              <a:buFont typeface="+mj-lt"/>
              <a:buAutoNum type="arabicPeriod"/>
            </a:pPr>
            <a:r>
              <a:rPr lang="en-IN" sz="1200" dirty="0"/>
              <a:t>Image Caption Generator Using Deep Learning by Palak </a:t>
            </a:r>
            <a:r>
              <a:rPr lang="en-IN" sz="1200" dirty="0" err="1"/>
              <a:t>Kabra</a:t>
            </a:r>
            <a:r>
              <a:rPr lang="en-IN" sz="1200" dirty="0"/>
              <a:t>, Mihir Gharat, Dhiraj Jha, Shailesh </a:t>
            </a:r>
            <a:r>
              <a:rPr lang="en-IN" sz="1200" dirty="0" err="1"/>
              <a:t>Sangle</a:t>
            </a:r>
            <a:r>
              <a:rPr lang="en-IN" sz="1200" dirty="0"/>
              <a:t> , Paper Id: IJRASET47058 ,Publish Date : 2022-10-11,ISSN : 2321- 9653 </a:t>
            </a:r>
          </a:p>
          <a:p>
            <a:pPr marL="228600" indent="-228600" algn="just">
              <a:buFont typeface="+mj-lt"/>
              <a:buAutoNum type="arabicPeriod"/>
            </a:pPr>
            <a:r>
              <a:rPr lang="en-IN" sz="1200" dirty="0"/>
              <a:t>Image Caption Generator using Deep Learning , by M. Sailaja; </a:t>
            </a:r>
            <a:r>
              <a:rPr lang="en-IN" sz="1200" dirty="0" err="1"/>
              <a:t>K.Harika</a:t>
            </a:r>
            <a:r>
              <a:rPr lang="en-IN" sz="1200" dirty="0"/>
              <a:t>; </a:t>
            </a:r>
            <a:r>
              <a:rPr lang="en-IN" sz="1200" dirty="0" err="1"/>
              <a:t>B.Sridhar</a:t>
            </a:r>
            <a:r>
              <a:rPr lang="en-IN" sz="1200" dirty="0"/>
              <a:t>; </a:t>
            </a:r>
            <a:r>
              <a:rPr lang="en-IN" sz="1200" dirty="0" err="1"/>
              <a:t>RajanSingh</a:t>
            </a:r>
            <a:r>
              <a:rPr lang="en-IN" sz="1200" dirty="0"/>
              <a:t>; </a:t>
            </a:r>
            <a:r>
              <a:rPr lang="en-IN" sz="1200" dirty="0" err="1"/>
              <a:t>V.Charitha</a:t>
            </a:r>
            <a:r>
              <a:rPr lang="en-IN" sz="1200" dirty="0"/>
              <a:t>; </a:t>
            </a:r>
            <a:r>
              <a:rPr lang="en-IN" sz="1200" dirty="0" err="1"/>
              <a:t>Koppul</a:t>
            </a:r>
            <a:r>
              <a:rPr lang="en-IN" sz="1200" dirty="0"/>
              <a:t> a Srinivas Rao.</a:t>
            </a:r>
          </a:p>
          <a:p>
            <a:pPr marL="228600" indent="-228600" algn="just">
              <a:buFont typeface="+mj-lt"/>
              <a:buAutoNum type="arabicPeriod"/>
            </a:pPr>
            <a:r>
              <a:rPr lang="en-IN" sz="1200" dirty="0"/>
              <a:t>Image caption generation using Visual Attention Prediction and Contextual Spatial Relation Extraction On Published: 08 February 2023 </a:t>
            </a:r>
          </a:p>
          <a:p>
            <a:pPr marL="228600" indent="-228600" algn="just">
              <a:buFont typeface="+mj-lt"/>
              <a:buAutoNum type="arabicPeriod"/>
            </a:pPr>
            <a:r>
              <a:rPr lang="en-IN" sz="1200" dirty="0"/>
              <a:t>Automatic Image Caption Generation Using Deep Learning Akash ,Arun Kumar Yadav ,Mohit Kumar </a:t>
            </a:r>
          </a:p>
          <a:p>
            <a:pPr marL="228600" indent="-228600" algn="just">
              <a:buFont typeface="+mj-lt"/>
              <a:buAutoNum type="arabicPeriod"/>
            </a:pPr>
            <a:r>
              <a:rPr lang="en-IN" sz="1200" dirty="0"/>
              <a:t>Research Paper On Image Caption Generator Using Deep Learning </a:t>
            </a:r>
            <a:r>
              <a:rPr lang="en-IN" sz="1200" dirty="0" err="1"/>
              <a:t>Authors:Aryan</a:t>
            </a:r>
            <a:r>
              <a:rPr lang="en-IN" sz="1200" dirty="0"/>
              <a:t> Chauhan, Abhinav </a:t>
            </a:r>
            <a:r>
              <a:rPr lang="en-IN" sz="1200" dirty="0" err="1"/>
              <a:t>Beniwal</a:t>
            </a:r>
            <a:r>
              <a:rPr lang="en-IN" sz="1200" dirty="0"/>
              <a:t>, Nishant Ahlawat, Avi Panwar 22-12-31.</a:t>
            </a:r>
          </a:p>
        </p:txBody>
      </p:sp>
    </p:spTree>
    <p:extLst>
      <p:ext uri="{BB962C8B-B14F-4D97-AF65-F5344CB8AC3E}">
        <p14:creationId xmlns:p14="http://schemas.microsoft.com/office/powerpoint/2010/main" val="245085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048630" name="Google Shape;137;p22"/>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1" name="Google Shape;138;p22"/>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a:solidFill>
                  <a:schemeClr val="lt1"/>
                </a:solidFill>
                <a:latin typeface="Montserrat"/>
                <a:ea typeface="Montserrat"/>
                <a:cs typeface="Montserrat"/>
                <a:sym typeface="Montserrat"/>
              </a:rPr>
              <a:t>Thank You!</a:t>
            </a:r>
            <a:endParaRPr sz="3600" b="1">
              <a:solidFill>
                <a:schemeClr val="lt1"/>
              </a:solidFill>
              <a:latin typeface="Montserrat"/>
              <a:ea typeface="Montserrat"/>
              <a:cs typeface="Montserrat"/>
              <a:sym typeface="Montserrat"/>
            </a:endParaRPr>
          </a:p>
        </p:txBody>
      </p:sp>
      <p:pic>
        <p:nvPicPr>
          <p:cNvPr id="2097182" name="Google Shape;139;p22"/>
          <p:cNvPicPr preferRelativeResize="0">
            <a:picLocks/>
          </p:cNvPicPr>
          <p:nvPr/>
        </p:nvPicPr>
        <p:blipFill>
          <a:blip r:embed="rId3">
            <a:alphaModFix/>
          </a:blip>
          <a:stretch>
            <a:fillRect/>
          </a:stretch>
        </p:blipFill>
        <p:spPr>
          <a:xfrm>
            <a:off x="357975" y="197150"/>
            <a:ext cx="819032" cy="656400"/>
          </a:xfrm>
          <a:prstGeom prst="rect">
            <a:avLst/>
          </a:prstGeom>
          <a:noFill/>
          <a:ln>
            <a:noFill/>
          </a:ln>
        </p:spPr>
      </p:pic>
      <p:pic>
        <p:nvPicPr>
          <p:cNvPr id="2097183" name="Google Shape;140;p22"/>
          <p:cNvPicPr preferRelativeResize="0">
            <a:picLocks/>
          </p:cNvPicPr>
          <p:nvPr/>
        </p:nvPicPr>
        <p:blipFill>
          <a:blip r:embed="rId4">
            <a:alphaModFix/>
          </a:blip>
          <a:stretch>
            <a:fillRect/>
          </a:stretch>
        </p:blipFill>
        <p:spPr>
          <a:xfrm>
            <a:off x="7305600" y="0"/>
            <a:ext cx="1838400" cy="5143501"/>
          </a:xfrm>
          <a:prstGeom prst="rect">
            <a:avLst/>
          </a:prstGeom>
          <a:noFill/>
          <a:ln>
            <a:noFill/>
          </a:ln>
        </p:spPr>
      </p:pic>
      <p:pic>
        <p:nvPicPr>
          <p:cNvPr id="2097184" name="Picture 6"/>
          <p:cNvPicPr>
            <a:picLocks noChangeAspect="1"/>
          </p:cNvPicPr>
          <p:nvPr/>
        </p:nvPicPr>
        <p:blipFill>
          <a:blip r:embed="rId5"/>
          <a:stretch>
            <a:fillRect/>
          </a:stretch>
        </p:blipFill>
        <p:spPr>
          <a:xfrm>
            <a:off x="492162" y="4286082"/>
            <a:ext cx="550657" cy="5571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598"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9" name="Google Shape;85;p16"/>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ltLang="en-IN" sz="2800" dirty="0">
                <a:solidFill>
                  <a:schemeClr val="dk1"/>
                </a:solidFill>
                <a:latin typeface="Montserrat"/>
                <a:ea typeface="Montserrat"/>
                <a:cs typeface="Montserrat"/>
                <a:sym typeface="Montserrat"/>
              </a:rPr>
              <a:t> </a:t>
            </a:r>
            <a:r>
              <a:rPr lang="en-US" altLang="en-IN" sz="2800" b="1" dirty="0">
                <a:solidFill>
                  <a:schemeClr val="dk1"/>
                </a:solidFill>
                <a:latin typeface="Montserrat"/>
                <a:ea typeface="Montserrat"/>
                <a:cs typeface="Montserrat"/>
                <a:sym typeface="Montserrat"/>
              </a:rPr>
              <a:t>Introduction </a:t>
            </a:r>
            <a:endParaRPr b="1" dirty="0">
              <a:latin typeface="Montserrat"/>
              <a:ea typeface="Montserrat"/>
              <a:cs typeface="Montserrat"/>
              <a:sym typeface="Montserrat"/>
            </a:endParaRPr>
          </a:p>
        </p:txBody>
      </p:sp>
      <p:sp>
        <p:nvSpPr>
          <p:cNvPr id="1048600" name="Google Shape;86;p16"/>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a:bodyPr>
          <a:lstStyle/>
          <a:p>
            <a:pPr marL="285750" indent="-285750" algn="just">
              <a:spcAft>
                <a:spcPts val="1200"/>
              </a:spcAft>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Automatically describing the content of images using natural languages.</a:t>
            </a:r>
          </a:p>
          <a:p>
            <a:pPr marL="285750" indent="-285750" algn="just">
              <a:spcAft>
                <a:spcPts val="1200"/>
              </a:spcAft>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In this an Image caption generator, Basis on our provided image It will generate the caption from our trained model.</a:t>
            </a:r>
            <a:endParaRPr lang="en-US"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285750" lvl="0" indent="-285750" algn="just" rtl="0">
              <a:spcBef>
                <a:spcPts val="0"/>
              </a:spcBef>
              <a:spcAft>
                <a:spcPts val="1200"/>
              </a:spcAft>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A computer system takes input images as two-dimensional arrays and mapping is done from images to </a:t>
            </a:r>
            <a:r>
              <a:rPr lang="en-IN" sz="1400" dirty="0">
                <a:solidFill>
                  <a:schemeClr val="tx1"/>
                </a:solidFill>
                <a:latin typeface="Times New Roman" panose="02020603050405020304" pitchFamily="18" charset="0"/>
                <a:cs typeface="Times New Roman" panose="02020603050405020304" pitchFamily="18" charset="0"/>
              </a:rPr>
              <a:t>captions or descriptive sentences.</a:t>
            </a:r>
            <a:endParaRPr lang="en-US"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285750" lvl="0" indent="-285750" algn="just" rtl="0">
              <a:spcBef>
                <a:spcPts val="0"/>
              </a:spcBef>
              <a:spcAft>
                <a:spcPts val="1200"/>
              </a:spcAft>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For example, it could help visually impaired people better understand the content of images on the web.</a:t>
            </a:r>
            <a:endParaRPr lang="en-US"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lvl="0" indent="0" algn="l" rtl="0">
              <a:spcBef>
                <a:spcPts val="0"/>
              </a:spcBef>
              <a:spcAft>
                <a:spcPts val="1200"/>
              </a:spcAft>
              <a:buNone/>
            </a:pPr>
            <a:endParaRPr sz="1400" dirty="0">
              <a:solidFill>
                <a:schemeClr val="dk1"/>
              </a:solidFill>
              <a:latin typeface="Montserrat"/>
              <a:ea typeface="Montserrat"/>
              <a:cs typeface="Montserrat"/>
              <a:sym typeface="Montserrat"/>
            </a:endParaRPr>
          </a:p>
        </p:txBody>
      </p:sp>
      <p:pic>
        <p:nvPicPr>
          <p:cNvPr id="2097164" name="Google Shape;87;p16"/>
          <p:cNvPicPr preferRelativeResize="0">
            <a:picLocks/>
          </p:cNvPicPr>
          <p:nvPr/>
        </p:nvPicPr>
        <p:blipFill>
          <a:blip r:embed="rId3">
            <a:alphaModFix/>
          </a:blip>
          <a:stretch>
            <a:fillRect/>
          </a:stretch>
        </p:blipFill>
        <p:spPr>
          <a:xfrm>
            <a:off x="0" y="-68525"/>
            <a:ext cx="715125" cy="5212027"/>
          </a:xfrm>
          <a:prstGeom prst="rect">
            <a:avLst/>
          </a:prstGeom>
          <a:noFill/>
          <a:ln>
            <a:noFill/>
          </a:ln>
        </p:spPr>
      </p:pic>
      <p:pic>
        <p:nvPicPr>
          <p:cNvPr id="2097165" name="Google Shape;88;p16"/>
          <p:cNvPicPr preferRelativeResize="0">
            <a:picLocks/>
          </p:cNvPicPr>
          <p:nvPr/>
        </p:nvPicPr>
        <p:blipFill>
          <a:blip r:embed="rId4">
            <a:alphaModFix/>
          </a:blip>
          <a:stretch>
            <a:fillRect/>
          </a:stretch>
        </p:blipFill>
        <p:spPr>
          <a:xfrm>
            <a:off x="7983900" y="197150"/>
            <a:ext cx="819032" cy="656400"/>
          </a:xfrm>
          <a:prstGeom prst="rect">
            <a:avLst/>
          </a:prstGeom>
          <a:noFill/>
          <a:ln>
            <a:noFill/>
          </a:ln>
        </p:spPr>
      </p:pic>
      <p:pic>
        <p:nvPicPr>
          <p:cNvPr id="2097166" name="Picture 2"/>
          <p:cNvPicPr>
            <a:picLocks noChangeAspect="1"/>
          </p:cNvPicPr>
          <p:nvPr/>
        </p:nvPicPr>
        <p:blipFill>
          <a:blip r:embed="rId5"/>
          <a:stretch>
            <a:fillRect/>
          </a:stretch>
        </p:blipFill>
        <p:spPr>
          <a:xfrm>
            <a:off x="8118087" y="4204946"/>
            <a:ext cx="550657" cy="557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1048603" name="Google Shape;93;p17"/>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4" name="Google Shape;94;p17"/>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1200"/>
              </a:spcAft>
              <a:buNone/>
            </a:pPr>
            <a:r>
              <a:rPr lang="en-US" altLang="en-IN" sz="2800" b="1" dirty="0">
                <a:solidFill>
                  <a:schemeClr val="dk1"/>
                </a:solidFill>
                <a:latin typeface="Montserrat"/>
                <a:ea typeface="Montserrat"/>
                <a:cs typeface="Montserrat"/>
                <a:sym typeface="Montserrat"/>
              </a:rPr>
              <a:t>Objective</a:t>
            </a:r>
            <a:r>
              <a:rPr lang="en-US" altLang="en-IN" sz="2800" dirty="0">
                <a:solidFill>
                  <a:schemeClr val="dk1"/>
                </a:solidFill>
                <a:latin typeface="Montserrat"/>
                <a:ea typeface="Montserrat"/>
                <a:cs typeface="Montserrat"/>
                <a:sym typeface="Montserrat"/>
              </a:rPr>
              <a:t> </a:t>
            </a:r>
            <a:endParaRPr lang="en-US" sz="2800" dirty="0">
              <a:solidFill>
                <a:schemeClr val="dk1"/>
              </a:solidFill>
              <a:latin typeface="Montserrat"/>
              <a:ea typeface="Montserrat"/>
              <a:cs typeface="Montserrat"/>
              <a:sym typeface="Montserrat"/>
            </a:endParaRPr>
          </a:p>
        </p:txBody>
      </p:sp>
      <p:sp>
        <p:nvSpPr>
          <p:cNvPr id="1048605" name="Google Shape;95;p17"/>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lnSpcReduction="10000"/>
          </a:bodyPr>
          <a:lstStyle/>
          <a:p>
            <a:pPr marL="285750" lvl="0" indent="-285750" algn="just" rtl="0">
              <a:spcBef>
                <a:spcPts val="0"/>
              </a:spcBef>
              <a:spcAft>
                <a:spcPts val="1200"/>
              </a:spcAft>
              <a:buFont typeface="Wingdings" panose="05000000000000000000" pitchFamily="2" charset="2"/>
              <a:buChar char="Ø"/>
            </a:pPr>
            <a:r>
              <a:rPr lang="en-US" sz="1400" b="1" i="0" dirty="0">
                <a:solidFill>
                  <a:schemeClr val="tx1"/>
                </a:solidFill>
                <a:effectLst/>
                <a:latin typeface="Times New Roman" panose="02020603050405020304" pitchFamily="18" charset="0"/>
                <a:cs typeface="Times New Roman" panose="02020603050405020304" pitchFamily="18" charset="0"/>
              </a:rPr>
              <a:t>Automated Captioning:</a:t>
            </a:r>
            <a:r>
              <a:rPr lang="en-US" sz="1400" b="0" i="0" dirty="0">
                <a:solidFill>
                  <a:schemeClr val="tx1"/>
                </a:solidFill>
                <a:effectLst/>
                <a:latin typeface="Times New Roman" panose="02020603050405020304" pitchFamily="18" charset="0"/>
                <a:cs typeface="Times New Roman" panose="02020603050405020304" pitchFamily="18" charset="0"/>
              </a:rPr>
              <a:t> Develop a system that can automatically generate descriptive captions for a wide range of images.</a:t>
            </a:r>
            <a:endParaRPr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285750" lvl="0" indent="-285750" algn="just" rtl="0">
              <a:spcBef>
                <a:spcPts val="0"/>
              </a:spcBef>
              <a:spcAft>
                <a:spcPts val="1200"/>
              </a:spcAft>
              <a:buFont typeface="Wingdings" panose="05000000000000000000" pitchFamily="2" charset="2"/>
              <a:buChar char="Ø"/>
            </a:pPr>
            <a:r>
              <a:rPr lang="en-US" sz="1400" dirty="0">
                <a:solidFill>
                  <a:schemeClr val="tx1"/>
                </a:solidFill>
                <a:latin typeface="Times New Roman" panose="02020603050405020304" pitchFamily="18" charset="0"/>
                <a:ea typeface="Montserrat"/>
                <a:cs typeface="Times New Roman" panose="02020603050405020304" pitchFamily="18" charset="0"/>
                <a:sym typeface="Montserrat"/>
              </a:rPr>
              <a:t> </a:t>
            </a:r>
            <a:r>
              <a:rPr lang="en-US" sz="1400" b="1" i="0" dirty="0">
                <a:solidFill>
                  <a:schemeClr val="tx1"/>
                </a:solidFill>
                <a:effectLst/>
                <a:latin typeface="Times New Roman" panose="02020603050405020304" pitchFamily="18" charset="0"/>
                <a:cs typeface="Times New Roman" panose="02020603050405020304" pitchFamily="18" charset="0"/>
              </a:rPr>
              <a:t>Future Development Possibilities:</a:t>
            </a:r>
            <a:r>
              <a:rPr lang="en-US" sz="1400" b="0" i="0" dirty="0">
                <a:solidFill>
                  <a:schemeClr val="tx1"/>
                </a:solidFill>
                <a:effectLst/>
                <a:latin typeface="Times New Roman" panose="02020603050405020304" pitchFamily="18" charset="0"/>
                <a:cs typeface="Times New Roman" panose="02020603050405020304" pitchFamily="18" charset="0"/>
              </a:rPr>
              <a:t> Create a foundation for future enhancements.</a:t>
            </a:r>
            <a:endParaRPr lang="en-US"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285750" lvl="0" indent="-285750" algn="just" rtl="0">
              <a:spcBef>
                <a:spcPts val="0"/>
              </a:spcBef>
              <a:spcAft>
                <a:spcPts val="1200"/>
              </a:spcAft>
              <a:buFont typeface="Wingdings" panose="05000000000000000000" pitchFamily="2" charset="2"/>
              <a:buChar char="Ø"/>
            </a:pPr>
            <a:r>
              <a:rPr lang="en-US" sz="1400" b="1" i="0" dirty="0">
                <a:solidFill>
                  <a:schemeClr val="tx1"/>
                </a:solidFill>
                <a:effectLst/>
                <a:latin typeface="Times New Roman" panose="02020603050405020304" pitchFamily="18" charset="0"/>
                <a:cs typeface="Times New Roman" panose="02020603050405020304" pitchFamily="18" charset="0"/>
              </a:rPr>
              <a:t>Deep Learning Integration:</a:t>
            </a:r>
            <a:r>
              <a:rPr lang="en-US" sz="1400" b="0" i="0" dirty="0">
                <a:solidFill>
                  <a:schemeClr val="tx1"/>
                </a:solidFill>
                <a:effectLst/>
                <a:latin typeface="Times New Roman" panose="02020603050405020304" pitchFamily="18" charset="0"/>
                <a:cs typeface="Times New Roman" panose="02020603050405020304" pitchFamily="18" charset="0"/>
              </a:rPr>
              <a:t> Utilize Convolutional Neural Networks (CNNs) to extract relevant features from images and Long Short-Term Memory (LSTM) networks for generating coherent and contextually relevant captions.</a:t>
            </a:r>
            <a:endParaRPr lang="en-US"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285750" lvl="0" indent="-285750" algn="just" rtl="0">
              <a:spcBef>
                <a:spcPts val="0"/>
              </a:spcBef>
              <a:spcAft>
                <a:spcPts val="1200"/>
              </a:spcAft>
              <a:buFont typeface="Wingdings" panose="05000000000000000000" pitchFamily="2" charset="2"/>
              <a:buChar char="Ø"/>
            </a:pPr>
            <a:r>
              <a:rPr sz="1400" dirty="0">
                <a:solidFill>
                  <a:schemeClr val="tx1"/>
                </a:solidFill>
                <a:latin typeface="Times New Roman" panose="02020603050405020304" pitchFamily="18" charset="0"/>
                <a:ea typeface="Montserrat"/>
                <a:cs typeface="Times New Roman" panose="02020603050405020304" pitchFamily="18" charset="0"/>
                <a:sym typeface="Montserrat"/>
              </a:rPr>
              <a:t> </a:t>
            </a:r>
            <a:r>
              <a:rPr lang="en-US" sz="1400" b="1" i="0" dirty="0">
                <a:solidFill>
                  <a:schemeClr val="tx1"/>
                </a:solidFill>
                <a:effectLst/>
                <a:latin typeface="Times New Roman" panose="02020603050405020304" pitchFamily="18" charset="0"/>
                <a:cs typeface="Times New Roman" panose="02020603050405020304" pitchFamily="18" charset="0"/>
              </a:rPr>
              <a:t>User-Friendly Interface:</a:t>
            </a:r>
            <a:r>
              <a:rPr lang="en-US" sz="1400" b="0" i="0" dirty="0">
                <a:solidFill>
                  <a:schemeClr val="tx1"/>
                </a:solidFill>
                <a:effectLst/>
                <a:latin typeface="Times New Roman" panose="02020603050405020304" pitchFamily="18" charset="0"/>
                <a:cs typeface="Times New Roman" panose="02020603050405020304" pitchFamily="18" charset="0"/>
              </a:rPr>
              <a:t> Design and develop a user-friendly interface that allows users to input images and receive generated captions in real-time.</a:t>
            </a:r>
            <a:endParaRPr sz="1400" dirty="0">
              <a:solidFill>
                <a:schemeClr val="tx1"/>
              </a:solidFill>
              <a:latin typeface="Times New Roman" panose="02020603050405020304" pitchFamily="18" charset="0"/>
              <a:ea typeface="Montserrat"/>
              <a:cs typeface="Times New Roman" panose="02020603050405020304" pitchFamily="18" charset="0"/>
              <a:sym typeface="Montserrat"/>
            </a:endParaRPr>
          </a:p>
        </p:txBody>
      </p:sp>
      <p:pic>
        <p:nvPicPr>
          <p:cNvPr id="2097167" name="Google Shape;96;p17"/>
          <p:cNvPicPr preferRelativeResize="0">
            <a:picLocks/>
          </p:cNvPicPr>
          <p:nvPr/>
        </p:nvPicPr>
        <p:blipFill>
          <a:blip r:embed="rId3">
            <a:alphaModFix/>
          </a:blip>
          <a:stretch>
            <a:fillRect/>
          </a:stretch>
        </p:blipFill>
        <p:spPr>
          <a:xfrm>
            <a:off x="8410667" y="0"/>
            <a:ext cx="733358" cy="5143501"/>
          </a:xfrm>
          <a:prstGeom prst="rect">
            <a:avLst/>
          </a:prstGeom>
          <a:noFill/>
          <a:ln>
            <a:noFill/>
          </a:ln>
        </p:spPr>
      </p:pic>
      <p:pic>
        <p:nvPicPr>
          <p:cNvPr id="2097168" name="Google Shape;97;p17"/>
          <p:cNvPicPr preferRelativeResize="0">
            <a:picLocks/>
          </p:cNvPicPr>
          <p:nvPr/>
        </p:nvPicPr>
        <p:blipFill>
          <a:blip r:embed="rId4">
            <a:alphaModFix/>
          </a:blip>
          <a:stretch>
            <a:fillRect/>
          </a:stretch>
        </p:blipFill>
        <p:spPr>
          <a:xfrm>
            <a:off x="357975" y="197150"/>
            <a:ext cx="819032" cy="656400"/>
          </a:xfrm>
          <a:prstGeom prst="rect">
            <a:avLst/>
          </a:prstGeom>
          <a:noFill/>
          <a:ln>
            <a:noFill/>
          </a:ln>
        </p:spPr>
      </p:pic>
      <p:pic>
        <p:nvPicPr>
          <p:cNvPr id="2097169" name="Picture 7"/>
          <p:cNvPicPr>
            <a:picLocks noChangeAspect="1"/>
          </p:cNvPicPr>
          <p:nvPr/>
        </p:nvPicPr>
        <p:blipFill>
          <a:blip r:embed="rId5"/>
          <a:stretch>
            <a:fillRect/>
          </a:stretch>
        </p:blipFill>
        <p:spPr>
          <a:xfrm>
            <a:off x="492162" y="4286082"/>
            <a:ext cx="550657" cy="5571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2097179" name="Google Shape;130;p21"/>
          <p:cNvPicPr preferRelativeResize="0">
            <a:picLocks/>
          </p:cNvPicPr>
          <p:nvPr/>
        </p:nvPicPr>
        <p:blipFill>
          <a:blip r:embed="rId3">
            <a:alphaModFix/>
          </a:blip>
          <a:stretch>
            <a:fillRect/>
          </a:stretch>
        </p:blipFill>
        <p:spPr>
          <a:xfrm>
            <a:off x="6535150" y="0"/>
            <a:ext cx="2608852" cy="2517002"/>
          </a:xfrm>
          <a:prstGeom prst="rect">
            <a:avLst/>
          </a:prstGeom>
          <a:noFill/>
          <a:ln>
            <a:noFill/>
          </a:ln>
        </p:spPr>
      </p:pic>
      <p:pic>
        <p:nvPicPr>
          <p:cNvPr id="2097180" name="Google Shape;131;p21"/>
          <p:cNvPicPr preferRelativeResize="0">
            <a:picLocks/>
          </p:cNvPicPr>
          <p:nvPr/>
        </p:nvPicPr>
        <p:blipFill>
          <a:blip r:embed="rId4">
            <a:alphaModFix/>
          </a:blip>
          <a:stretch>
            <a:fillRect/>
          </a:stretch>
        </p:blipFill>
        <p:spPr>
          <a:xfrm>
            <a:off x="357975" y="197150"/>
            <a:ext cx="819032" cy="656400"/>
          </a:xfrm>
          <a:prstGeom prst="rect">
            <a:avLst/>
          </a:prstGeom>
          <a:noFill/>
          <a:ln>
            <a:noFill/>
          </a:ln>
        </p:spPr>
      </p:pic>
      <p:sp>
        <p:nvSpPr>
          <p:cNvPr id="1048627"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81" name="Picture 7"/>
          <p:cNvPicPr>
            <a:picLocks noChangeAspect="1"/>
          </p:cNvPicPr>
          <p:nvPr/>
        </p:nvPicPr>
        <p:blipFill>
          <a:blip r:embed="rId5"/>
          <a:stretch>
            <a:fillRect/>
          </a:stretch>
        </p:blipFill>
        <p:spPr>
          <a:xfrm>
            <a:off x="492162" y="4286082"/>
            <a:ext cx="550657" cy="557136"/>
          </a:xfrm>
          <a:prstGeom prst="rect">
            <a:avLst/>
          </a:prstGeom>
        </p:spPr>
      </p:pic>
      <p:pic>
        <p:nvPicPr>
          <p:cNvPr id="4" name="Picture 3">
            <a:extLst>
              <a:ext uri="{FF2B5EF4-FFF2-40B4-BE49-F238E27FC236}">
                <a16:creationId xmlns:a16="http://schemas.microsoft.com/office/drawing/2014/main" id="{A9F9F8BF-A8CA-2191-89D6-3F1F21E8F5D5}"/>
              </a:ext>
            </a:extLst>
          </p:cNvPr>
          <p:cNvPicPr>
            <a:picLocks noChangeAspect="1"/>
          </p:cNvPicPr>
          <p:nvPr/>
        </p:nvPicPr>
        <p:blipFill>
          <a:blip r:embed="rId6"/>
          <a:stretch>
            <a:fillRect/>
          </a:stretch>
        </p:blipFill>
        <p:spPr>
          <a:xfrm>
            <a:off x="1042820" y="742950"/>
            <a:ext cx="6845274" cy="3648780"/>
          </a:xfrm>
          <a:prstGeom prst="rect">
            <a:avLst/>
          </a:prstGeom>
        </p:spPr>
      </p:pic>
    </p:spTree>
    <p:extLst>
      <p:ext uri="{BB962C8B-B14F-4D97-AF65-F5344CB8AC3E}">
        <p14:creationId xmlns:p14="http://schemas.microsoft.com/office/powerpoint/2010/main" val="194029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15" name="Google Shape;110;p19"/>
          <p:cNvSpPr txBox="1">
            <a:spLocks noGrp="1"/>
          </p:cNvSpPr>
          <p:nvPr>
            <p:ph type="title" idx="4294967295"/>
          </p:nvPr>
        </p:nvSpPr>
        <p:spPr>
          <a:xfrm>
            <a:off x="1119019" y="452477"/>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dirty="0">
                <a:latin typeface="Montserrat"/>
                <a:ea typeface="Montserrat"/>
                <a:cs typeface="Montserrat"/>
                <a:sym typeface="Montserrat"/>
              </a:rPr>
              <a:t>Methodology </a:t>
            </a:r>
            <a:endParaRPr b="1" dirty="0">
              <a:latin typeface="Montserrat"/>
              <a:ea typeface="Montserrat"/>
              <a:cs typeface="Montserrat"/>
              <a:sym typeface="Montserrat"/>
            </a:endParaRPr>
          </a:p>
        </p:txBody>
      </p:sp>
      <p:sp>
        <p:nvSpPr>
          <p:cNvPr id="1048616" name="Google Shape;111;p19"/>
          <p:cNvSpPr txBox="1">
            <a:spLocks noGrp="1"/>
          </p:cNvSpPr>
          <p:nvPr>
            <p:ph type="body" idx="4294967295"/>
          </p:nvPr>
        </p:nvSpPr>
        <p:spPr>
          <a:xfrm>
            <a:off x="1056570" y="1255102"/>
            <a:ext cx="6467400" cy="2707466"/>
          </a:xfrm>
          <a:prstGeom prst="rect">
            <a:avLst/>
          </a:prstGeom>
        </p:spPr>
        <p:txBody>
          <a:bodyPr spcFirstLastPara="1" wrap="square" lIns="91425" tIns="91425" rIns="91425" bIns="91425" anchor="t" anchorCtr="0">
            <a:normAutofit/>
          </a:bodyPr>
          <a:lstStyle/>
          <a:p>
            <a:pPr algn="l"/>
            <a:r>
              <a:rPr lang="en-US" sz="1400" b="1" i="0" dirty="0">
                <a:solidFill>
                  <a:schemeClr val="tx1"/>
                </a:solidFill>
                <a:effectLst/>
                <a:latin typeface="Söhne"/>
              </a:rPr>
              <a:t>Data Collection and Preprocessing:</a:t>
            </a:r>
            <a:endParaRPr lang="en-US" sz="1400" b="0" i="0" dirty="0">
              <a:solidFill>
                <a:schemeClr val="tx1"/>
              </a:solidFill>
              <a:effectLst/>
              <a:latin typeface="Söhne"/>
            </a:endParaRPr>
          </a:p>
          <a:p>
            <a:pPr marL="114300" indent="0" algn="l">
              <a:buNone/>
            </a:pPr>
            <a:r>
              <a:rPr lang="en-US" sz="1400" b="0" i="0" dirty="0">
                <a:solidFill>
                  <a:schemeClr val="tx1"/>
                </a:solidFill>
                <a:effectLst/>
                <a:latin typeface="Times New Roman" panose="02020603050405020304" pitchFamily="18" charset="0"/>
                <a:cs typeface="Times New Roman" panose="02020603050405020304" pitchFamily="18" charset="0"/>
              </a:rPr>
              <a:t>Gather a diverse dataset of images paired with corresponding human-generated captions.</a:t>
            </a:r>
          </a:p>
          <a:p>
            <a:pPr algn="l"/>
            <a:r>
              <a:rPr lang="en-US" sz="1400" b="1" i="0" dirty="0">
                <a:solidFill>
                  <a:schemeClr val="tx1"/>
                </a:solidFill>
                <a:effectLst/>
                <a:latin typeface="Söhne"/>
              </a:rPr>
              <a:t>Feature Extraction using CNNs:</a:t>
            </a:r>
            <a:endParaRPr lang="en-US" sz="1400" b="0" i="0" dirty="0">
              <a:solidFill>
                <a:schemeClr val="tx1"/>
              </a:solidFill>
              <a:effectLst/>
              <a:latin typeface="Söhne"/>
            </a:endParaRPr>
          </a:p>
          <a:p>
            <a:pPr marL="114300" indent="0" algn="l">
              <a:buNone/>
            </a:pPr>
            <a:r>
              <a:rPr lang="en-US" sz="1400" b="0" i="0" dirty="0">
                <a:solidFill>
                  <a:schemeClr val="tx1"/>
                </a:solidFill>
                <a:effectLst/>
                <a:latin typeface="Times New Roman" panose="02020603050405020304" pitchFamily="18" charset="0"/>
                <a:cs typeface="Times New Roman" panose="02020603050405020304" pitchFamily="18" charset="0"/>
              </a:rPr>
              <a:t>Utilize a pre-trained Convolutional Neural Network (CNN) (e.g., VGG16, </a:t>
            </a:r>
            <a:r>
              <a:rPr lang="en-US" sz="1400" b="0" i="0" dirty="0" err="1">
                <a:solidFill>
                  <a:schemeClr val="tx1"/>
                </a:solidFill>
                <a:effectLst/>
                <a:latin typeface="Times New Roman" panose="02020603050405020304" pitchFamily="18" charset="0"/>
                <a:cs typeface="Times New Roman" panose="02020603050405020304" pitchFamily="18" charset="0"/>
              </a:rPr>
              <a:t>ResNet</a:t>
            </a:r>
            <a:r>
              <a:rPr lang="en-US" sz="1400" b="0" i="0" dirty="0">
                <a:solidFill>
                  <a:schemeClr val="tx1"/>
                </a:solidFill>
                <a:effectLst/>
                <a:latin typeface="Times New Roman" panose="02020603050405020304" pitchFamily="18" charset="0"/>
                <a:cs typeface="Times New Roman" panose="02020603050405020304" pitchFamily="18" charset="0"/>
              </a:rPr>
              <a:t>) to extract meaningful features from images.</a:t>
            </a:r>
          </a:p>
          <a:p>
            <a:pPr algn="l"/>
            <a:r>
              <a:rPr lang="en-US" sz="1400" b="1" i="0" dirty="0">
                <a:solidFill>
                  <a:schemeClr val="tx1"/>
                </a:solidFill>
                <a:effectLst/>
                <a:latin typeface="Söhne"/>
              </a:rPr>
              <a:t>Text Generation using LSTM:</a:t>
            </a:r>
            <a:endParaRPr lang="en-US" sz="1400" b="0" i="0" dirty="0">
              <a:solidFill>
                <a:schemeClr val="tx1"/>
              </a:solidFill>
              <a:effectLst/>
              <a:latin typeface="Söhne"/>
            </a:endParaRPr>
          </a:p>
          <a:p>
            <a:pPr marL="114300" indent="0" algn="l">
              <a:buNone/>
            </a:pPr>
            <a:r>
              <a:rPr lang="en-US" sz="1400" b="0" i="0" dirty="0">
                <a:solidFill>
                  <a:schemeClr val="tx1"/>
                </a:solidFill>
                <a:effectLst/>
                <a:latin typeface="Times New Roman" panose="02020603050405020304" pitchFamily="18" charset="0"/>
                <a:cs typeface="Times New Roman" panose="02020603050405020304" pitchFamily="18" charset="0"/>
              </a:rPr>
              <a:t>Employ Long Short-Term Memory (LSTM) networks for text generation.</a:t>
            </a:r>
          </a:p>
          <a:p>
            <a:pPr marL="114300" indent="0" algn="l">
              <a:buNone/>
            </a:pPr>
            <a:endParaRPr lang="en-US" sz="1400" b="0" i="0" dirty="0">
              <a:solidFill>
                <a:srgbClr val="374151"/>
              </a:solidFill>
              <a:effectLst/>
              <a:latin typeface="Söhne"/>
            </a:endParaRPr>
          </a:p>
          <a:p>
            <a:pPr marL="114300" indent="0" algn="l">
              <a:buNone/>
            </a:pPr>
            <a:endParaRPr lang="en-US" sz="1400" b="0" i="0" dirty="0">
              <a:solidFill>
                <a:srgbClr val="374151"/>
              </a:solidFill>
              <a:effectLst/>
              <a:latin typeface="Söhne"/>
            </a:endParaRPr>
          </a:p>
          <a:p>
            <a:pPr marL="0" lvl="0" indent="0" algn="l" rtl="0">
              <a:spcBef>
                <a:spcPts val="0"/>
              </a:spcBef>
              <a:spcAft>
                <a:spcPts val="1200"/>
              </a:spcAft>
              <a:buNone/>
            </a:pPr>
            <a:endParaRPr lang="en-US" sz="1400" dirty="0">
              <a:solidFill>
                <a:schemeClr val="dk1"/>
              </a:solidFill>
              <a:latin typeface="Montserrat"/>
              <a:ea typeface="Montserrat"/>
              <a:cs typeface="Montserrat"/>
              <a:sym typeface="Montserrat"/>
            </a:endParaRPr>
          </a:p>
          <a:p>
            <a:pPr marL="0" lvl="0" indent="0" algn="l" rtl="0">
              <a:spcBef>
                <a:spcPts val="0"/>
              </a:spcBef>
              <a:spcAft>
                <a:spcPts val="1200"/>
              </a:spcAft>
              <a:buNone/>
            </a:pPr>
            <a:endParaRPr lang="en-US" sz="1400" dirty="0">
              <a:solidFill>
                <a:schemeClr val="dk1"/>
              </a:solidFill>
              <a:latin typeface="Montserrat"/>
              <a:ea typeface="Montserrat"/>
              <a:cs typeface="Montserrat"/>
              <a:sym typeface="Montserrat"/>
            </a:endParaRPr>
          </a:p>
          <a:p>
            <a:pPr marL="0" lvl="0" indent="0" algn="l" rtl="0">
              <a:spcBef>
                <a:spcPts val="0"/>
              </a:spcBef>
              <a:spcAft>
                <a:spcPts val="1200"/>
              </a:spcAft>
              <a:buNone/>
            </a:pPr>
            <a:endParaRPr lang="en-US" sz="1400" dirty="0">
              <a:solidFill>
                <a:schemeClr val="dk1"/>
              </a:solidFill>
              <a:latin typeface="Montserrat"/>
              <a:ea typeface="Montserrat"/>
              <a:cs typeface="Montserrat"/>
              <a:sym typeface="Montserrat"/>
            </a:endParaRPr>
          </a:p>
          <a:p>
            <a:pPr marL="0" lvl="0" indent="0" algn="l" rtl="0">
              <a:spcBef>
                <a:spcPts val="0"/>
              </a:spcBef>
              <a:spcAft>
                <a:spcPts val="1200"/>
              </a:spcAft>
              <a:buNone/>
            </a:pPr>
            <a:endParaRPr lang="en-US" sz="1400" dirty="0">
              <a:solidFill>
                <a:schemeClr val="dk1"/>
              </a:solidFill>
              <a:latin typeface="Montserrat"/>
              <a:ea typeface="Montserrat"/>
              <a:cs typeface="Montserrat"/>
              <a:sym typeface="Montserrat"/>
            </a:endParaRPr>
          </a:p>
          <a:p>
            <a:pPr marL="0" lvl="0" indent="0" algn="l" rtl="0">
              <a:spcBef>
                <a:spcPts val="0"/>
              </a:spcBef>
              <a:spcAft>
                <a:spcPts val="1200"/>
              </a:spcAft>
              <a:buNone/>
            </a:pPr>
            <a:endParaRPr lang="en-US" sz="1400" dirty="0">
              <a:solidFill>
                <a:schemeClr val="dk1"/>
              </a:solidFill>
              <a:latin typeface="Montserrat"/>
              <a:ea typeface="Montserrat"/>
              <a:cs typeface="Montserrat"/>
              <a:sym typeface="Montserrat"/>
            </a:endParaRPr>
          </a:p>
          <a:p>
            <a:pPr marL="0" lvl="0" indent="0" algn="l" rtl="0">
              <a:spcBef>
                <a:spcPts val="0"/>
              </a:spcBef>
              <a:spcAft>
                <a:spcPts val="1200"/>
              </a:spcAft>
              <a:buNone/>
            </a:pPr>
            <a:endParaRPr lang="en-US" sz="1400" dirty="0">
              <a:solidFill>
                <a:schemeClr val="dk1"/>
              </a:solidFill>
              <a:latin typeface="Montserrat"/>
              <a:ea typeface="Montserrat"/>
              <a:cs typeface="Montserrat"/>
              <a:sym typeface="Montserrat"/>
            </a:endParaRPr>
          </a:p>
          <a:p>
            <a:pPr marL="0" lvl="0" indent="0" algn="l" rtl="0">
              <a:spcBef>
                <a:spcPts val="0"/>
              </a:spcBef>
              <a:spcAft>
                <a:spcPts val="1200"/>
              </a:spcAft>
              <a:buNone/>
            </a:pPr>
            <a:endParaRPr sz="1400" dirty="0">
              <a:solidFill>
                <a:schemeClr val="dk1"/>
              </a:solidFill>
              <a:latin typeface="Montserrat"/>
              <a:ea typeface="Montserrat"/>
              <a:cs typeface="Montserrat"/>
              <a:sym typeface="Montserrat"/>
            </a:endParaRPr>
          </a:p>
        </p:txBody>
      </p:sp>
      <p:pic>
        <p:nvPicPr>
          <p:cNvPr id="2097174" name="Google Shape;113;p19"/>
          <p:cNvPicPr preferRelativeResize="0">
            <a:picLocks/>
          </p:cNvPicPr>
          <p:nvPr/>
        </p:nvPicPr>
        <p:blipFill>
          <a:blip r:embed="rId3">
            <a:alphaModFix/>
          </a:blip>
          <a:stretch>
            <a:fillRect/>
          </a:stretch>
        </p:blipFill>
        <p:spPr>
          <a:xfrm>
            <a:off x="8202109" y="124277"/>
            <a:ext cx="819032" cy="656400"/>
          </a:xfrm>
          <a:prstGeom prst="rect">
            <a:avLst/>
          </a:prstGeom>
          <a:noFill/>
          <a:ln>
            <a:noFill/>
          </a:ln>
        </p:spPr>
      </p:pic>
      <p:sp>
        <p:nvSpPr>
          <p:cNvPr id="1048617" name="Google Shape;114;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75" name="Picture 7"/>
          <p:cNvPicPr>
            <a:picLocks noChangeAspect="1"/>
          </p:cNvPicPr>
          <p:nvPr/>
        </p:nvPicPr>
        <p:blipFill>
          <a:blip r:embed="rId4"/>
          <a:stretch>
            <a:fillRect/>
          </a:stretch>
        </p:blipFill>
        <p:spPr>
          <a:xfrm>
            <a:off x="8470484" y="4319764"/>
            <a:ext cx="550657" cy="557136"/>
          </a:xfrm>
          <a:prstGeom prst="rect">
            <a:avLst/>
          </a:prstGeom>
        </p:spPr>
      </p:pic>
      <p:pic>
        <p:nvPicPr>
          <p:cNvPr id="7" name="Google Shape;121;p20">
            <a:extLst>
              <a:ext uri="{FF2B5EF4-FFF2-40B4-BE49-F238E27FC236}">
                <a16:creationId xmlns:a16="http://schemas.microsoft.com/office/drawing/2014/main" id="{796D57DA-D5F3-4E3B-A879-3597965DE0DC}"/>
              </a:ext>
            </a:extLst>
          </p:cNvPr>
          <p:cNvPicPr preferRelativeResize="0">
            <a:picLocks/>
          </p:cNvPicPr>
          <p:nvPr/>
        </p:nvPicPr>
        <p:blipFill>
          <a:blip r:embed="rId5">
            <a:alphaModFix/>
          </a:blip>
          <a:stretch>
            <a:fillRect/>
          </a:stretch>
        </p:blipFill>
        <p:spPr>
          <a:xfrm rot="16200000">
            <a:off x="225923" y="2623750"/>
            <a:ext cx="2068127" cy="2520023"/>
          </a:xfrm>
          <a:prstGeom prst="rect">
            <a:avLst/>
          </a:prstGeom>
          <a:noFill/>
          <a:ln>
            <a:noFill/>
          </a:ln>
        </p:spPr>
      </p:pic>
      <p:pic>
        <p:nvPicPr>
          <p:cNvPr id="2" name="Google Shape;113;p19">
            <a:extLst>
              <a:ext uri="{FF2B5EF4-FFF2-40B4-BE49-F238E27FC236}">
                <a16:creationId xmlns:a16="http://schemas.microsoft.com/office/drawing/2014/main" id="{86BD6934-1881-EA31-95FE-6D50A93AC789}"/>
              </a:ext>
            </a:extLst>
          </p:cNvPr>
          <p:cNvPicPr preferRelativeResize="0">
            <a:picLocks/>
          </p:cNvPicPr>
          <p:nvPr/>
        </p:nvPicPr>
        <p:blipFill>
          <a:blip r:embed="rId3">
            <a:alphaModFix/>
          </a:blip>
          <a:stretch>
            <a:fillRect/>
          </a:stretch>
        </p:blipFill>
        <p:spPr>
          <a:xfrm>
            <a:off x="122859" y="124277"/>
            <a:ext cx="819032" cy="65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15" name="Google Shape;110;p19"/>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dirty="0">
                <a:latin typeface="Montserrat"/>
                <a:ea typeface="Montserrat"/>
                <a:cs typeface="Montserrat"/>
                <a:sym typeface="Montserrat"/>
              </a:rPr>
              <a:t>Methodology </a:t>
            </a:r>
            <a:endParaRPr b="1" dirty="0">
              <a:latin typeface="Montserrat"/>
              <a:ea typeface="Montserrat"/>
              <a:cs typeface="Montserrat"/>
              <a:sym typeface="Montserrat"/>
            </a:endParaRPr>
          </a:p>
        </p:txBody>
      </p:sp>
      <p:sp>
        <p:nvSpPr>
          <p:cNvPr id="1048616" name="Google Shape;111;p19"/>
          <p:cNvSpPr txBox="1">
            <a:spLocks noGrp="1"/>
          </p:cNvSpPr>
          <p:nvPr>
            <p:ph type="body" idx="4294967295"/>
          </p:nvPr>
        </p:nvSpPr>
        <p:spPr>
          <a:xfrm>
            <a:off x="1304544" y="1206725"/>
            <a:ext cx="6568831" cy="2712175"/>
          </a:xfrm>
          <a:prstGeom prst="rect">
            <a:avLst/>
          </a:prstGeom>
        </p:spPr>
        <p:txBody>
          <a:bodyPr spcFirstLastPara="1" wrap="square" lIns="91425" tIns="91425" rIns="91425" bIns="91425" anchor="t" anchorCtr="0">
            <a:normAutofit/>
          </a:bodyPr>
          <a:lstStyle/>
          <a:p>
            <a:pPr algn="l"/>
            <a:r>
              <a:rPr lang="en-US" sz="1400" b="1" i="0" dirty="0">
                <a:solidFill>
                  <a:schemeClr val="tx1"/>
                </a:solidFill>
                <a:effectLst/>
                <a:latin typeface="Söhne"/>
              </a:rPr>
              <a:t>Model Architecture:</a:t>
            </a:r>
            <a:endParaRPr lang="en-US" sz="1400" b="0" i="0" dirty="0">
              <a:solidFill>
                <a:schemeClr val="tx1"/>
              </a:solidFill>
              <a:effectLst/>
              <a:latin typeface="Söhne"/>
            </a:endParaRPr>
          </a:p>
          <a:p>
            <a:pPr marL="114300" indent="0" algn="l">
              <a:buNone/>
            </a:pPr>
            <a:r>
              <a:rPr lang="en-US" sz="1400" b="0" i="0" dirty="0">
                <a:solidFill>
                  <a:schemeClr val="tx1"/>
                </a:solidFill>
                <a:effectLst/>
                <a:latin typeface="Times New Roman" panose="02020603050405020304" pitchFamily="18" charset="0"/>
                <a:cs typeface="Times New Roman" panose="02020603050405020304" pitchFamily="18" charset="0"/>
              </a:rPr>
              <a:t>Design the overall architecture by combining the image features and LSTM-generated text.</a:t>
            </a:r>
          </a:p>
          <a:p>
            <a:pPr algn="l"/>
            <a:r>
              <a:rPr lang="en-US" sz="1400" b="1" i="0" dirty="0">
                <a:solidFill>
                  <a:schemeClr val="tx1"/>
                </a:solidFill>
                <a:effectLst/>
                <a:latin typeface="Söhne"/>
              </a:rPr>
              <a:t>Training and Optimization:</a:t>
            </a:r>
            <a:endParaRPr lang="en-US" sz="1400" b="0" i="0" dirty="0">
              <a:solidFill>
                <a:schemeClr val="tx1"/>
              </a:solidFill>
              <a:effectLst/>
              <a:latin typeface="Söhne"/>
            </a:endParaRPr>
          </a:p>
          <a:p>
            <a:pPr marL="114300" indent="0" algn="l">
              <a:buNone/>
            </a:pPr>
            <a:r>
              <a:rPr lang="en-US" sz="1400" b="0" i="0" dirty="0">
                <a:solidFill>
                  <a:schemeClr val="tx1"/>
                </a:solidFill>
                <a:effectLst/>
                <a:latin typeface="Times New Roman" panose="02020603050405020304" pitchFamily="18" charset="0"/>
                <a:cs typeface="Times New Roman" panose="02020603050405020304" pitchFamily="18" charset="0"/>
              </a:rPr>
              <a:t>Train the model using the prepared dataset, feeding it with image features and ground truth captions.</a:t>
            </a:r>
          </a:p>
          <a:p>
            <a:pPr algn="l"/>
            <a:r>
              <a:rPr lang="en-US" sz="1400" b="1" i="0" dirty="0">
                <a:solidFill>
                  <a:schemeClr val="tx1"/>
                </a:solidFill>
                <a:effectLst/>
                <a:latin typeface="Söhne"/>
              </a:rPr>
              <a:t>Fine-Tuning and Iteration:</a:t>
            </a:r>
            <a:endParaRPr lang="en-US" sz="1400" b="0" i="0" dirty="0">
              <a:solidFill>
                <a:schemeClr val="tx1"/>
              </a:solidFill>
              <a:effectLst/>
              <a:latin typeface="Söhne"/>
            </a:endParaRPr>
          </a:p>
          <a:p>
            <a:pPr marL="114300" indent="0" algn="l">
              <a:buNone/>
            </a:pPr>
            <a:r>
              <a:rPr lang="en-US" sz="1400" b="0" i="0" dirty="0">
                <a:solidFill>
                  <a:schemeClr val="tx1"/>
                </a:solidFill>
                <a:effectLst/>
                <a:latin typeface="Times New Roman" panose="02020603050405020304" pitchFamily="18" charset="0"/>
                <a:cs typeface="Times New Roman" panose="02020603050405020304" pitchFamily="18" charset="0"/>
              </a:rPr>
              <a:t>Fine-tune the model based on user feedback and generated captions to improve caption quality over time.</a:t>
            </a:r>
          </a:p>
          <a:p>
            <a:pPr marL="114300" indent="0" algn="l">
              <a:buNone/>
            </a:pPr>
            <a:endParaRPr lang="en-US" sz="1400" b="0" i="0" dirty="0">
              <a:solidFill>
                <a:srgbClr val="374151"/>
              </a:solidFill>
              <a:effectLst/>
              <a:latin typeface="Söhne"/>
            </a:endParaRPr>
          </a:p>
          <a:p>
            <a:pPr marL="114300" indent="0" algn="l">
              <a:buNone/>
            </a:pPr>
            <a:endParaRPr lang="en-US" sz="1400" b="0" i="0" dirty="0">
              <a:solidFill>
                <a:srgbClr val="374151"/>
              </a:solidFill>
              <a:effectLst/>
              <a:latin typeface="Söhne"/>
            </a:endParaRPr>
          </a:p>
          <a:p>
            <a:pPr marL="0" lvl="0" indent="0" algn="l" rtl="0">
              <a:spcBef>
                <a:spcPts val="0"/>
              </a:spcBef>
              <a:spcAft>
                <a:spcPts val="1200"/>
              </a:spcAft>
              <a:buNone/>
            </a:pPr>
            <a:endParaRPr lang="en-US" sz="1400" dirty="0">
              <a:solidFill>
                <a:schemeClr val="dk1"/>
              </a:solidFill>
              <a:latin typeface="Montserrat"/>
              <a:ea typeface="Montserrat"/>
              <a:cs typeface="Montserrat"/>
              <a:sym typeface="Montserrat"/>
            </a:endParaRPr>
          </a:p>
          <a:p>
            <a:pPr marL="0" lvl="0" indent="0" algn="l" rtl="0">
              <a:spcBef>
                <a:spcPts val="0"/>
              </a:spcBef>
              <a:spcAft>
                <a:spcPts val="1200"/>
              </a:spcAft>
              <a:buNone/>
            </a:pPr>
            <a:endParaRPr lang="en-US" sz="1400" dirty="0">
              <a:solidFill>
                <a:schemeClr val="dk1"/>
              </a:solidFill>
              <a:latin typeface="Montserrat"/>
              <a:ea typeface="Montserrat"/>
              <a:cs typeface="Montserrat"/>
              <a:sym typeface="Montserrat"/>
            </a:endParaRPr>
          </a:p>
          <a:p>
            <a:pPr marL="0" lvl="0" indent="0" algn="l" rtl="0">
              <a:spcBef>
                <a:spcPts val="0"/>
              </a:spcBef>
              <a:spcAft>
                <a:spcPts val="1200"/>
              </a:spcAft>
              <a:buNone/>
            </a:pPr>
            <a:endParaRPr lang="en-US" sz="1400" dirty="0">
              <a:solidFill>
                <a:schemeClr val="dk1"/>
              </a:solidFill>
              <a:latin typeface="Montserrat"/>
              <a:ea typeface="Montserrat"/>
              <a:cs typeface="Montserrat"/>
              <a:sym typeface="Montserrat"/>
            </a:endParaRPr>
          </a:p>
          <a:p>
            <a:pPr marL="0" lvl="0" indent="0" algn="l" rtl="0">
              <a:spcBef>
                <a:spcPts val="0"/>
              </a:spcBef>
              <a:spcAft>
                <a:spcPts val="1200"/>
              </a:spcAft>
              <a:buNone/>
            </a:pPr>
            <a:endParaRPr lang="en-US" sz="1400" dirty="0">
              <a:solidFill>
                <a:schemeClr val="dk1"/>
              </a:solidFill>
              <a:latin typeface="Montserrat"/>
              <a:ea typeface="Montserrat"/>
              <a:cs typeface="Montserrat"/>
              <a:sym typeface="Montserrat"/>
            </a:endParaRPr>
          </a:p>
          <a:p>
            <a:pPr marL="0" lvl="0" indent="0" algn="l" rtl="0">
              <a:spcBef>
                <a:spcPts val="0"/>
              </a:spcBef>
              <a:spcAft>
                <a:spcPts val="1200"/>
              </a:spcAft>
              <a:buNone/>
            </a:pPr>
            <a:endParaRPr lang="en-US" sz="1400" dirty="0">
              <a:solidFill>
                <a:schemeClr val="dk1"/>
              </a:solidFill>
              <a:latin typeface="Montserrat"/>
              <a:ea typeface="Montserrat"/>
              <a:cs typeface="Montserrat"/>
              <a:sym typeface="Montserrat"/>
            </a:endParaRPr>
          </a:p>
          <a:p>
            <a:pPr marL="0" lvl="0" indent="0" algn="l" rtl="0">
              <a:spcBef>
                <a:spcPts val="0"/>
              </a:spcBef>
              <a:spcAft>
                <a:spcPts val="1200"/>
              </a:spcAft>
              <a:buNone/>
            </a:pPr>
            <a:endParaRPr sz="1400" dirty="0">
              <a:solidFill>
                <a:schemeClr val="dk1"/>
              </a:solidFill>
              <a:latin typeface="Montserrat"/>
              <a:ea typeface="Montserrat"/>
              <a:cs typeface="Montserrat"/>
              <a:sym typeface="Montserrat"/>
            </a:endParaRPr>
          </a:p>
        </p:txBody>
      </p:sp>
      <p:pic>
        <p:nvPicPr>
          <p:cNvPr id="2097174" name="Google Shape;113;p19"/>
          <p:cNvPicPr preferRelativeResize="0">
            <a:picLocks/>
          </p:cNvPicPr>
          <p:nvPr/>
        </p:nvPicPr>
        <p:blipFill>
          <a:blip r:embed="rId3">
            <a:alphaModFix/>
          </a:blip>
          <a:stretch>
            <a:fillRect/>
          </a:stretch>
        </p:blipFill>
        <p:spPr>
          <a:xfrm>
            <a:off x="158846" y="116825"/>
            <a:ext cx="819032" cy="656400"/>
          </a:xfrm>
          <a:prstGeom prst="rect">
            <a:avLst/>
          </a:prstGeom>
          <a:noFill/>
          <a:ln>
            <a:noFill/>
          </a:ln>
        </p:spPr>
      </p:pic>
      <p:sp>
        <p:nvSpPr>
          <p:cNvPr id="1048617" name="Google Shape;114;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75" name="Picture 7"/>
          <p:cNvPicPr>
            <a:picLocks noChangeAspect="1"/>
          </p:cNvPicPr>
          <p:nvPr/>
        </p:nvPicPr>
        <p:blipFill>
          <a:blip r:embed="rId4"/>
          <a:stretch>
            <a:fillRect/>
          </a:stretch>
        </p:blipFill>
        <p:spPr>
          <a:xfrm>
            <a:off x="427221" y="4205757"/>
            <a:ext cx="550657" cy="557136"/>
          </a:xfrm>
          <a:prstGeom prst="rect">
            <a:avLst/>
          </a:prstGeom>
        </p:spPr>
      </p:pic>
      <p:pic>
        <p:nvPicPr>
          <p:cNvPr id="7" name="Google Shape;121;p20">
            <a:extLst>
              <a:ext uri="{FF2B5EF4-FFF2-40B4-BE49-F238E27FC236}">
                <a16:creationId xmlns:a16="http://schemas.microsoft.com/office/drawing/2014/main" id="{41D2CD07-3B57-4ACF-B652-E60BDAEDF7F0}"/>
              </a:ext>
            </a:extLst>
          </p:cNvPr>
          <p:cNvPicPr preferRelativeResize="0">
            <a:picLocks/>
          </p:cNvPicPr>
          <p:nvPr/>
        </p:nvPicPr>
        <p:blipFill>
          <a:blip r:embed="rId5">
            <a:alphaModFix/>
          </a:blip>
          <a:stretch>
            <a:fillRect/>
          </a:stretch>
        </p:blipFill>
        <p:spPr>
          <a:xfrm rot="10800000">
            <a:off x="7075848" y="2397802"/>
            <a:ext cx="2068127" cy="2520023"/>
          </a:xfrm>
          <a:prstGeom prst="rect">
            <a:avLst/>
          </a:prstGeom>
          <a:noFill/>
          <a:ln>
            <a:noFill/>
          </a:ln>
        </p:spPr>
      </p:pic>
    </p:spTree>
    <p:extLst>
      <p:ext uri="{BB962C8B-B14F-4D97-AF65-F5344CB8AC3E}">
        <p14:creationId xmlns:p14="http://schemas.microsoft.com/office/powerpoint/2010/main" val="231076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048625" name="Google Shape;128;p21"/>
          <p:cNvSpPr txBox="1">
            <a:spLocks noGrp="1"/>
          </p:cNvSpPr>
          <p:nvPr>
            <p:ph type="title" idx="4294967295"/>
          </p:nvPr>
        </p:nvSpPr>
        <p:spPr>
          <a:xfrm>
            <a:off x="743582" y="1450571"/>
            <a:ext cx="7286625" cy="2291031"/>
          </a:xfrm>
          <a:prstGeom prst="rect">
            <a:avLst/>
          </a:prstGeom>
        </p:spPr>
        <p:txBody>
          <a:bodyPr spcFirstLastPara="1" wrap="square" lIns="91425" tIns="91425" rIns="91425" bIns="91425" anchor="ctr" anchorCtr="0">
            <a:noAutofit/>
          </a:bodyPr>
          <a:lstStyle/>
          <a:p>
            <a:pPr marL="457200">
              <a:lnSpc>
                <a:spcPct val="107000"/>
              </a:lnSpc>
              <a:spcBef>
                <a:spcPts val="1400"/>
              </a:spcBef>
              <a:spcAft>
                <a:spcPts val="800"/>
              </a:spcAft>
            </a:pPr>
            <a:r>
              <a:rPr lang="en-IN" sz="1400" b="1" u="sng" dirty="0">
                <a:solidFill>
                  <a:srgbClr val="000000"/>
                </a:solidFill>
                <a:effectLst/>
                <a:latin typeface="Times New Roman" panose="02020603050405020304" pitchFamily="18" charset="0"/>
                <a:ea typeface="Times New Roman" panose="02020603050405020304" pitchFamily="18" charset="0"/>
              </a:rPr>
              <a:t>PROPOSED SYSTEM:</a:t>
            </a:r>
            <a:br>
              <a:rPr lang="en-IN" sz="1400" b="1" u="sng" dirty="0">
                <a:solidFill>
                  <a:srgbClr val="000000"/>
                </a:solidFill>
                <a:effectLst/>
                <a:latin typeface="Times New Roman" panose="02020603050405020304" pitchFamily="18" charset="0"/>
                <a:ea typeface="Times New Roman" panose="02020603050405020304" pitchFamily="18" charset="0"/>
              </a:rPr>
            </a:br>
            <a:br>
              <a:rPr lang="en-IN" sz="1200" dirty="0">
                <a:solidFill>
                  <a:srgbClr val="000000"/>
                </a:solidFill>
                <a:effectLst/>
                <a:latin typeface="Calibri" panose="020F0502020204030204" pitchFamily="34" charset="0"/>
                <a:ea typeface="Calibri" panose="020F0502020204030204" pitchFamily="34" charset="0"/>
              </a:rPr>
            </a:br>
            <a:r>
              <a:rPr lang="en-IN" sz="1200" dirty="0">
                <a:solidFill>
                  <a:srgbClr val="000000"/>
                </a:solidFill>
                <a:effectLst/>
                <a:latin typeface="Calibri" panose="020F0502020204030204" pitchFamily="34" charset="0"/>
                <a:ea typeface="Calibri" panose="020F0502020204030204" pitchFamily="34" charset="0"/>
              </a:rPr>
              <a:t> </a:t>
            </a:r>
            <a:r>
              <a:rPr lang="en-IN" sz="1200" b="1" dirty="0">
                <a:solidFill>
                  <a:srgbClr val="000000"/>
                </a:solidFill>
                <a:effectLst/>
                <a:latin typeface="Times New Roman" panose="02020603050405020304" pitchFamily="18" charset="0"/>
                <a:ea typeface="Times New Roman" panose="02020603050405020304" pitchFamily="18" charset="0"/>
              </a:rPr>
              <a:t>APPROACH:</a:t>
            </a:r>
            <a:r>
              <a:rPr lang="en-IN" sz="1200" dirty="0">
                <a:solidFill>
                  <a:srgbClr val="000000"/>
                </a:solidFill>
                <a:effectLst/>
                <a:latin typeface="Times New Roman" panose="02020603050405020304" pitchFamily="18" charset="0"/>
                <a:ea typeface="Times New Roman" panose="02020603050405020304" pitchFamily="18" charset="0"/>
              </a:rPr>
              <a:t> </a:t>
            </a:r>
            <a:br>
              <a:rPr lang="en-IN" sz="1200" dirty="0">
                <a:solidFill>
                  <a:srgbClr val="000000"/>
                </a:solidFill>
                <a:effectLst/>
                <a:latin typeface="Calibri" panose="020F0502020204030204" pitchFamily="34" charset="0"/>
                <a:ea typeface="Calibri" panose="020F0502020204030204" pitchFamily="34" charset="0"/>
              </a:rPr>
            </a:br>
            <a:r>
              <a:rPr lang="en-IN"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 overall workflow can be divided into these main steps: </a:t>
            </a:r>
            <a:br>
              <a:rPr lang="en-IN"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1. Read Captions File: Reading the text and token flickr8k file , finding the length of the file and splitting it. </a:t>
            </a:r>
            <a:br>
              <a:rPr lang="en-IN"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2. Data Cleaning: Data cleaning is the process of fixing or removing incorrect, corrupted, incorrectly formatted, duplicate, or incomplete data within a dataset. ... If data is incorrect, outcomes and algorithms are unreliable, even though they may look correct. </a:t>
            </a:r>
            <a:br>
              <a:rPr lang="en-IN"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3. Loading Training Testing Data: The process includes training Images File, testing it and creating a train description dictionary that adds starting and ending sequence. </a:t>
            </a:r>
            <a:br>
              <a:rPr lang="en-IN"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4. Data Preprocessing - Images : Loading the image, preprocessing and encoding it and testing it. </a:t>
            </a:r>
            <a:br>
              <a:rPr lang="en-IN"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5. Data Preprocessing - Captions : Loading the captions ,appending the start and the end sequence , finding the maximum length of the caption </a:t>
            </a:r>
            <a:br>
              <a:rPr lang="en-IN"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6. Model Architecture: Making an image feature extractor model, partial caption sequence model and merging the two networks </a:t>
            </a:r>
            <a:br>
              <a:rPr lang="en-IN"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7. Train Our Model: A training model is a dataset that is used to train an ML algorithm. It consists of the sample output data and the corresponding sets of input data that have an influence on the output. 8. Predictions: Prediction refers to the output of an algorithm after it has been trained on a historical dataset and applied to new data when forecasting the likelihood of a particular outcome here predicting Caption for a photo.</a:t>
            </a:r>
            <a:br>
              <a:rPr lang="en-IN"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sz="2000" b="1" dirty="0">
              <a:latin typeface="Montserrat"/>
              <a:ea typeface="Montserrat"/>
              <a:cs typeface="Montserrat"/>
              <a:sym typeface="Montserrat"/>
            </a:endParaRPr>
          </a:p>
        </p:txBody>
      </p:sp>
      <p:sp>
        <p:nvSpPr>
          <p:cNvPr id="1048626" name="Google Shape;129;p21"/>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1400" dirty="0">
                <a:solidFill>
                  <a:schemeClr val="dk1"/>
                </a:solidFill>
                <a:latin typeface="Times New Roman" panose="02020603050405020304" pitchFamily="18" charset="0"/>
                <a:ea typeface="Montserrat"/>
                <a:cs typeface="Times New Roman" panose="02020603050405020304" pitchFamily="18" charset="0"/>
                <a:sym typeface="Montserrat"/>
              </a:rPr>
              <a:t> </a:t>
            </a:r>
            <a:endParaRPr sz="1400"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0" lvl="0" indent="0" algn="just" rtl="0">
              <a:spcBef>
                <a:spcPts val="0"/>
              </a:spcBef>
              <a:spcAft>
                <a:spcPts val="1200"/>
              </a:spcAft>
              <a:buNone/>
            </a:pPr>
            <a:endParaRPr sz="1400" dirty="0">
              <a:solidFill>
                <a:schemeClr val="dk1"/>
              </a:solidFill>
              <a:latin typeface="Times New Roman" panose="02020603050405020304" pitchFamily="18" charset="0"/>
              <a:ea typeface="Montserrat"/>
              <a:cs typeface="Times New Roman" panose="02020603050405020304" pitchFamily="18" charset="0"/>
              <a:sym typeface="Montserrat"/>
            </a:endParaRPr>
          </a:p>
        </p:txBody>
      </p:sp>
      <p:pic>
        <p:nvPicPr>
          <p:cNvPr id="2097179" name="Google Shape;130;p21"/>
          <p:cNvPicPr preferRelativeResize="0">
            <a:picLocks/>
          </p:cNvPicPr>
          <p:nvPr/>
        </p:nvPicPr>
        <p:blipFill>
          <a:blip r:embed="rId3">
            <a:alphaModFix/>
          </a:blip>
          <a:stretch>
            <a:fillRect/>
          </a:stretch>
        </p:blipFill>
        <p:spPr>
          <a:xfrm>
            <a:off x="6535123" y="3021"/>
            <a:ext cx="2608852" cy="2517002"/>
          </a:xfrm>
          <a:prstGeom prst="rect">
            <a:avLst/>
          </a:prstGeom>
          <a:noFill/>
          <a:ln>
            <a:noFill/>
          </a:ln>
        </p:spPr>
      </p:pic>
      <p:pic>
        <p:nvPicPr>
          <p:cNvPr id="2097180" name="Google Shape;131;p21"/>
          <p:cNvPicPr preferRelativeResize="0">
            <a:picLocks/>
          </p:cNvPicPr>
          <p:nvPr/>
        </p:nvPicPr>
        <p:blipFill>
          <a:blip r:embed="rId4">
            <a:alphaModFix/>
          </a:blip>
          <a:stretch>
            <a:fillRect/>
          </a:stretch>
        </p:blipFill>
        <p:spPr>
          <a:xfrm>
            <a:off x="8207054" y="4221350"/>
            <a:ext cx="819032" cy="656400"/>
          </a:xfrm>
          <a:prstGeom prst="rect">
            <a:avLst/>
          </a:prstGeom>
          <a:noFill/>
          <a:ln>
            <a:noFill/>
          </a:ln>
        </p:spPr>
      </p:pic>
      <p:sp>
        <p:nvSpPr>
          <p:cNvPr id="1048627"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81" name="Picture 7"/>
          <p:cNvPicPr>
            <a:picLocks noChangeAspect="1"/>
          </p:cNvPicPr>
          <p:nvPr/>
        </p:nvPicPr>
        <p:blipFill>
          <a:blip r:embed="rId5"/>
          <a:stretch>
            <a:fillRect/>
          </a:stretch>
        </p:blipFill>
        <p:spPr>
          <a:xfrm>
            <a:off x="192925" y="4261425"/>
            <a:ext cx="550657" cy="557136"/>
          </a:xfrm>
          <a:prstGeom prst="rect">
            <a:avLst/>
          </a:prstGeom>
        </p:spPr>
      </p:pic>
      <p:pic>
        <p:nvPicPr>
          <p:cNvPr id="8" name="Google Shape;121;p20">
            <a:extLst>
              <a:ext uri="{FF2B5EF4-FFF2-40B4-BE49-F238E27FC236}">
                <a16:creationId xmlns:a16="http://schemas.microsoft.com/office/drawing/2014/main" id="{A64F101B-B7A8-4884-8EB5-AC8FC8BE8EC4}"/>
              </a:ext>
            </a:extLst>
          </p:cNvPr>
          <p:cNvPicPr preferRelativeResize="0">
            <a:picLocks/>
          </p:cNvPicPr>
          <p:nvPr/>
        </p:nvPicPr>
        <p:blipFill>
          <a:blip r:embed="rId6">
            <a:alphaModFix/>
          </a:blip>
          <a:stretch>
            <a:fillRect/>
          </a:stretch>
        </p:blipFill>
        <p:spPr>
          <a:xfrm>
            <a:off x="-25" y="0"/>
            <a:ext cx="2068127" cy="2520023"/>
          </a:xfrm>
          <a:prstGeom prst="rect">
            <a:avLst/>
          </a:prstGeom>
          <a:noFill/>
          <a:ln>
            <a:noFill/>
          </a:ln>
        </p:spPr>
      </p:pic>
    </p:spTree>
    <p:extLst>
      <p:ext uri="{BB962C8B-B14F-4D97-AF65-F5344CB8AC3E}">
        <p14:creationId xmlns:p14="http://schemas.microsoft.com/office/powerpoint/2010/main" val="26936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048620" name="Google Shape;119;p20"/>
          <p:cNvSpPr txBox="1">
            <a:spLocks noGrp="1"/>
          </p:cNvSpPr>
          <p:nvPr>
            <p:ph type="title" idx="4294967295"/>
          </p:nvPr>
        </p:nvSpPr>
        <p:spPr>
          <a:xfrm>
            <a:off x="1405974" y="445025"/>
            <a:ext cx="3550489"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dirty="0">
                <a:latin typeface="Montserrat"/>
                <a:ea typeface="Montserrat"/>
                <a:cs typeface="Montserrat"/>
                <a:sym typeface="Montserrat"/>
              </a:rPr>
              <a:t>Output</a:t>
            </a:r>
            <a:endParaRPr b="1" dirty="0">
              <a:latin typeface="Montserrat"/>
              <a:ea typeface="Montserrat"/>
              <a:cs typeface="Montserrat"/>
              <a:sym typeface="Montserrat"/>
            </a:endParaRPr>
          </a:p>
        </p:txBody>
      </p:sp>
      <p:pic>
        <p:nvPicPr>
          <p:cNvPr id="2097176" name="Google Shape;121;p20"/>
          <p:cNvPicPr preferRelativeResize="0">
            <a:picLocks/>
          </p:cNvPicPr>
          <p:nvPr/>
        </p:nvPicPr>
        <p:blipFill>
          <a:blip r:embed="rId3">
            <a:alphaModFix/>
          </a:blip>
          <a:stretch>
            <a:fillRect/>
          </a:stretch>
        </p:blipFill>
        <p:spPr>
          <a:xfrm>
            <a:off x="0" y="0"/>
            <a:ext cx="2068127" cy="2520023"/>
          </a:xfrm>
          <a:prstGeom prst="rect">
            <a:avLst/>
          </a:prstGeom>
          <a:noFill/>
          <a:ln>
            <a:noFill/>
          </a:ln>
        </p:spPr>
      </p:pic>
      <p:pic>
        <p:nvPicPr>
          <p:cNvPr id="2097177" name="Google Shape;122;p20"/>
          <p:cNvPicPr preferRelativeResize="0">
            <a:picLocks/>
          </p:cNvPicPr>
          <p:nvPr/>
        </p:nvPicPr>
        <p:blipFill>
          <a:blip r:embed="rId4">
            <a:alphaModFix/>
          </a:blip>
          <a:stretch>
            <a:fillRect/>
          </a:stretch>
        </p:blipFill>
        <p:spPr>
          <a:xfrm>
            <a:off x="7983900" y="197150"/>
            <a:ext cx="819032" cy="656400"/>
          </a:xfrm>
          <a:prstGeom prst="rect">
            <a:avLst/>
          </a:prstGeom>
          <a:noFill/>
          <a:ln>
            <a:noFill/>
          </a:ln>
        </p:spPr>
      </p:pic>
      <p:sp>
        <p:nvSpPr>
          <p:cNvPr id="1048622" name="Google Shape;123;p2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78" name="Picture 7"/>
          <p:cNvPicPr>
            <a:picLocks noChangeAspect="1"/>
          </p:cNvPicPr>
          <p:nvPr/>
        </p:nvPicPr>
        <p:blipFill>
          <a:blip r:embed="rId5"/>
          <a:stretch>
            <a:fillRect/>
          </a:stretch>
        </p:blipFill>
        <p:spPr>
          <a:xfrm>
            <a:off x="8118087" y="4204946"/>
            <a:ext cx="550657" cy="557136"/>
          </a:xfrm>
          <a:prstGeom prst="rect">
            <a:avLst/>
          </a:prstGeom>
        </p:spPr>
      </p:pic>
      <p:pic>
        <p:nvPicPr>
          <p:cNvPr id="9" name="Picture 8">
            <a:extLst>
              <a:ext uri="{FF2B5EF4-FFF2-40B4-BE49-F238E27FC236}">
                <a16:creationId xmlns:a16="http://schemas.microsoft.com/office/drawing/2014/main" id="{7C5130FF-FAA1-74FD-CC31-BCE67BD11DA3}"/>
              </a:ext>
            </a:extLst>
          </p:cNvPr>
          <p:cNvPicPr>
            <a:picLocks noChangeAspect="1"/>
          </p:cNvPicPr>
          <p:nvPr/>
        </p:nvPicPr>
        <p:blipFill>
          <a:blip r:embed="rId6"/>
          <a:stretch>
            <a:fillRect/>
          </a:stretch>
        </p:blipFill>
        <p:spPr>
          <a:xfrm>
            <a:off x="478606" y="1294594"/>
            <a:ext cx="4093369" cy="1702226"/>
          </a:xfrm>
          <a:prstGeom prst="rect">
            <a:avLst/>
          </a:prstGeom>
        </p:spPr>
      </p:pic>
      <p:pic>
        <p:nvPicPr>
          <p:cNvPr id="11" name="Picture 10">
            <a:extLst>
              <a:ext uri="{FF2B5EF4-FFF2-40B4-BE49-F238E27FC236}">
                <a16:creationId xmlns:a16="http://schemas.microsoft.com/office/drawing/2014/main" id="{DB499D4A-9DD5-7468-7E99-D070641EC8D4}"/>
              </a:ext>
            </a:extLst>
          </p:cNvPr>
          <p:cNvPicPr>
            <a:picLocks noChangeAspect="1"/>
          </p:cNvPicPr>
          <p:nvPr/>
        </p:nvPicPr>
        <p:blipFill>
          <a:blip r:embed="rId7"/>
          <a:stretch>
            <a:fillRect/>
          </a:stretch>
        </p:blipFill>
        <p:spPr>
          <a:xfrm>
            <a:off x="4571975" y="1260011"/>
            <a:ext cx="3947694" cy="1680193"/>
          </a:xfrm>
          <a:prstGeom prst="rect">
            <a:avLst/>
          </a:prstGeom>
        </p:spPr>
      </p:pic>
      <p:pic>
        <p:nvPicPr>
          <p:cNvPr id="13" name="Picture 12">
            <a:extLst>
              <a:ext uri="{FF2B5EF4-FFF2-40B4-BE49-F238E27FC236}">
                <a16:creationId xmlns:a16="http://schemas.microsoft.com/office/drawing/2014/main" id="{5996D2BE-FB84-C3D5-F744-BB08AC091AA6}"/>
              </a:ext>
            </a:extLst>
          </p:cNvPr>
          <p:cNvPicPr>
            <a:picLocks noChangeAspect="1"/>
          </p:cNvPicPr>
          <p:nvPr/>
        </p:nvPicPr>
        <p:blipFill>
          <a:blip r:embed="rId8"/>
          <a:stretch>
            <a:fillRect/>
          </a:stretch>
        </p:blipFill>
        <p:spPr>
          <a:xfrm>
            <a:off x="2757488" y="3006818"/>
            <a:ext cx="4128055" cy="18331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048625" name="Google Shape;128;p21"/>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dirty="0">
                <a:latin typeface="Montserrat"/>
                <a:ea typeface="Montserrat"/>
                <a:cs typeface="Montserrat"/>
                <a:sym typeface="Montserrat"/>
              </a:rPr>
              <a:t>Conclusion</a:t>
            </a:r>
            <a:endParaRPr b="1" dirty="0">
              <a:latin typeface="Montserrat"/>
              <a:ea typeface="Montserrat"/>
              <a:cs typeface="Montserrat"/>
              <a:sym typeface="Montserrat"/>
            </a:endParaRPr>
          </a:p>
        </p:txBody>
      </p:sp>
      <p:sp>
        <p:nvSpPr>
          <p:cNvPr id="1048626" name="Google Shape;129;p21"/>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lnSpcReduction="10000"/>
          </a:bodyPr>
          <a:lstStyle/>
          <a:p>
            <a:pPr marL="285750" lvl="0" indent="-285750" algn="just" rtl="0">
              <a:spcBef>
                <a:spcPts val="0"/>
              </a:spcBef>
              <a:spcAft>
                <a:spcPts val="1200"/>
              </a:spcAf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project successfully addresses the challenge of automatically generating descriptive captions for images.</a:t>
            </a:r>
            <a:endParaRPr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285750" lvl="0" indent="-285750" algn="just" rtl="0">
              <a:spcBef>
                <a:spcPts val="0"/>
              </a:spcBef>
              <a:spcAft>
                <a:spcPts val="1200"/>
              </a:spcAft>
              <a:buFont typeface="Wingdings" panose="05000000000000000000" pitchFamily="2" charset="2"/>
              <a:buChar char="Ø"/>
            </a:pPr>
            <a:r>
              <a:rPr lang="en-US" sz="1400" b="0" i="0" dirty="0">
                <a:solidFill>
                  <a:schemeClr val="dk1"/>
                </a:solidFill>
                <a:effectLst/>
                <a:latin typeface="Times New Roman" panose="02020603050405020304" pitchFamily="18" charset="0"/>
                <a:cs typeface="Times New Roman" panose="02020603050405020304" pitchFamily="18" charset="0"/>
                <a:sym typeface="Montserrat"/>
              </a:rPr>
              <a:t>T</a:t>
            </a:r>
            <a:r>
              <a:rPr lang="en-US" sz="1400" b="0" i="0" dirty="0">
                <a:solidFill>
                  <a:schemeClr val="tx1"/>
                </a:solidFill>
                <a:effectLst/>
                <a:latin typeface="Times New Roman" panose="02020603050405020304" pitchFamily="18" charset="0"/>
                <a:cs typeface="Times New Roman" panose="02020603050405020304" pitchFamily="18" charset="0"/>
              </a:rPr>
              <a:t>he integration of a user-friendly interface enhances accessibility and encourages future development opportunities.</a:t>
            </a:r>
            <a:endParaRPr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285750" lvl="0" indent="-285750" algn="just" rtl="0">
              <a:spcBef>
                <a:spcPts val="0"/>
              </a:spcBef>
              <a:spcAft>
                <a:spcPts val="1200"/>
              </a:spcAft>
              <a:buFont typeface="Wingdings" panose="05000000000000000000" pitchFamily="2" charset="2"/>
              <a:buChar char="Ø"/>
            </a:pPr>
            <a:r>
              <a:rPr lang="en-US" sz="1400" dirty="0">
                <a:solidFill>
                  <a:schemeClr val="tx1"/>
                </a:solidFill>
                <a:latin typeface="Times New Roman" panose="02020603050405020304" pitchFamily="18" charset="0"/>
                <a:ea typeface="Montserrat"/>
                <a:cs typeface="Times New Roman" panose="02020603050405020304" pitchFamily="18" charset="0"/>
                <a:sym typeface="Montserrat"/>
              </a:rPr>
              <a:t>Show how the image caption generator may be used in practical situations, such as content development, accessibility, and creative exploration.</a:t>
            </a:r>
          </a:p>
          <a:p>
            <a:pPr marL="285750" lvl="0" indent="-285750" algn="just" rtl="0">
              <a:spcBef>
                <a:spcPts val="0"/>
              </a:spcBef>
              <a:spcAft>
                <a:spcPts val="1200"/>
              </a:spcAft>
              <a:buFont typeface="Wingdings" panose="05000000000000000000" pitchFamily="2" charset="2"/>
              <a:buChar char="Ø"/>
            </a:pPr>
            <a:r>
              <a:rPr lang="en-US" sz="1400" b="0" i="0" dirty="0">
                <a:solidFill>
                  <a:schemeClr val="dk1"/>
                </a:solidFill>
                <a:effectLst/>
                <a:latin typeface="Times New Roman" panose="02020603050405020304" pitchFamily="18" charset="0"/>
                <a:cs typeface="Times New Roman" panose="02020603050405020304" pitchFamily="18" charset="0"/>
                <a:sym typeface="Montserrat"/>
              </a:rPr>
              <a:t>T</a:t>
            </a:r>
            <a:r>
              <a:rPr lang="en-US" sz="1400" b="0" i="0" dirty="0">
                <a:solidFill>
                  <a:schemeClr val="tx1"/>
                </a:solidFill>
                <a:effectLst/>
                <a:latin typeface="Times New Roman" panose="02020603050405020304" pitchFamily="18" charset="0"/>
                <a:cs typeface="Times New Roman" panose="02020603050405020304" pitchFamily="18" charset="0"/>
              </a:rPr>
              <a:t>he image caption generator becomes a handy tool that makes things easier, more inclusive, and sparks creativity.</a:t>
            </a:r>
            <a:endParaRPr lang="en-US"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lvl="0" indent="0" algn="just" rtl="0">
              <a:spcBef>
                <a:spcPts val="0"/>
              </a:spcBef>
              <a:spcAft>
                <a:spcPts val="1200"/>
              </a:spcAft>
              <a:buNone/>
            </a:pPr>
            <a:endParaRPr sz="1400" dirty="0">
              <a:solidFill>
                <a:schemeClr val="dk1"/>
              </a:solidFill>
              <a:latin typeface="Times New Roman" panose="02020603050405020304" pitchFamily="18" charset="0"/>
              <a:ea typeface="Montserrat"/>
              <a:cs typeface="Times New Roman" panose="02020603050405020304" pitchFamily="18" charset="0"/>
              <a:sym typeface="Montserrat"/>
            </a:endParaRPr>
          </a:p>
        </p:txBody>
      </p:sp>
      <p:pic>
        <p:nvPicPr>
          <p:cNvPr id="2097179" name="Google Shape;130;p21"/>
          <p:cNvPicPr preferRelativeResize="0">
            <a:picLocks/>
          </p:cNvPicPr>
          <p:nvPr/>
        </p:nvPicPr>
        <p:blipFill>
          <a:blip r:embed="rId3">
            <a:alphaModFix/>
          </a:blip>
          <a:stretch>
            <a:fillRect/>
          </a:stretch>
        </p:blipFill>
        <p:spPr>
          <a:xfrm>
            <a:off x="6535150" y="0"/>
            <a:ext cx="2608852" cy="2517002"/>
          </a:xfrm>
          <a:prstGeom prst="rect">
            <a:avLst/>
          </a:prstGeom>
          <a:noFill/>
          <a:ln>
            <a:noFill/>
          </a:ln>
        </p:spPr>
      </p:pic>
      <p:pic>
        <p:nvPicPr>
          <p:cNvPr id="2097180" name="Google Shape;131;p21"/>
          <p:cNvPicPr preferRelativeResize="0">
            <a:picLocks/>
          </p:cNvPicPr>
          <p:nvPr/>
        </p:nvPicPr>
        <p:blipFill>
          <a:blip r:embed="rId4">
            <a:alphaModFix/>
          </a:blip>
          <a:stretch>
            <a:fillRect/>
          </a:stretch>
        </p:blipFill>
        <p:spPr>
          <a:xfrm>
            <a:off x="357975" y="197150"/>
            <a:ext cx="819032" cy="656400"/>
          </a:xfrm>
          <a:prstGeom prst="rect">
            <a:avLst/>
          </a:prstGeom>
          <a:noFill/>
          <a:ln>
            <a:noFill/>
          </a:ln>
        </p:spPr>
      </p:pic>
      <p:sp>
        <p:nvSpPr>
          <p:cNvPr id="1048627"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81" name="Picture 7"/>
          <p:cNvPicPr>
            <a:picLocks noChangeAspect="1"/>
          </p:cNvPicPr>
          <p:nvPr/>
        </p:nvPicPr>
        <p:blipFill>
          <a:blip r:embed="rId5"/>
          <a:stretch>
            <a:fillRect/>
          </a:stretch>
        </p:blipFill>
        <p:spPr>
          <a:xfrm>
            <a:off x="492162" y="4286082"/>
            <a:ext cx="550657" cy="55713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TotalTime>
  <Words>895</Words>
  <Application>Microsoft Office PowerPoint</Application>
  <PresentationFormat>On-screen Show (16:9)</PresentationFormat>
  <Paragraphs>64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Wingdings</vt:lpstr>
      <vt:lpstr>Söhne</vt:lpstr>
      <vt:lpstr>Montserrat</vt:lpstr>
      <vt:lpstr>Simple Light</vt:lpstr>
      <vt:lpstr>Image Caption Generator</vt:lpstr>
      <vt:lpstr> Introduction </vt:lpstr>
      <vt:lpstr>Objective </vt:lpstr>
      <vt:lpstr>PowerPoint Presentation</vt:lpstr>
      <vt:lpstr>Methodology </vt:lpstr>
      <vt:lpstr>Methodology </vt:lpstr>
      <vt:lpstr>PROPOSED SYSTEM:   APPROACH:  The overall workflow can be divided into these main steps:  1. Read Captions File: Reading the text and token flickr8k file , finding the length of the file and splitting it.  2. Data Cleaning: Data cleaning is the process of fixing or removing incorrect, corrupted, incorrectly formatted, duplicate, or incomplete data within a dataset. ... If data is incorrect, outcomes and algorithms are unreliable, even though they may look correct.  3. Loading Training Testing Data: The process includes training Images File, testing it and creating a train description dictionary that adds starting and ending sequence.  4. Data Preprocessing - Images : Loading the image, preprocessing and encoding it and testing it.  5. Data Preprocessing - Captions : Loading the captions ,appending the start and the end sequence , finding the maximum length of the caption  6. Model Architecture: Making an image feature extractor model, partial caption sequence model and merging the two networks  7. Train Our Model: A training model is a dataset that is used to train an ML algorithm. It consists of the sample output data and the corresponding sets of input data that have an influence on the output. 8. Predictions: Prediction refers to the output of an algorithm after it has been trained on a historical dataset and applied to new data when forecasting the likelihood of a particular outcome here predicting Caption for a photo. </vt:lpstr>
      <vt:lpstr>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91880</dc:creator>
  <cp:lastModifiedBy>chandrakant dhule</cp:lastModifiedBy>
  <cp:revision>16</cp:revision>
  <dcterms:created xsi:type="dcterms:W3CDTF">2023-08-03T10:33:24Z</dcterms:created>
  <dcterms:modified xsi:type="dcterms:W3CDTF">2024-09-08T11:54:08Z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88f9253e184448e38ce47d1e5ae5b964</vt:lpwstr>
  </property>
</Properties>
</file>