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0"/>
  </p:notesMasterIdLst>
  <p:handoutMasterIdLst>
    <p:handoutMasterId r:id="rId21"/>
  </p:handoutMasterIdLst>
  <p:sldIdLst>
    <p:sldId id="700" r:id="rId2"/>
    <p:sldId id="807" r:id="rId3"/>
    <p:sldId id="817" r:id="rId4"/>
    <p:sldId id="786" r:id="rId5"/>
    <p:sldId id="788" r:id="rId6"/>
    <p:sldId id="792" r:id="rId7"/>
    <p:sldId id="804" r:id="rId8"/>
    <p:sldId id="800" r:id="rId9"/>
    <p:sldId id="805" r:id="rId10"/>
    <p:sldId id="806" r:id="rId11"/>
    <p:sldId id="808" r:id="rId12"/>
    <p:sldId id="809" r:id="rId13"/>
    <p:sldId id="812" r:id="rId14"/>
    <p:sldId id="811" r:id="rId15"/>
    <p:sldId id="810" r:id="rId16"/>
    <p:sldId id="814" r:id="rId17"/>
    <p:sldId id="798" r:id="rId18"/>
    <p:sldId id="81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 Shivappa Lingaraju" initials="DSL" lastIdx="34" clrIdx="0">
    <p:extLst/>
  </p:cmAuthor>
  <p:cmAuthor id="2" name="Lakshmi Tulasi" initials="LT" lastIdx="11" clrIdx="1">
    <p:extLst/>
  </p:cmAuthor>
  <p:cmAuthor id="3" name="Shiva Shankar" initials="Papanna" lastIdx="7"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E61"/>
    <a:srgbClr val="F3F0F6"/>
    <a:srgbClr val="FFEEE7"/>
    <a:srgbClr val="DACFDB"/>
    <a:srgbClr val="E6D2F2"/>
    <a:srgbClr val="C7FDFC"/>
    <a:srgbClr val="FFC3AB"/>
    <a:srgbClr val="FFA27D"/>
    <a:srgbClr val="FFDED1"/>
    <a:srgbClr val="D7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5968" autoAdjust="0"/>
  </p:normalViewPr>
  <p:slideViewPr>
    <p:cSldViewPr snapToGrid="0" showGuides="1">
      <p:cViewPr varScale="1">
        <p:scale>
          <a:sx n="63" d="100"/>
          <a:sy n="63" d="100"/>
        </p:scale>
        <p:origin x="1416" y="60"/>
      </p:cViewPr>
      <p:guideLst>
        <p:guide/>
        <p:guide orient="horz" pos="216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varScale="1">
        <p:scale>
          <a:sx n="52" d="100"/>
          <a:sy n="52" d="100"/>
        </p:scale>
        <p:origin x="2608"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2AFDB-8B56-433D-8DAA-9CBA4461E909}" type="datetimeFigureOut">
              <a:rPr lang="en-US" smtClean="0"/>
              <a:pPr/>
              <a:t>2/15/2017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F6A2A2-022B-420B-A313-FFD44CE18285}" type="slidenum">
              <a:rPr lang="en-US" smtClean="0"/>
              <a:pPr/>
              <a:t>‹#›</a:t>
            </a:fld>
            <a:endParaRPr lang="en-US" dirty="0"/>
          </a:p>
        </p:txBody>
      </p:sp>
    </p:spTree>
    <p:extLst>
      <p:ext uri="{BB962C8B-B14F-4D97-AF65-F5344CB8AC3E}">
        <p14:creationId xmlns:p14="http://schemas.microsoft.com/office/powerpoint/2010/main" val="130303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8B32A-E9F4-4486-975F-C9AD8A3CF37F}" type="datetimeFigureOut">
              <a:rPr lang="en-US" smtClean="0"/>
              <a:pPr/>
              <a:t>2/15/2017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A3354-9A0B-49EE-95FD-23EABDFEF6CF}" type="slidenum">
              <a:rPr lang="en-US" smtClean="0"/>
              <a:pPr/>
              <a:t>‹#›</a:t>
            </a:fld>
            <a:endParaRPr lang="en-US" dirty="0"/>
          </a:p>
        </p:txBody>
      </p:sp>
    </p:spTree>
    <p:extLst>
      <p:ext uri="{BB962C8B-B14F-4D97-AF65-F5344CB8AC3E}">
        <p14:creationId xmlns:p14="http://schemas.microsoft.com/office/powerpoint/2010/main" val="19910482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a:t>
            </a:fld>
            <a:endParaRPr lang="en-US" dirty="0"/>
          </a:p>
        </p:txBody>
      </p:sp>
    </p:spTree>
    <p:extLst>
      <p:ext uri="{BB962C8B-B14F-4D97-AF65-F5344CB8AC3E}">
        <p14:creationId xmlns:p14="http://schemas.microsoft.com/office/powerpoint/2010/main" val="294025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One of the core components of the SharePoint Framework is the new, modern SharePoint Page experience, starting with the page structure. </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In the new SharePoint user experience, pages can be technology independent and can be constructed using any client-side JavaScript and templating framework. </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This page structure provides a number of new opportunities, in addition to the ability to host web parts, add-ins and more.</a:t>
            </a:r>
            <a:endParaRPr lang="en-US" sz="1000"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a:t>
            </a:fld>
            <a:endParaRPr lang="en-US" dirty="0"/>
          </a:p>
        </p:txBody>
      </p:sp>
    </p:spTree>
    <p:extLst>
      <p:ext uri="{BB962C8B-B14F-4D97-AF65-F5344CB8AC3E}">
        <p14:creationId xmlns:p14="http://schemas.microsoft.com/office/powerpoint/2010/main" val="2723039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E6DF34-7984-48EF-95A5-B32874C69631}" type="slidenum">
              <a:rPr lang="en-US" smtClean="0"/>
              <a:t>5</a:t>
            </a:fld>
            <a:endParaRPr lang="en-US"/>
          </a:p>
        </p:txBody>
      </p:sp>
    </p:spTree>
    <p:extLst>
      <p:ext uri="{BB962C8B-B14F-4D97-AF65-F5344CB8AC3E}">
        <p14:creationId xmlns:p14="http://schemas.microsoft.com/office/powerpoint/2010/main" val="3045044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47E6DF34-7984-48EF-95A5-B32874C69631}" type="slidenum">
              <a:rPr lang="en-US" smtClean="0"/>
              <a:t>6</a:t>
            </a:fld>
            <a:endParaRPr lang="en-US"/>
          </a:p>
        </p:txBody>
      </p:sp>
    </p:spTree>
    <p:extLst>
      <p:ext uri="{BB962C8B-B14F-4D97-AF65-F5344CB8AC3E}">
        <p14:creationId xmlns:p14="http://schemas.microsoft.com/office/powerpoint/2010/main" val="381704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2/15/2017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59763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11</a:t>
            </a:fld>
            <a:endParaRPr lang="en-US" dirty="0"/>
          </a:p>
        </p:txBody>
      </p:sp>
    </p:spTree>
    <p:extLst>
      <p:ext uri="{BB962C8B-B14F-4D97-AF65-F5344CB8AC3E}">
        <p14:creationId xmlns:p14="http://schemas.microsoft.com/office/powerpoint/2010/main" val="3963794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E6DF34-7984-48EF-95A5-B32874C69631}" type="slidenum">
              <a:rPr lang="en-US" smtClean="0"/>
              <a:t>17</a:t>
            </a:fld>
            <a:endParaRPr lang="en-US"/>
          </a:p>
        </p:txBody>
      </p:sp>
    </p:spTree>
    <p:extLst>
      <p:ext uri="{BB962C8B-B14F-4D97-AF65-F5344CB8AC3E}">
        <p14:creationId xmlns:p14="http://schemas.microsoft.com/office/powerpoint/2010/main" val="4146057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8"/>
          <p:cNvGrpSpPr>
            <a:grpSpLocks/>
          </p:cNvGrpSpPr>
          <p:nvPr/>
        </p:nvGrpSpPr>
        <p:grpSpPr bwMode="auto">
          <a:xfrm flipH="1">
            <a:off x="7975600" y="0"/>
            <a:ext cx="1168400" cy="1076325"/>
            <a:chOff x="1440543" y="1418168"/>
            <a:chExt cx="769056" cy="769056"/>
          </a:xfrm>
        </p:grpSpPr>
        <p:sp>
          <p:nvSpPr>
            <p:cNvPr id="5" name="Rectangle 4"/>
            <p:cNvSpPr>
              <a:spLocks noChangeArrowheads="1"/>
            </p:cNvSpPr>
            <p:nvPr userDrawn="1"/>
          </p:nvSpPr>
          <p:spPr bwMode="gray">
            <a:xfrm rot="5400000">
              <a:off x="1701999" y="1156712"/>
              <a:ext cx="246144" cy="769056"/>
            </a:xfrm>
            <a:prstGeom prst="rect">
              <a:avLst/>
            </a:prstGeom>
            <a:solidFill>
              <a:srgbClr val="0095DC"/>
            </a:solidFill>
            <a:ln w="9525">
              <a:noFill/>
              <a:miter lim="800000"/>
              <a:headEnd/>
              <a:tailEnd/>
            </a:ln>
          </p:spPr>
          <p:txBody>
            <a:bodyPr vert="eaVert" anchor="ctr"/>
            <a:lstStyle/>
            <a:p>
              <a:pPr algn="ctr" fontAlgn="auto">
                <a:spcBef>
                  <a:spcPts val="0"/>
                </a:spcBef>
                <a:spcAft>
                  <a:spcPts val="0"/>
                </a:spcAft>
                <a:defRPr/>
              </a:pPr>
              <a:endParaRPr lang="en-US" dirty="0">
                <a:solidFill>
                  <a:schemeClr val="lt1"/>
                </a:solidFill>
                <a:latin typeface="+mn-lt"/>
                <a:ea typeface="+mn-ea"/>
              </a:endParaRPr>
            </a:p>
          </p:txBody>
        </p:sp>
        <p:sp>
          <p:nvSpPr>
            <p:cNvPr id="6" name="Rectangle 5"/>
            <p:cNvSpPr>
              <a:spLocks noChangeArrowheads="1"/>
            </p:cNvSpPr>
            <p:nvPr userDrawn="1"/>
          </p:nvSpPr>
          <p:spPr bwMode="gray">
            <a:xfrm>
              <a:off x="1440543" y="1418168"/>
              <a:ext cx="246599" cy="769056"/>
            </a:xfrm>
            <a:prstGeom prst="rect">
              <a:avLst/>
            </a:prstGeom>
            <a:solidFill>
              <a:srgbClr val="0095DC"/>
            </a:solidFill>
            <a:ln w="9525">
              <a:noFill/>
              <a:miter lim="800000"/>
              <a:headEnd/>
              <a:tailEnd/>
            </a:ln>
          </p:spPr>
          <p:txBody>
            <a:bodyPr anchor="ctr"/>
            <a:lstStyle/>
            <a:p>
              <a:pPr algn="ctr" fontAlgn="auto">
                <a:spcBef>
                  <a:spcPts val="0"/>
                </a:spcBef>
                <a:spcAft>
                  <a:spcPts val="0"/>
                </a:spcAft>
                <a:defRPr/>
              </a:pPr>
              <a:endParaRPr lang="en-US" dirty="0">
                <a:solidFill>
                  <a:schemeClr val="lt1"/>
                </a:solidFill>
                <a:latin typeface="+mn-lt"/>
                <a:ea typeface="+mn-ea"/>
              </a:endParaRPr>
            </a:p>
          </p:txBody>
        </p:sp>
      </p:grpSp>
      <p:pic>
        <p:nvPicPr>
          <p:cNvPr id="7" name="Picture 5" descr="AIG_PRI_pms2995.jpg"/>
          <p:cNvPicPr>
            <a:picLocks noChangeAspect="1"/>
          </p:cNvPicPr>
          <p:nvPr/>
        </p:nvPicPr>
        <p:blipFill>
          <a:blip r:embed="rId2" cstate="print"/>
          <a:srcRect/>
          <a:stretch>
            <a:fillRect/>
          </a:stretch>
        </p:blipFill>
        <p:spPr bwMode="gray">
          <a:xfrm>
            <a:off x="609600" y="685800"/>
            <a:ext cx="1387475" cy="749300"/>
          </a:xfrm>
          <a:prstGeom prst="rect">
            <a:avLst/>
          </a:prstGeom>
          <a:noFill/>
          <a:ln w="9525">
            <a:noFill/>
            <a:miter lim="800000"/>
            <a:headEnd/>
            <a:tailEnd/>
          </a:ln>
        </p:spPr>
      </p:pic>
      <p:sp>
        <p:nvSpPr>
          <p:cNvPr id="8" name="Title Placeholder 22"/>
          <p:cNvSpPr txBox="1">
            <a:spLocks/>
          </p:cNvSpPr>
          <p:nvPr userDrawn="1"/>
        </p:nvSpPr>
        <p:spPr bwMode="black">
          <a:xfrm>
            <a:off x="609600" y="1920875"/>
            <a:ext cx="6481763" cy="609600"/>
          </a:xfrm>
          <a:prstGeom prst="rect">
            <a:avLst/>
          </a:prstGeom>
          <a:noFill/>
          <a:ln w="9525">
            <a:noFill/>
            <a:miter lim="800000"/>
            <a:headEnd/>
            <a:tailEnd/>
          </a:ln>
        </p:spPr>
        <p:txBody>
          <a:bodyPr lIns="0" tIns="0" rIns="0" bIns="0" anchor="b"/>
          <a:lstStyle>
            <a:lvl1pPr>
              <a:defRPr sz="3600" baseline="0">
                <a:solidFill>
                  <a:srgbClr val="0073AE"/>
                </a:solidFill>
              </a:defRPr>
            </a:lvl1pPr>
          </a:lstStyle>
          <a:p>
            <a:pPr eaLnBrk="0" hangingPunct="0">
              <a:defRPr/>
            </a:pPr>
            <a:r>
              <a:rPr lang="en-US" sz="3200" b="1" kern="0" dirty="0" smtClean="0">
                <a:latin typeface="+mj-lt"/>
                <a:ea typeface="+mj-ea"/>
                <a:cs typeface="+mj-cs"/>
              </a:rPr>
              <a:t/>
            </a:r>
            <a:br>
              <a:rPr lang="en-US" sz="3200" b="1" kern="0" dirty="0" smtClean="0">
                <a:latin typeface="+mj-lt"/>
                <a:ea typeface="+mj-ea"/>
                <a:cs typeface="+mj-cs"/>
              </a:rPr>
            </a:br>
            <a:r>
              <a:rPr lang="en-US" dirty="0" smtClean="0">
                <a:latin typeface="+mj-lt"/>
                <a:ea typeface="+mj-ea"/>
                <a:cs typeface="+mj-cs"/>
              </a:rPr>
              <a:t>ADM &amp; Corporate Center IT</a:t>
            </a:r>
            <a:endParaRPr lang="en-US" dirty="0">
              <a:latin typeface="+mj-lt"/>
              <a:ea typeface="+mj-ea"/>
              <a:cs typeface="+mj-cs"/>
            </a:endParaRPr>
          </a:p>
        </p:txBody>
      </p:sp>
      <p:sp>
        <p:nvSpPr>
          <p:cNvPr id="123906" name="Title Placeholder 22"/>
          <p:cNvSpPr>
            <a:spLocks noGrp="1"/>
          </p:cNvSpPr>
          <p:nvPr>
            <p:ph type="ctrTitle"/>
          </p:nvPr>
        </p:nvSpPr>
        <p:spPr>
          <a:xfrm>
            <a:off x="609600" y="2540000"/>
            <a:ext cx="6581775" cy="750253"/>
          </a:xfrm>
        </p:spPr>
        <p:txBody>
          <a:bodyPr wrap="square"/>
          <a:lstStyle>
            <a:lvl1pPr>
              <a:defRPr sz="3600" baseline="0">
                <a:solidFill>
                  <a:srgbClr val="0073AE"/>
                </a:solidFill>
              </a:defRPr>
            </a:lvl1pPr>
          </a:lstStyle>
          <a:p>
            <a:r>
              <a:rPr lang="en-US" smtClean="0"/>
              <a:t>Click to edit Master title style</a:t>
            </a:r>
            <a:endParaRPr lang="en-US" dirty="0"/>
          </a:p>
        </p:txBody>
      </p:sp>
      <p:sp>
        <p:nvSpPr>
          <p:cNvPr id="24" name="Text Placeholder 23"/>
          <p:cNvSpPr>
            <a:spLocks noGrp="1"/>
          </p:cNvSpPr>
          <p:nvPr>
            <p:ph type="subTitle" idx="1"/>
          </p:nvPr>
        </p:nvSpPr>
        <p:spPr bwMode="black">
          <a:xfrm>
            <a:off x="609600" y="3353753"/>
            <a:ext cx="6581775" cy="639762"/>
          </a:xfrm>
        </p:spPr>
        <p:txBody>
          <a:bodyPr/>
          <a:lstStyle>
            <a:lvl1pPr marL="0" indent="0">
              <a:buFont typeface="Wingdings" pitchFamily="2" charset="2"/>
              <a:buNone/>
              <a:defRPr sz="1800">
                <a:solidFill>
                  <a:srgbClr val="00A4E4"/>
                </a:solidFill>
              </a:defRPr>
            </a:lvl1pPr>
          </a:lstStyle>
          <a:p>
            <a:r>
              <a:rPr lang="en-US" dirty="0" smtClean="0"/>
              <a:t>Click to edit Master subtitle style</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3363" y="552450"/>
            <a:ext cx="2011362" cy="5437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552450"/>
            <a:ext cx="5881688" cy="5437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ppendix">
    <p:spTree>
      <p:nvGrpSpPr>
        <p:cNvPr id="1" name=""/>
        <p:cNvGrpSpPr/>
        <p:nvPr/>
      </p:nvGrpSpPr>
      <p:grpSpPr>
        <a:xfrm>
          <a:off x="0" y="0"/>
          <a:ext cx="0" cy="0"/>
          <a:chOff x="0" y="0"/>
          <a:chExt cx="0" cy="0"/>
        </a:xfrm>
      </p:grpSpPr>
      <p:sp>
        <p:nvSpPr>
          <p:cNvPr id="2" name="TextBox 1"/>
          <p:cNvSpPr txBox="1">
            <a:spLocks noChangeArrowheads="1"/>
          </p:cNvSpPr>
          <p:nvPr userDrawn="1"/>
        </p:nvSpPr>
        <p:spPr bwMode="gray">
          <a:xfrm>
            <a:off x="2435225" y="6502400"/>
            <a:ext cx="4273550" cy="338138"/>
          </a:xfrm>
          <a:prstGeom prst="rect">
            <a:avLst/>
          </a:prstGeom>
          <a:noFill/>
          <a:ln w="9525">
            <a:noFill/>
            <a:miter lim="800000"/>
            <a:headEnd/>
            <a:tailEnd/>
          </a:ln>
        </p:spPr>
        <p:txBody>
          <a:bodyPr>
            <a:spAutoFit/>
          </a:bodyPr>
          <a:lstStyle/>
          <a:p>
            <a:pPr algn="ctr">
              <a:defRPr/>
            </a:pPr>
            <a:r>
              <a:rPr lang="en-US" sz="800" dirty="0">
                <a:solidFill>
                  <a:srgbClr val="FFFFFF"/>
                </a:solidFill>
                <a:latin typeface="+mn-lt"/>
              </a:rPr>
              <a:t>Proprietary and Confidential Information of AIG</a:t>
            </a:r>
          </a:p>
          <a:p>
            <a:pPr algn="ctr">
              <a:defRPr/>
            </a:pPr>
            <a:r>
              <a:rPr lang="en-US" sz="800" dirty="0">
                <a:solidFill>
                  <a:srgbClr val="FFFFFF"/>
                </a:solidFill>
                <a:latin typeface="+mn-lt"/>
              </a:rPr>
              <a:t>For Internal Purpose Only and Not For General Disclosure </a:t>
            </a:r>
          </a:p>
        </p:txBody>
      </p:sp>
      <p:pic>
        <p:nvPicPr>
          <p:cNvPr id="3" name="Picture 9" descr="logo_white_0-02.eps"/>
          <p:cNvPicPr>
            <a:picLocks noChangeAspect="1"/>
          </p:cNvPicPr>
          <p:nvPr/>
        </p:nvPicPr>
        <p:blipFill>
          <a:blip r:embed="rId2" cstate="print"/>
          <a:srcRect/>
          <a:stretch>
            <a:fillRect/>
          </a:stretch>
        </p:blipFill>
        <p:spPr bwMode="gray">
          <a:xfrm>
            <a:off x="446088" y="6413500"/>
            <a:ext cx="673100" cy="365125"/>
          </a:xfrm>
          <a:prstGeom prst="rect">
            <a:avLst/>
          </a:prstGeom>
          <a:noFill/>
          <a:ln w="9525">
            <a:noFill/>
            <a:miter lim="800000"/>
            <a:headEnd/>
            <a:tailEnd/>
          </a:ln>
        </p:spPr>
      </p:pic>
      <p:grpSp>
        <p:nvGrpSpPr>
          <p:cNvPr id="4" name="Group 8"/>
          <p:cNvGrpSpPr>
            <a:grpSpLocks/>
          </p:cNvGrpSpPr>
          <p:nvPr userDrawn="1"/>
        </p:nvGrpSpPr>
        <p:grpSpPr bwMode="auto">
          <a:xfrm flipH="1">
            <a:off x="7975600" y="0"/>
            <a:ext cx="1168400" cy="1076325"/>
            <a:chOff x="1440543" y="1418168"/>
            <a:chExt cx="769056" cy="769056"/>
          </a:xfrm>
        </p:grpSpPr>
        <p:sp>
          <p:nvSpPr>
            <p:cNvPr id="5" name="Rectangle 4"/>
            <p:cNvSpPr>
              <a:spLocks noChangeArrowheads="1"/>
            </p:cNvSpPr>
            <p:nvPr userDrawn="1"/>
          </p:nvSpPr>
          <p:spPr bwMode="gray">
            <a:xfrm rot="5400000">
              <a:off x="1701999" y="1156712"/>
              <a:ext cx="246144" cy="769056"/>
            </a:xfrm>
            <a:prstGeom prst="rect">
              <a:avLst/>
            </a:prstGeom>
            <a:solidFill>
              <a:srgbClr val="0095DC"/>
            </a:solidFill>
            <a:ln w="9525">
              <a:noFill/>
              <a:miter lim="800000"/>
              <a:headEnd/>
              <a:tailEnd/>
            </a:ln>
          </p:spPr>
          <p:txBody>
            <a:bodyPr vert="eaVert" anchor="ctr"/>
            <a:lstStyle/>
            <a:p>
              <a:pPr algn="ctr" fontAlgn="auto">
                <a:spcBef>
                  <a:spcPts val="0"/>
                </a:spcBef>
                <a:spcAft>
                  <a:spcPts val="0"/>
                </a:spcAft>
                <a:defRPr/>
              </a:pPr>
              <a:endParaRPr lang="en-US" dirty="0">
                <a:solidFill>
                  <a:schemeClr val="lt1"/>
                </a:solidFill>
                <a:latin typeface="+mn-lt"/>
                <a:ea typeface="+mn-ea"/>
              </a:endParaRPr>
            </a:p>
          </p:txBody>
        </p:sp>
        <p:sp>
          <p:nvSpPr>
            <p:cNvPr id="6" name="Rectangle 5"/>
            <p:cNvSpPr>
              <a:spLocks noChangeArrowheads="1"/>
            </p:cNvSpPr>
            <p:nvPr userDrawn="1"/>
          </p:nvSpPr>
          <p:spPr bwMode="gray">
            <a:xfrm>
              <a:off x="1440543" y="1418168"/>
              <a:ext cx="246599" cy="769056"/>
            </a:xfrm>
            <a:prstGeom prst="rect">
              <a:avLst/>
            </a:prstGeom>
            <a:solidFill>
              <a:srgbClr val="0095DC"/>
            </a:solidFill>
            <a:ln w="9525">
              <a:noFill/>
              <a:miter lim="800000"/>
              <a:headEnd/>
              <a:tailEnd/>
            </a:ln>
          </p:spPr>
          <p:txBody>
            <a:bodyPr anchor="ctr"/>
            <a:lstStyle/>
            <a:p>
              <a:pPr algn="ctr" fontAlgn="auto">
                <a:spcBef>
                  <a:spcPts val="0"/>
                </a:spcBef>
                <a:spcAft>
                  <a:spcPts val="0"/>
                </a:spcAft>
                <a:defRPr/>
              </a:pPr>
              <a:endParaRPr lang="en-US" dirty="0">
                <a:solidFill>
                  <a:schemeClr val="lt1"/>
                </a:solidFill>
                <a:latin typeface="+mn-lt"/>
                <a:ea typeface="+mn-ea"/>
              </a:endParaRPr>
            </a:p>
          </p:txBody>
        </p:sp>
      </p:grpSp>
      <p:sp>
        <p:nvSpPr>
          <p:cNvPr id="7" name="TextBox 6"/>
          <p:cNvSpPr txBox="1"/>
          <p:nvPr userDrawn="1"/>
        </p:nvSpPr>
        <p:spPr>
          <a:xfrm>
            <a:off x="3159125" y="2682875"/>
            <a:ext cx="2733675" cy="768350"/>
          </a:xfrm>
          <a:prstGeom prst="rect">
            <a:avLst/>
          </a:prstGeom>
          <a:noFill/>
        </p:spPr>
        <p:txBody>
          <a:bodyPr>
            <a:spAutoFit/>
          </a:bodyPr>
          <a:lstStyle/>
          <a:p>
            <a:pPr algn="ctr">
              <a:defRPr/>
            </a:pPr>
            <a:r>
              <a:rPr lang="en-US" sz="4400" dirty="0">
                <a:solidFill>
                  <a:srgbClr val="0073AE"/>
                </a:solidFill>
                <a:latin typeface="+mj-lt"/>
                <a:ea typeface="+mj-ea"/>
                <a:cs typeface="+mj-cs"/>
              </a:rPr>
              <a:t>Appendix</a:t>
            </a:r>
          </a:p>
        </p:txBody>
      </p:sp>
      <p:sp>
        <p:nvSpPr>
          <p:cNvPr id="8" name="TextBox 7"/>
          <p:cNvSpPr txBox="1">
            <a:spLocks noChangeArrowheads="1"/>
          </p:cNvSpPr>
          <p:nvPr userDrawn="1"/>
        </p:nvSpPr>
        <p:spPr bwMode="gray">
          <a:xfrm>
            <a:off x="2435225" y="6543675"/>
            <a:ext cx="4273550" cy="338138"/>
          </a:xfrm>
          <a:prstGeom prst="rect">
            <a:avLst/>
          </a:prstGeom>
          <a:noFill/>
          <a:ln w="9525">
            <a:noFill/>
            <a:miter lim="800000"/>
            <a:headEnd/>
            <a:tailEnd/>
          </a:ln>
        </p:spPr>
        <p:txBody>
          <a:bodyPr>
            <a:spAutoFit/>
          </a:bodyPr>
          <a:lstStyle/>
          <a:p>
            <a:pPr algn="ctr">
              <a:defRPr/>
            </a:pPr>
            <a:r>
              <a:rPr lang="en-US" sz="800" dirty="0">
                <a:solidFill>
                  <a:srgbClr val="00A4E4"/>
                </a:solidFill>
                <a:latin typeface="+mn-lt"/>
                <a:ea typeface="+mn-ea"/>
              </a:rPr>
              <a:t>Proprietary and Confidential Information of AIG</a:t>
            </a:r>
          </a:p>
          <a:p>
            <a:pPr algn="ctr">
              <a:defRPr/>
            </a:pPr>
            <a:r>
              <a:rPr lang="en-US" sz="800" dirty="0">
                <a:solidFill>
                  <a:srgbClr val="00A4E4"/>
                </a:solidFill>
                <a:latin typeface="+mn-lt"/>
                <a:ea typeface="+mn-ea"/>
              </a:rPr>
              <a:t>For Internal Purpose Only and Not For General Disclosure </a:t>
            </a:r>
          </a:p>
        </p:txBody>
      </p:sp>
      <p:pic>
        <p:nvPicPr>
          <p:cNvPr id="9" name="Picture 7" descr="AIG_PRI_pms2995.jpg"/>
          <p:cNvPicPr>
            <a:picLocks noChangeAspect="1"/>
          </p:cNvPicPr>
          <p:nvPr userDrawn="1"/>
        </p:nvPicPr>
        <p:blipFill>
          <a:blip r:embed="rId3" cstate="print"/>
          <a:srcRect/>
          <a:stretch>
            <a:fillRect/>
          </a:stretch>
        </p:blipFill>
        <p:spPr bwMode="gray">
          <a:xfrm>
            <a:off x="212725" y="6399213"/>
            <a:ext cx="674688" cy="365125"/>
          </a:xfrm>
          <a:prstGeom prst="rect">
            <a:avLst/>
          </a:prstGeom>
          <a:noFill/>
          <a:ln w="9525">
            <a:noFill/>
            <a:miter lim="800000"/>
            <a:headEnd/>
            <a:tailEnd/>
          </a:ln>
        </p:spPr>
      </p:pic>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 name="TextBox 1"/>
          <p:cNvSpPr txBox="1">
            <a:spLocks noChangeArrowheads="1"/>
          </p:cNvSpPr>
          <p:nvPr userDrawn="1"/>
        </p:nvSpPr>
        <p:spPr bwMode="gray">
          <a:xfrm>
            <a:off x="2435225" y="6502400"/>
            <a:ext cx="4273550" cy="338138"/>
          </a:xfrm>
          <a:prstGeom prst="rect">
            <a:avLst/>
          </a:prstGeom>
          <a:noFill/>
          <a:ln w="9525">
            <a:noFill/>
            <a:miter lim="800000"/>
            <a:headEnd/>
            <a:tailEnd/>
          </a:ln>
        </p:spPr>
        <p:txBody>
          <a:bodyPr>
            <a:spAutoFit/>
          </a:bodyPr>
          <a:lstStyle/>
          <a:p>
            <a:pPr algn="ctr">
              <a:defRPr/>
            </a:pPr>
            <a:r>
              <a:rPr lang="en-US" sz="800" dirty="0">
                <a:solidFill>
                  <a:srgbClr val="FFFFFF"/>
                </a:solidFill>
                <a:latin typeface="+mn-lt"/>
              </a:rPr>
              <a:t>Proprietary and Confidential Information of AIG</a:t>
            </a:r>
          </a:p>
          <a:p>
            <a:pPr algn="ctr">
              <a:defRPr/>
            </a:pPr>
            <a:r>
              <a:rPr lang="en-US" sz="800" dirty="0">
                <a:solidFill>
                  <a:srgbClr val="FFFFFF"/>
                </a:solidFill>
                <a:latin typeface="+mn-lt"/>
              </a:rPr>
              <a:t>For Internal Purpose Only and Not For General Disclosure </a:t>
            </a:r>
          </a:p>
        </p:txBody>
      </p:sp>
      <p:pic>
        <p:nvPicPr>
          <p:cNvPr id="3" name="Picture 9" descr="logo_white_0-02.eps"/>
          <p:cNvPicPr>
            <a:picLocks noChangeAspect="1"/>
          </p:cNvPicPr>
          <p:nvPr/>
        </p:nvPicPr>
        <p:blipFill>
          <a:blip r:embed="rId2" cstate="print"/>
          <a:srcRect/>
          <a:stretch>
            <a:fillRect/>
          </a:stretch>
        </p:blipFill>
        <p:spPr bwMode="gray">
          <a:xfrm>
            <a:off x="446088" y="6413500"/>
            <a:ext cx="673100" cy="365125"/>
          </a:xfrm>
          <a:prstGeom prst="rect">
            <a:avLst/>
          </a:prstGeom>
          <a:noFill/>
          <a:ln w="9525">
            <a:noFill/>
            <a:miter lim="800000"/>
            <a:headEnd/>
            <a:tailEnd/>
          </a:ln>
        </p:spPr>
      </p:pic>
      <p:grpSp>
        <p:nvGrpSpPr>
          <p:cNvPr id="4" name="Group 8"/>
          <p:cNvGrpSpPr>
            <a:grpSpLocks/>
          </p:cNvGrpSpPr>
          <p:nvPr userDrawn="1"/>
        </p:nvGrpSpPr>
        <p:grpSpPr bwMode="auto">
          <a:xfrm flipH="1">
            <a:off x="7975600" y="0"/>
            <a:ext cx="1168400" cy="1076325"/>
            <a:chOff x="1440543" y="1418168"/>
            <a:chExt cx="769056" cy="769056"/>
          </a:xfrm>
        </p:grpSpPr>
        <p:sp>
          <p:nvSpPr>
            <p:cNvPr id="5" name="Rectangle 4"/>
            <p:cNvSpPr>
              <a:spLocks noChangeArrowheads="1"/>
            </p:cNvSpPr>
            <p:nvPr userDrawn="1"/>
          </p:nvSpPr>
          <p:spPr bwMode="gray">
            <a:xfrm rot="5400000">
              <a:off x="1701999" y="1156712"/>
              <a:ext cx="246144" cy="769056"/>
            </a:xfrm>
            <a:prstGeom prst="rect">
              <a:avLst/>
            </a:prstGeom>
            <a:solidFill>
              <a:srgbClr val="0095DC"/>
            </a:solidFill>
            <a:ln w="9525">
              <a:noFill/>
              <a:miter lim="800000"/>
              <a:headEnd/>
              <a:tailEnd/>
            </a:ln>
          </p:spPr>
          <p:txBody>
            <a:bodyPr vert="eaVert" anchor="ctr"/>
            <a:lstStyle/>
            <a:p>
              <a:pPr algn="ctr" fontAlgn="auto">
                <a:spcBef>
                  <a:spcPts val="0"/>
                </a:spcBef>
                <a:spcAft>
                  <a:spcPts val="0"/>
                </a:spcAft>
                <a:defRPr/>
              </a:pPr>
              <a:endParaRPr lang="en-US" dirty="0">
                <a:solidFill>
                  <a:schemeClr val="lt1"/>
                </a:solidFill>
                <a:latin typeface="+mn-lt"/>
                <a:ea typeface="+mn-ea"/>
              </a:endParaRPr>
            </a:p>
          </p:txBody>
        </p:sp>
        <p:sp>
          <p:nvSpPr>
            <p:cNvPr id="6" name="Rectangle 5"/>
            <p:cNvSpPr>
              <a:spLocks noChangeArrowheads="1"/>
            </p:cNvSpPr>
            <p:nvPr userDrawn="1"/>
          </p:nvSpPr>
          <p:spPr bwMode="gray">
            <a:xfrm>
              <a:off x="1440543" y="1418168"/>
              <a:ext cx="246599" cy="769056"/>
            </a:xfrm>
            <a:prstGeom prst="rect">
              <a:avLst/>
            </a:prstGeom>
            <a:solidFill>
              <a:srgbClr val="0095DC"/>
            </a:solidFill>
            <a:ln w="9525">
              <a:noFill/>
              <a:miter lim="800000"/>
              <a:headEnd/>
              <a:tailEnd/>
            </a:ln>
          </p:spPr>
          <p:txBody>
            <a:bodyPr anchor="ctr"/>
            <a:lstStyle/>
            <a:p>
              <a:pPr algn="ctr" fontAlgn="auto">
                <a:spcBef>
                  <a:spcPts val="0"/>
                </a:spcBef>
                <a:spcAft>
                  <a:spcPts val="0"/>
                </a:spcAft>
                <a:defRPr/>
              </a:pPr>
              <a:endParaRPr lang="en-US" dirty="0">
                <a:solidFill>
                  <a:schemeClr val="lt1"/>
                </a:solidFill>
                <a:latin typeface="+mn-lt"/>
                <a:ea typeface="+mn-ea"/>
              </a:endParaRPr>
            </a:p>
          </p:txBody>
        </p:sp>
      </p:grpSp>
      <p:sp>
        <p:nvSpPr>
          <p:cNvPr id="7" name="TextBox 6"/>
          <p:cNvSpPr txBox="1"/>
          <p:nvPr userDrawn="1"/>
        </p:nvSpPr>
        <p:spPr>
          <a:xfrm>
            <a:off x="3006725" y="2498725"/>
            <a:ext cx="2733675" cy="1201738"/>
          </a:xfrm>
          <a:prstGeom prst="rect">
            <a:avLst/>
          </a:prstGeom>
          <a:noFill/>
        </p:spPr>
        <p:txBody>
          <a:bodyPr>
            <a:spAutoFit/>
          </a:bodyPr>
          <a:lstStyle/>
          <a:p>
            <a:pPr algn="ctr">
              <a:defRPr/>
            </a:pPr>
            <a:r>
              <a:rPr lang="en-US" sz="7200" dirty="0">
                <a:solidFill>
                  <a:srgbClr val="0073AE"/>
                </a:solidFill>
                <a:latin typeface="+mj-lt"/>
                <a:ea typeface="+mj-ea"/>
                <a:cs typeface="+mj-cs"/>
              </a:rPr>
              <a:t>Q&amp;A</a:t>
            </a:r>
          </a:p>
        </p:txBody>
      </p:sp>
      <p:sp>
        <p:nvSpPr>
          <p:cNvPr id="8" name="TextBox 7"/>
          <p:cNvSpPr txBox="1">
            <a:spLocks noChangeArrowheads="1"/>
          </p:cNvSpPr>
          <p:nvPr userDrawn="1"/>
        </p:nvSpPr>
        <p:spPr bwMode="gray">
          <a:xfrm>
            <a:off x="2435225" y="6543675"/>
            <a:ext cx="4273550" cy="338138"/>
          </a:xfrm>
          <a:prstGeom prst="rect">
            <a:avLst/>
          </a:prstGeom>
          <a:noFill/>
          <a:ln w="9525">
            <a:noFill/>
            <a:miter lim="800000"/>
            <a:headEnd/>
            <a:tailEnd/>
          </a:ln>
        </p:spPr>
        <p:txBody>
          <a:bodyPr>
            <a:spAutoFit/>
          </a:bodyPr>
          <a:lstStyle/>
          <a:p>
            <a:pPr algn="ctr">
              <a:defRPr/>
            </a:pPr>
            <a:r>
              <a:rPr lang="en-US" sz="800" dirty="0">
                <a:solidFill>
                  <a:srgbClr val="00A4E4"/>
                </a:solidFill>
                <a:latin typeface="+mn-lt"/>
                <a:ea typeface="+mn-ea"/>
              </a:rPr>
              <a:t>Proprietary and Confidential Information of AIG</a:t>
            </a:r>
          </a:p>
          <a:p>
            <a:pPr algn="ctr">
              <a:defRPr/>
            </a:pPr>
            <a:r>
              <a:rPr lang="en-US" sz="800" dirty="0">
                <a:solidFill>
                  <a:srgbClr val="00A4E4"/>
                </a:solidFill>
                <a:latin typeface="+mn-lt"/>
                <a:ea typeface="+mn-ea"/>
              </a:rPr>
              <a:t>For Internal Purpose Only and Not For General Disclosure </a:t>
            </a:r>
          </a:p>
        </p:txBody>
      </p:sp>
      <p:pic>
        <p:nvPicPr>
          <p:cNvPr id="9" name="Picture 7" descr="AIG_PRI_pms2995.jpg"/>
          <p:cNvPicPr>
            <a:picLocks noChangeAspect="1"/>
          </p:cNvPicPr>
          <p:nvPr userDrawn="1"/>
        </p:nvPicPr>
        <p:blipFill>
          <a:blip r:embed="rId3" cstate="print"/>
          <a:srcRect/>
          <a:stretch>
            <a:fillRect/>
          </a:stretch>
        </p:blipFill>
        <p:spPr bwMode="gray">
          <a:xfrm>
            <a:off x="212725" y="6399213"/>
            <a:ext cx="674688" cy="365125"/>
          </a:xfrm>
          <a:prstGeom prst="rect">
            <a:avLst/>
          </a:prstGeom>
          <a:noFill/>
          <a:ln w="9525">
            <a:noFill/>
            <a:miter lim="800000"/>
            <a:headEnd/>
            <a:tailEnd/>
          </a:ln>
        </p:spPr>
      </p:pic>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ring on Tomorrow">
    <p:spTree>
      <p:nvGrpSpPr>
        <p:cNvPr id="1" name=""/>
        <p:cNvGrpSpPr/>
        <p:nvPr/>
      </p:nvGrpSpPr>
      <p:grpSpPr>
        <a:xfrm>
          <a:off x="0" y="0"/>
          <a:ext cx="0" cy="0"/>
          <a:chOff x="0" y="0"/>
          <a:chExt cx="0" cy="0"/>
        </a:xfrm>
      </p:grpSpPr>
      <p:sp>
        <p:nvSpPr>
          <p:cNvPr id="2" name="TextBox 1"/>
          <p:cNvSpPr txBox="1">
            <a:spLocks noChangeArrowheads="1"/>
          </p:cNvSpPr>
          <p:nvPr userDrawn="1"/>
        </p:nvSpPr>
        <p:spPr bwMode="gray">
          <a:xfrm>
            <a:off x="2435225" y="6502400"/>
            <a:ext cx="4273550" cy="338138"/>
          </a:xfrm>
          <a:prstGeom prst="rect">
            <a:avLst/>
          </a:prstGeom>
          <a:noFill/>
          <a:ln w="9525">
            <a:noFill/>
            <a:miter lim="800000"/>
            <a:headEnd/>
            <a:tailEnd/>
          </a:ln>
        </p:spPr>
        <p:txBody>
          <a:bodyPr>
            <a:spAutoFit/>
          </a:bodyPr>
          <a:lstStyle/>
          <a:p>
            <a:pPr algn="ctr">
              <a:defRPr/>
            </a:pPr>
            <a:r>
              <a:rPr lang="en-US" sz="800" dirty="0">
                <a:solidFill>
                  <a:srgbClr val="FFFFFF"/>
                </a:solidFill>
                <a:latin typeface="+mn-lt"/>
              </a:rPr>
              <a:t>Proprietary and Confidential Information of AIG</a:t>
            </a:r>
          </a:p>
          <a:p>
            <a:pPr algn="ctr">
              <a:defRPr/>
            </a:pPr>
            <a:r>
              <a:rPr lang="en-US" sz="800" dirty="0">
                <a:solidFill>
                  <a:srgbClr val="FFFFFF"/>
                </a:solidFill>
                <a:latin typeface="+mn-lt"/>
              </a:rPr>
              <a:t>For Internal Purpose Only and Not For General Disclosure </a:t>
            </a:r>
          </a:p>
        </p:txBody>
      </p:sp>
      <p:pic>
        <p:nvPicPr>
          <p:cNvPr id="3" name="Picture 9" descr="logo_white_0-02.eps"/>
          <p:cNvPicPr>
            <a:picLocks noChangeAspect="1"/>
          </p:cNvPicPr>
          <p:nvPr/>
        </p:nvPicPr>
        <p:blipFill>
          <a:blip r:embed="rId2" cstate="print"/>
          <a:srcRect/>
          <a:stretch>
            <a:fillRect/>
          </a:stretch>
        </p:blipFill>
        <p:spPr bwMode="gray">
          <a:xfrm>
            <a:off x="446088" y="6413500"/>
            <a:ext cx="673100" cy="365125"/>
          </a:xfrm>
          <a:prstGeom prst="rect">
            <a:avLst/>
          </a:prstGeom>
          <a:noFill/>
          <a:ln w="9525">
            <a:noFill/>
            <a:miter lim="800000"/>
            <a:headEnd/>
            <a:tailEnd/>
          </a:ln>
        </p:spPr>
      </p:pic>
      <p:grpSp>
        <p:nvGrpSpPr>
          <p:cNvPr id="4" name="Group 8"/>
          <p:cNvGrpSpPr>
            <a:grpSpLocks/>
          </p:cNvGrpSpPr>
          <p:nvPr userDrawn="1"/>
        </p:nvGrpSpPr>
        <p:grpSpPr bwMode="auto">
          <a:xfrm flipH="1">
            <a:off x="7975600" y="0"/>
            <a:ext cx="1168400" cy="1076325"/>
            <a:chOff x="1440543" y="1418168"/>
            <a:chExt cx="769056" cy="769056"/>
          </a:xfrm>
        </p:grpSpPr>
        <p:sp>
          <p:nvSpPr>
            <p:cNvPr id="5" name="Rectangle 4"/>
            <p:cNvSpPr>
              <a:spLocks noChangeArrowheads="1"/>
            </p:cNvSpPr>
            <p:nvPr userDrawn="1"/>
          </p:nvSpPr>
          <p:spPr bwMode="gray">
            <a:xfrm rot="5400000">
              <a:off x="1701999" y="1156712"/>
              <a:ext cx="246144" cy="769056"/>
            </a:xfrm>
            <a:prstGeom prst="rect">
              <a:avLst/>
            </a:prstGeom>
            <a:solidFill>
              <a:srgbClr val="0095DC"/>
            </a:solidFill>
            <a:ln w="9525">
              <a:noFill/>
              <a:miter lim="800000"/>
              <a:headEnd/>
              <a:tailEnd/>
            </a:ln>
          </p:spPr>
          <p:txBody>
            <a:bodyPr vert="eaVert" anchor="ctr"/>
            <a:lstStyle/>
            <a:p>
              <a:pPr algn="ctr" fontAlgn="auto">
                <a:spcBef>
                  <a:spcPts val="0"/>
                </a:spcBef>
                <a:spcAft>
                  <a:spcPts val="0"/>
                </a:spcAft>
                <a:defRPr/>
              </a:pPr>
              <a:endParaRPr lang="en-US" dirty="0">
                <a:solidFill>
                  <a:schemeClr val="lt1"/>
                </a:solidFill>
                <a:latin typeface="+mn-lt"/>
                <a:ea typeface="+mn-ea"/>
              </a:endParaRPr>
            </a:p>
          </p:txBody>
        </p:sp>
        <p:sp>
          <p:nvSpPr>
            <p:cNvPr id="6" name="Rectangle 5"/>
            <p:cNvSpPr>
              <a:spLocks noChangeArrowheads="1"/>
            </p:cNvSpPr>
            <p:nvPr userDrawn="1"/>
          </p:nvSpPr>
          <p:spPr bwMode="gray">
            <a:xfrm>
              <a:off x="1440543" y="1418168"/>
              <a:ext cx="246599" cy="769056"/>
            </a:xfrm>
            <a:prstGeom prst="rect">
              <a:avLst/>
            </a:prstGeom>
            <a:solidFill>
              <a:srgbClr val="0095DC"/>
            </a:solidFill>
            <a:ln w="9525">
              <a:noFill/>
              <a:miter lim="800000"/>
              <a:headEnd/>
              <a:tailEnd/>
            </a:ln>
          </p:spPr>
          <p:txBody>
            <a:bodyPr anchor="ctr"/>
            <a:lstStyle/>
            <a:p>
              <a:pPr algn="ctr" fontAlgn="auto">
                <a:spcBef>
                  <a:spcPts val="0"/>
                </a:spcBef>
                <a:spcAft>
                  <a:spcPts val="0"/>
                </a:spcAft>
                <a:defRPr/>
              </a:pPr>
              <a:endParaRPr lang="en-US" dirty="0">
                <a:solidFill>
                  <a:schemeClr val="lt1"/>
                </a:solidFill>
                <a:latin typeface="+mn-lt"/>
                <a:ea typeface="+mn-ea"/>
              </a:endParaRPr>
            </a:p>
          </p:txBody>
        </p:sp>
      </p:grpSp>
      <p:pic>
        <p:nvPicPr>
          <p:cNvPr id="7" name="Picture 2" descr="AIG_Tag_Lock_Pri_4c[1]"/>
          <p:cNvPicPr>
            <a:picLocks noChangeAspect="1" noChangeArrowheads="1"/>
          </p:cNvPicPr>
          <p:nvPr userDrawn="1"/>
        </p:nvPicPr>
        <p:blipFill>
          <a:blip r:embed="rId3" cstate="print"/>
          <a:srcRect/>
          <a:stretch>
            <a:fillRect/>
          </a:stretch>
        </p:blipFill>
        <p:spPr bwMode="auto">
          <a:xfrm>
            <a:off x="2041525" y="2451100"/>
            <a:ext cx="5326063" cy="833438"/>
          </a:xfrm>
          <a:prstGeom prst="rect">
            <a:avLst/>
          </a:prstGeom>
          <a:noFill/>
          <a:ln w="9525">
            <a:noFill/>
            <a:miter lim="800000"/>
            <a:headEnd/>
            <a:tailEnd/>
          </a:ln>
        </p:spPr>
      </p:pic>
      <p:sp>
        <p:nvSpPr>
          <p:cNvPr id="8" name="TextBox 7"/>
          <p:cNvSpPr txBox="1"/>
          <p:nvPr userDrawn="1"/>
        </p:nvSpPr>
        <p:spPr>
          <a:xfrm>
            <a:off x="304800" y="5160963"/>
            <a:ext cx="8543925" cy="1446212"/>
          </a:xfrm>
          <a:prstGeom prst="rect">
            <a:avLst/>
          </a:prstGeom>
          <a:noFill/>
        </p:spPr>
        <p:txBody>
          <a:bodyPr>
            <a:spAutoFit/>
          </a:bodyPr>
          <a:lstStyle/>
          <a:p>
            <a:pPr>
              <a:spcBef>
                <a:spcPct val="50000"/>
              </a:spcBef>
              <a:buFont typeface="Wingdings" pitchFamily="2" charset="2"/>
              <a:buNone/>
              <a:defRPr/>
            </a:pPr>
            <a:r>
              <a:rPr lang="en-US" sz="800" dirty="0">
                <a:latin typeface="Arial" pitchFamily="34" charset="0"/>
              </a:rPr>
              <a:t>American International Group, Inc. (AIG) is a leading international insurance organization serving customers in more than 130 countries.. AIG companies serve commercial, institutional, and individual customers through one of the most extensive worldwide property-casualty networks of any insurer. In addition, AIG companies are leading providers of life insurance and retirement services in the</a:t>
            </a:r>
            <a:br>
              <a:rPr lang="en-US" sz="800" dirty="0">
                <a:latin typeface="Arial" pitchFamily="34" charset="0"/>
              </a:rPr>
            </a:br>
            <a:r>
              <a:rPr lang="en-US" sz="800" dirty="0">
                <a:latin typeface="Arial" pitchFamily="34" charset="0"/>
              </a:rPr>
              <a:t>United States. AIG common stock is listed on the New York Stock Exchange and the Tokyo Stock Exchange. </a:t>
            </a:r>
          </a:p>
          <a:p>
            <a:pPr>
              <a:spcBef>
                <a:spcPct val="50000"/>
              </a:spcBef>
              <a:buFont typeface="Wingdings" pitchFamily="2" charset="2"/>
              <a:buNone/>
              <a:defRPr/>
            </a:pPr>
            <a:r>
              <a:rPr lang="en-US" sz="800" dirty="0">
                <a:latin typeface="Arial" pitchFamily="34" charset="0"/>
              </a:rPr>
              <a:t>Additional information about AIG can be found at www.aig.com | YouTube: www.youtube.com/aig | Twitter: @AIG LatestNews | LinkedIn: http://www.linkedin.com/company/aig</a:t>
            </a:r>
          </a:p>
          <a:p>
            <a:pPr>
              <a:spcBef>
                <a:spcPct val="50000"/>
              </a:spcBef>
              <a:buFont typeface="Wingdings" pitchFamily="2" charset="2"/>
              <a:buNone/>
              <a:defRPr/>
            </a:pPr>
            <a:r>
              <a:rPr lang="en-US" sz="800" dirty="0">
                <a:latin typeface="Arial" pitchFamily="34" charset="0"/>
              </a:rPr>
              <a:t>AIG is the marketing name for the worldwide property-casualty, life and retirement, and general insurance operations of American International Group, Inc. For additional information, please visit our website at www.aig.com. All products and services are written or provided by subsidiaries or affiliates of American International Group, Inc. Products or services may not be available in all countries, and coverage is subject to actual policy language. Non-insurance products and services may be provided by independent third parties. Certain property-casualty coverages may be provided by a surplus lines insurer. Surplus lines insurers do not generally participate in state guaranty funds, and insureds are therefore not protected by such funds.</a:t>
            </a:r>
            <a:endParaRPr lang="en-US" dirty="0">
              <a:latin typeface="Arial" pitchFamily="34" charset="0"/>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ring on Tomorrow">
    <p:spTree>
      <p:nvGrpSpPr>
        <p:cNvPr id="1" name=""/>
        <p:cNvGrpSpPr/>
        <p:nvPr/>
      </p:nvGrpSpPr>
      <p:grpSpPr>
        <a:xfrm>
          <a:off x="0" y="0"/>
          <a:ext cx="0" cy="0"/>
          <a:chOff x="0" y="0"/>
          <a:chExt cx="0" cy="0"/>
        </a:xfrm>
      </p:grpSpPr>
      <p:sp>
        <p:nvSpPr>
          <p:cNvPr id="2" name="TextBox 1"/>
          <p:cNvSpPr txBox="1">
            <a:spLocks noChangeArrowheads="1"/>
          </p:cNvSpPr>
          <p:nvPr userDrawn="1"/>
        </p:nvSpPr>
        <p:spPr bwMode="gray">
          <a:xfrm>
            <a:off x="2435225" y="6502400"/>
            <a:ext cx="4273550" cy="338138"/>
          </a:xfrm>
          <a:prstGeom prst="rect">
            <a:avLst/>
          </a:prstGeom>
          <a:noFill/>
          <a:ln w="9525">
            <a:noFill/>
            <a:miter lim="800000"/>
            <a:headEnd/>
            <a:tailEnd/>
          </a:ln>
        </p:spPr>
        <p:txBody>
          <a:bodyPr>
            <a:spAutoFit/>
          </a:bodyPr>
          <a:lstStyle/>
          <a:p>
            <a:pPr algn="ctr">
              <a:defRPr/>
            </a:pPr>
            <a:r>
              <a:rPr lang="en-US" sz="800" dirty="0">
                <a:solidFill>
                  <a:srgbClr val="FFFFFF"/>
                </a:solidFill>
                <a:latin typeface="+mn-lt"/>
              </a:rPr>
              <a:t>Proprietary and Confidential Information of AIG</a:t>
            </a:r>
          </a:p>
          <a:p>
            <a:pPr algn="ctr">
              <a:defRPr/>
            </a:pPr>
            <a:r>
              <a:rPr lang="en-US" sz="800" dirty="0">
                <a:solidFill>
                  <a:srgbClr val="FFFFFF"/>
                </a:solidFill>
                <a:latin typeface="+mn-lt"/>
              </a:rPr>
              <a:t>For Internal Purpose Only and Not For General Disclosure </a:t>
            </a:r>
          </a:p>
        </p:txBody>
      </p:sp>
      <p:pic>
        <p:nvPicPr>
          <p:cNvPr id="3" name="Picture 9" descr="logo_white_0-02.eps"/>
          <p:cNvPicPr>
            <a:picLocks noChangeAspect="1"/>
          </p:cNvPicPr>
          <p:nvPr/>
        </p:nvPicPr>
        <p:blipFill>
          <a:blip r:embed="rId2" cstate="print"/>
          <a:srcRect/>
          <a:stretch>
            <a:fillRect/>
          </a:stretch>
        </p:blipFill>
        <p:spPr bwMode="gray">
          <a:xfrm>
            <a:off x="446088" y="6413500"/>
            <a:ext cx="673100" cy="365125"/>
          </a:xfrm>
          <a:prstGeom prst="rect">
            <a:avLst/>
          </a:prstGeom>
          <a:noFill/>
          <a:ln w="9525">
            <a:noFill/>
            <a:miter lim="800000"/>
            <a:headEnd/>
            <a:tailEnd/>
          </a:ln>
        </p:spPr>
      </p:pic>
      <p:grpSp>
        <p:nvGrpSpPr>
          <p:cNvPr id="4" name="Group 8"/>
          <p:cNvGrpSpPr>
            <a:grpSpLocks/>
          </p:cNvGrpSpPr>
          <p:nvPr userDrawn="1"/>
        </p:nvGrpSpPr>
        <p:grpSpPr bwMode="auto">
          <a:xfrm flipH="1">
            <a:off x="7975600" y="0"/>
            <a:ext cx="1168400" cy="1076325"/>
            <a:chOff x="1440543" y="1418168"/>
            <a:chExt cx="769056" cy="769056"/>
          </a:xfrm>
        </p:grpSpPr>
        <p:sp>
          <p:nvSpPr>
            <p:cNvPr id="5" name="Rectangle 4"/>
            <p:cNvSpPr>
              <a:spLocks noChangeArrowheads="1"/>
            </p:cNvSpPr>
            <p:nvPr userDrawn="1"/>
          </p:nvSpPr>
          <p:spPr bwMode="gray">
            <a:xfrm rot="5400000">
              <a:off x="1701999" y="1156712"/>
              <a:ext cx="246144" cy="769056"/>
            </a:xfrm>
            <a:prstGeom prst="rect">
              <a:avLst/>
            </a:prstGeom>
            <a:solidFill>
              <a:srgbClr val="0095DC"/>
            </a:solidFill>
            <a:ln w="9525">
              <a:noFill/>
              <a:miter lim="800000"/>
              <a:headEnd/>
              <a:tailEnd/>
            </a:ln>
          </p:spPr>
          <p:txBody>
            <a:bodyPr vert="eaVert" anchor="ctr"/>
            <a:lstStyle/>
            <a:p>
              <a:pPr algn="ctr" fontAlgn="auto">
                <a:spcBef>
                  <a:spcPts val="0"/>
                </a:spcBef>
                <a:spcAft>
                  <a:spcPts val="0"/>
                </a:spcAft>
                <a:defRPr/>
              </a:pPr>
              <a:endParaRPr lang="en-US" dirty="0">
                <a:solidFill>
                  <a:schemeClr val="lt1"/>
                </a:solidFill>
                <a:latin typeface="+mn-lt"/>
                <a:ea typeface="+mn-ea"/>
              </a:endParaRPr>
            </a:p>
          </p:txBody>
        </p:sp>
        <p:sp>
          <p:nvSpPr>
            <p:cNvPr id="6" name="Rectangle 5"/>
            <p:cNvSpPr>
              <a:spLocks noChangeArrowheads="1"/>
            </p:cNvSpPr>
            <p:nvPr userDrawn="1"/>
          </p:nvSpPr>
          <p:spPr bwMode="gray">
            <a:xfrm>
              <a:off x="1440543" y="1418168"/>
              <a:ext cx="246599" cy="769056"/>
            </a:xfrm>
            <a:prstGeom prst="rect">
              <a:avLst/>
            </a:prstGeom>
            <a:solidFill>
              <a:srgbClr val="0095DC"/>
            </a:solidFill>
            <a:ln w="9525">
              <a:noFill/>
              <a:miter lim="800000"/>
              <a:headEnd/>
              <a:tailEnd/>
            </a:ln>
          </p:spPr>
          <p:txBody>
            <a:bodyPr anchor="ctr"/>
            <a:lstStyle/>
            <a:p>
              <a:pPr algn="ctr" fontAlgn="auto">
                <a:spcBef>
                  <a:spcPts val="0"/>
                </a:spcBef>
                <a:spcAft>
                  <a:spcPts val="0"/>
                </a:spcAft>
                <a:defRPr/>
              </a:pPr>
              <a:endParaRPr lang="en-US" dirty="0">
                <a:solidFill>
                  <a:schemeClr val="lt1"/>
                </a:solidFill>
                <a:latin typeface="+mn-lt"/>
                <a:ea typeface="+mn-ea"/>
              </a:endParaRPr>
            </a:p>
          </p:txBody>
        </p:sp>
      </p:grpSp>
      <p:pic>
        <p:nvPicPr>
          <p:cNvPr id="7" name="Picture 2" descr="AIG_Tag_Lock_Pri_4c[1]"/>
          <p:cNvPicPr>
            <a:picLocks noChangeAspect="1" noChangeArrowheads="1"/>
          </p:cNvPicPr>
          <p:nvPr userDrawn="1"/>
        </p:nvPicPr>
        <p:blipFill>
          <a:blip r:embed="rId3" cstate="print"/>
          <a:srcRect/>
          <a:stretch>
            <a:fillRect/>
          </a:stretch>
        </p:blipFill>
        <p:spPr bwMode="auto">
          <a:xfrm>
            <a:off x="2041525" y="2451100"/>
            <a:ext cx="5326063" cy="833438"/>
          </a:xfrm>
          <a:prstGeom prst="rect">
            <a:avLst/>
          </a:prstGeom>
          <a:noFill/>
          <a:ln w="9525">
            <a:noFill/>
            <a:miter lim="800000"/>
            <a:headEnd/>
            <a:tailEnd/>
          </a:ln>
        </p:spPr>
      </p:pic>
      <p:sp>
        <p:nvSpPr>
          <p:cNvPr id="8" name="TextBox 7"/>
          <p:cNvSpPr txBox="1"/>
          <p:nvPr userDrawn="1"/>
        </p:nvSpPr>
        <p:spPr>
          <a:xfrm>
            <a:off x="304800" y="5160963"/>
            <a:ext cx="8543925" cy="1446212"/>
          </a:xfrm>
          <a:prstGeom prst="rect">
            <a:avLst/>
          </a:prstGeom>
          <a:noFill/>
        </p:spPr>
        <p:txBody>
          <a:bodyPr>
            <a:spAutoFit/>
          </a:bodyPr>
          <a:lstStyle/>
          <a:p>
            <a:pPr>
              <a:spcBef>
                <a:spcPct val="50000"/>
              </a:spcBef>
              <a:buFont typeface="Wingdings" pitchFamily="2" charset="2"/>
              <a:buNone/>
              <a:defRPr/>
            </a:pPr>
            <a:r>
              <a:rPr lang="en-US" sz="800" dirty="0">
                <a:latin typeface="Arial" pitchFamily="34" charset="0"/>
              </a:rPr>
              <a:t>American International Group, Inc. (AIG) is a leading international insurance organization serving customers in more than 130 countries.. AIG companies serve commercial, institutional, and individual customers through one of the most extensive worldwide property-casualty networks of any insurer. In addition, AIG companies are leading providers of life insurance and retirement services in the</a:t>
            </a:r>
            <a:br>
              <a:rPr lang="en-US" sz="800" dirty="0">
                <a:latin typeface="Arial" pitchFamily="34" charset="0"/>
              </a:rPr>
            </a:br>
            <a:r>
              <a:rPr lang="en-US" sz="800" dirty="0">
                <a:latin typeface="Arial" pitchFamily="34" charset="0"/>
              </a:rPr>
              <a:t>United States. AIG common stock is listed on the New York Stock Exchange and the Tokyo Stock Exchange. </a:t>
            </a:r>
          </a:p>
          <a:p>
            <a:pPr>
              <a:spcBef>
                <a:spcPct val="50000"/>
              </a:spcBef>
              <a:buFont typeface="Wingdings" pitchFamily="2" charset="2"/>
              <a:buNone/>
              <a:defRPr/>
            </a:pPr>
            <a:r>
              <a:rPr lang="en-US" sz="800" dirty="0">
                <a:latin typeface="Arial" pitchFamily="34" charset="0"/>
              </a:rPr>
              <a:t>Additional information about AIG can be found at www.aig.com | YouTube: www.youtube.com/aig | Twitter: @AIG LatestNews | LinkedIn: http://www.linkedin.com/company/aig</a:t>
            </a:r>
          </a:p>
          <a:p>
            <a:pPr>
              <a:spcBef>
                <a:spcPct val="50000"/>
              </a:spcBef>
              <a:buFont typeface="Wingdings" pitchFamily="2" charset="2"/>
              <a:buNone/>
              <a:defRPr/>
            </a:pPr>
            <a:r>
              <a:rPr lang="en-US" sz="800" dirty="0">
                <a:latin typeface="Arial" pitchFamily="34" charset="0"/>
              </a:rPr>
              <a:t>AIG is the marketing name for the worldwide property-casualty, life and retirement, and general insurance operations of American International Group, Inc. For additional information, please visit our website at www.aig.com. All products and services are written or provided by subsidiaries or affiliates of American International Group, Inc. Products or services may not be available in all countries, and coverage is subject to actual policy language. Non-insurance products and services may be provided by independent third parties. Certain property-casualty coverages may be provided by a surplus lines insurer. Surplus lines insurers do not generally participate in state guaranty funds, and insureds are therefore not protected by such funds.</a:t>
            </a:r>
            <a:endParaRPr lang="en-US" dirty="0">
              <a:latin typeface="Arial" pitchFamily="34" charset="0"/>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600"/>
            </a:lvl2pPr>
            <a:lvl3pPr marL="188252" indent="0">
              <a:buNone/>
              <a:defRPr/>
            </a:lvl3pPr>
            <a:lvl4pPr marL="376504" indent="0">
              <a:buNone/>
              <a:defRPr/>
            </a:lvl4pPr>
            <a:lvl5pPr marL="56475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81202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694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Slide">
    <p:spTree>
      <p:nvGrpSpPr>
        <p:cNvPr id="1" name=""/>
        <p:cNvGrpSpPr/>
        <p:nvPr/>
      </p:nvGrpSpPr>
      <p:grpSpPr>
        <a:xfrm>
          <a:off x="0" y="0"/>
          <a:ext cx="0" cy="0"/>
          <a:chOff x="0" y="0"/>
          <a:chExt cx="0" cy="0"/>
        </a:xfrm>
      </p:grpSpPr>
      <p:grpSp>
        <p:nvGrpSpPr>
          <p:cNvPr id="2" name="Group 8"/>
          <p:cNvGrpSpPr>
            <a:grpSpLocks/>
          </p:cNvGrpSpPr>
          <p:nvPr/>
        </p:nvGrpSpPr>
        <p:grpSpPr bwMode="auto">
          <a:xfrm flipH="1">
            <a:off x="7975600" y="0"/>
            <a:ext cx="1168400" cy="1076325"/>
            <a:chOff x="1440543" y="1418168"/>
            <a:chExt cx="769056" cy="769056"/>
          </a:xfrm>
        </p:grpSpPr>
        <p:sp>
          <p:nvSpPr>
            <p:cNvPr id="5" name="Rectangle 4"/>
            <p:cNvSpPr>
              <a:spLocks noChangeArrowheads="1"/>
            </p:cNvSpPr>
            <p:nvPr userDrawn="1"/>
          </p:nvSpPr>
          <p:spPr bwMode="gray">
            <a:xfrm rot="5400000">
              <a:off x="1701999" y="1156712"/>
              <a:ext cx="246144" cy="769056"/>
            </a:xfrm>
            <a:prstGeom prst="rect">
              <a:avLst/>
            </a:prstGeom>
            <a:solidFill>
              <a:srgbClr val="0095DC"/>
            </a:solidFill>
            <a:ln w="9525">
              <a:noFill/>
              <a:miter lim="800000"/>
              <a:headEnd/>
              <a:tailEnd/>
            </a:ln>
          </p:spPr>
          <p:txBody>
            <a:bodyPr vert="eaVert" anchor="ctr"/>
            <a:lstStyle/>
            <a:p>
              <a:pPr algn="ctr" fontAlgn="auto">
                <a:spcBef>
                  <a:spcPts val="0"/>
                </a:spcBef>
                <a:spcAft>
                  <a:spcPts val="0"/>
                </a:spcAft>
                <a:defRPr/>
              </a:pPr>
              <a:endParaRPr lang="en-US" dirty="0">
                <a:solidFill>
                  <a:schemeClr val="lt1"/>
                </a:solidFill>
                <a:latin typeface="+mn-lt"/>
                <a:ea typeface="+mn-ea"/>
              </a:endParaRPr>
            </a:p>
          </p:txBody>
        </p:sp>
        <p:sp>
          <p:nvSpPr>
            <p:cNvPr id="6" name="Rectangle 5"/>
            <p:cNvSpPr>
              <a:spLocks noChangeArrowheads="1"/>
            </p:cNvSpPr>
            <p:nvPr userDrawn="1"/>
          </p:nvSpPr>
          <p:spPr bwMode="gray">
            <a:xfrm>
              <a:off x="1440543" y="1418168"/>
              <a:ext cx="246599" cy="769056"/>
            </a:xfrm>
            <a:prstGeom prst="rect">
              <a:avLst/>
            </a:prstGeom>
            <a:solidFill>
              <a:srgbClr val="0095DC"/>
            </a:solidFill>
            <a:ln w="9525">
              <a:noFill/>
              <a:miter lim="800000"/>
              <a:headEnd/>
              <a:tailEnd/>
            </a:ln>
          </p:spPr>
          <p:txBody>
            <a:bodyPr anchor="ctr"/>
            <a:lstStyle/>
            <a:p>
              <a:pPr algn="ctr" fontAlgn="auto">
                <a:spcBef>
                  <a:spcPts val="0"/>
                </a:spcBef>
                <a:spcAft>
                  <a:spcPts val="0"/>
                </a:spcAft>
                <a:defRPr/>
              </a:pPr>
              <a:endParaRPr lang="en-US" dirty="0">
                <a:solidFill>
                  <a:schemeClr val="lt1"/>
                </a:solidFill>
                <a:latin typeface="+mn-lt"/>
                <a:ea typeface="+mn-ea"/>
              </a:endParaRPr>
            </a:p>
          </p:txBody>
        </p:sp>
      </p:grpSp>
      <p:sp>
        <p:nvSpPr>
          <p:cNvPr id="7" name="TextBox 6"/>
          <p:cNvSpPr txBox="1">
            <a:spLocks noChangeArrowheads="1"/>
          </p:cNvSpPr>
          <p:nvPr userDrawn="1"/>
        </p:nvSpPr>
        <p:spPr bwMode="gray">
          <a:xfrm>
            <a:off x="2435225" y="6543675"/>
            <a:ext cx="4273550" cy="338138"/>
          </a:xfrm>
          <a:prstGeom prst="rect">
            <a:avLst/>
          </a:prstGeom>
          <a:noFill/>
          <a:ln w="9525">
            <a:noFill/>
            <a:miter lim="800000"/>
            <a:headEnd/>
            <a:tailEnd/>
          </a:ln>
        </p:spPr>
        <p:txBody>
          <a:bodyPr>
            <a:spAutoFit/>
          </a:bodyPr>
          <a:lstStyle/>
          <a:p>
            <a:pPr algn="ctr">
              <a:defRPr/>
            </a:pPr>
            <a:r>
              <a:rPr lang="en-US" sz="800" dirty="0">
                <a:solidFill>
                  <a:srgbClr val="00A4E4"/>
                </a:solidFill>
                <a:latin typeface="+mn-lt"/>
                <a:ea typeface="+mn-ea"/>
              </a:rPr>
              <a:t>Proprietary and Confidential Information of AIG</a:t>
            </a:r>
          </a:p>
          <a:p>
            <a:pPr algn="ctr">
              <a:defRPr/>
            </a:pPr>
            <a:r>
              <a:rPr lang="en-US" sz="800" dirty="0">
                <a:solidFill>
                  <a:srgbClr val="00A4E4"/>
                </a:solidFill>
                <a:latin typeface="+mn-lt"/>
                <a:ea typeface="+mn-ea"/>
              </a:rPr>
              <a:t>For Internal Purpose Only and Not For General Disclosure </a:t>
            </a:r>
          </a:p>
        </p:txBody>
      </p:sp>
      <p:pic>
        <p:nvPicPr>
          <p:cNvPr id="8" name="Picture 13" descr="AIG_PRI_pms2995.jpg"/>
          <p:cNvPicPr>
            <a:picLocks noChangeAspect="1"/>
          </p:cNvPicPr>
          <p:nvPr userDrawn="1"/>
        </p:nvPicPr>
        <p:blipFill>
          <a:blip r:embed="rId2" cstate="print"/>
          <a:srcRect/>
          <a:stretch>
            <a:fillRect/>
          </a:stretch>
        </p:blipFill>
        <p:spPr bwMode="gray">
          <a:xfrm>
            <a:off x="212725" y="6399213"/>
            <a:ext cx="674688" cy="365125"/>
          </a:xfrm>
          <a:prstGeom prst="rect">
            <a:avLst/>
          </a:prstGeom>
          <a:noFill/>
          <a:ln w="9525">
            <a:noFill/>
            <a:miter lim="800000"/>
            <a:headEnd/>
            <a:tailEnd/>
          </a:ln>
        </p:spPr>
      </p:pic>
      <p:sp>
        <p:nvSpPr>
          <p:cNvPr id="123906" name="Title Placeholder 22"/>
          <p:cNvSpPr>
            <a:spLocks noGrp="1"/>
          </p:cNvSpPr>
          <p:nvPr>
            <p:ph type="ctrTitle"/>
          </p:nvPr>
        </p:nvSpPr>
        <p:spPr>
          <a:xfrm>
            <a:off x="609600" y="2540000"/>
            <a:ext cx="6581775" cy="750253"/>
          </a:xfrm>
        </p:spPr>
        <p:txBody>
          <a:bodyPr wrap="square"/>
          <a:lstStyle>
            <a:lvl1pPr>
              <a:defRPr sz="3200" baseline="0">
                <a:solidFill>
                  <a:srgbClr val="0073AE"/>
                </a:solidFill>
              </a:defRPr>
            </a:lvl1pPr>
          </a:lstStyle>
          <a:p>
            <a:r>
              <a:rPr lang="en-US" smtClean="0"/>
              <a:t>Click to edit Master title style</a:t>
            </a:r>
            <a:endParaRPr lang="en-US" dirty="0"/>
          </a:p>
        </p:txBody>
      </p:sp>
      <p:sp>
        <p:nvSpPr>
          <p:cNvPr id="24" name="Text Placeholder 23"/>
          <p:cNvSpPr>
            <a:spLocks noGrp="1"/>
          </p:cNvSpPr>
          <p:nvPr>
            <p:ph type="subTitle" idx="1"/>
          </p:nvPr>
        </p:nvSpPr>
        <p:spPr bwMode="black">
          <a:xfrm>
            <a:off x="609600" y="3353753"/>
            <a:ext cx="6581775" cy="639762"/>
          </a:xfrm>
        </p:spPr>
        <p:txBody>
          <a:bodyPr/>
          <a:lstStyle>
            <a:lvl1pPr marL="0" indent="0">
              <a:buFont typeface="Wingdings" pitchFamily="2" charset="2"/>
              <a:buNone/>
              <a:defRPr sz="1600">
                <a:solidFill>
                  <a:srgbClr val="00A4E4"/>
                </a:solidFill>
              </a:defRPr>
            </a:lvl1pPr>
          </a:lstStyle>
          <a:p>
            <a:r>
              <a:rPr lang="en-US" smtClean="0"/>
              <a:t>Click to edit Master subtitle style</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352550"/>
            <a:ext cx="3946525" cy="463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52550"/>
            <a:ext cx="3946525" cy="463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026" name="Text Placeholder 23"/>
          <p:cNvSpPr>
            <a:spLocks noGrp="1"/>
          </p:cNvSpPr>
          <p:nvPr>
            <p:ph type="body" idx="1"/>
          </p:nvPr>
        </p:nvSpPr>
        <p:spPr bwMode="gray">
          <a:xfrm>
            <a:off x="539750" y="854075"/>
            <a:ext cx="8045450" cy="5292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 name="Slide Number Placeholder 5"/>
          <p:cNvSpPr txBox="1">
            <a:spLocks/>
          </p:cNvSpPr>
          <p:nvPr/>
        </p:nvSpPr>
        <p:spPr bwMode="gray">
          <a:xfrm>
            <a:off x="8637588" y="6623050"/>
            <a:ext cx="282575" cy="127000"/>
          </a:xfrm>
          <a:prstGeom prst="rect">
            <a:avLst/>
          </a:prstGeom>
          <a:noFill/>
        </p:spPr>
        <p:txBody>
          <a:bodyPr lIns="0" tIns="0" rIns="0" bIns="0" anchor="ctr"/>
          <a:lstStyle/>
          <a:p>
            <a:pPr algn="r">
              <a:defRPr/>
            </a:pPr>
            <a:fld id="{4AD910D2-E276-45A5-97AC-59E9AE6D9EBF}" type="slidenum">
              <a:rPr lang="en-US" sz="800">
                <a:solidFill>
                  <a:srgbClr val="00A4E4"/>
                </a:solidFill>
                <a:latin typeface="Arial" pitchFamily="34" charset="0"/>
              </a:rPr>
              <a:pPr algn="r">
                <a:defRPr/>
              </a:pPr>
              <a:t>‹#›</a:t>
            </a:fld>
            <a:endParaRPr lang="en-US" sz="800" dirty="0">
              <a:solidFill>
                <a:srgbClr val="00A4E4"/>
              </a:solidFill>
              <a:latin typeface="Arial" pitchFamily="34" charset="0"/>
            </a:endParaRPr>
          </a:p>
        </p:txBody>
      </p:sp>
      <p:sp>
        <p:nvSpPr>
          <p:cNvPr id="1028" name="Title Placeholder 22"/>
          <p:cNvSpPr>
            <a:spLocks noGrp="1"/>
          </p:cNvSpPr>
          <p:nvPr>
            <p:ph type="title"/>
          </p:nvPr>
        </p:nvSpPr>
        <p:spPr bwMode="black">
          <a:xfrm>
            <a:off x="163513" y="196850"/>
            <a:ext cx="7872412" cy="307975"/>
          </a:xfrm>
          <a:prstGeom prst="rect">
            <a:avLst/>
          </a:prstGeom>
          <a:noFill/>
          <a:ln w="9525">
            <a:noFill/>
            <a:miter lim="800000"/>
            <a:headEnd/>
            <a:tailEnd/>
          </a:ln>
        </p:spPr>
        <p:txBody>
          <a:bodyPr vert="horz" wrap="none" lIns="0" tIns="0" rIns="0" bIns="0" numCol="1" anchor="b" anchorCtr="0" compatLnSpc="1">
            <a:prstTxWarp prst="textNoShape">
              <a:avLst/>
            </a:prstTxWarp>
          </a:bodyPr>
          <a:lstStyle/>
          <a:p>
            <a:pPr lvl="0"/>
            <a:r>
              <a:rPr lang="en-US" smtClean="0"/>
              <a:t>Click to edit Master title style</a:t>
            </a:r>
          </a:p>
        </p:txBody>
      </p:sp>
      <p:sp>
        <p:nvSpPr>
          <p:cNvPr id="7" name="TextBox 6"/>
          <p:cNvSpPr txBox="1">
            <a:spLocks noChangeArrowheads="1"/>
          </p:cNvSpPr>
          <p:nvPr/>
        </p:nvSpPr>
        <p:spPr bwMode="gray">
          <a:xfrm>
            <a:off x="2435225" y="6543675"/>
            <a:ext cx="4273550" cy="338138"/>
          </a:xfrm>
          <a:prstGeom prst="rect">
            <a:avLst/>
          </a:prstGeom>
          <a:noFill/>
          <a:ln w="9525">
            <a:noFill/>
            <a:miter lim="800000"/>
            <a:headEnd/>
            <a:tailEnd/>
          </a:ln>
        </p:spPr>
        <p:txBody>
          <a:bodyPr>
            <a:spAutoFit/>
          </a:bodyPr>
          <a:lstStyle/>
          <a:p>
            <a:pPr algn="ctr">
              <a:defRPr/>
            </a:pPr>
            <a:r>
              <a:rPr lang="en-US" sz="800" dirty="0">
                <a:solidFill>
                  <a:srgbClr val="00A4E4"/>
                </a:solidFill>
                <a:latin typeface="+mn-lt"/>
                <a:ea typeface="+mn-ea"/>
              </a:rPr>
              <a:t>Proprietary and Confidential Information of AIG</a:t>
            </a:r>
          </a:p>
          <a:p>
            <a:pPr algn="ctr">
              <a:defRPr/>
            </a:pPr>
            <a:r>
              <a:rPr lang="en-US" sz="800" dirty="0">
                <a:solidFill>
                  <a:srgbClr val="00A4E4"/>
                </a:solidFill>
                <a:latin typeface="+mn-lt"/>
                <a:ea typeface="+mn-ea"/>
              </a:rPr>
              <a:t>For Internal Purpose Only and Not For General Disclosure </a:t>
            </a:r>
          </a:p>
        </p:txBody>
      </p:sp>
      <p:pic>
        <p:nvPicPr>
          <p:cNvPr id="1030" name="Picture 7" descr="AIG_PRI_pms2995.jpg"/>
          <p:cNvPicPr>
            <a:picLocks noChangeAspect="1"/>
          </p:cNvPicPr>
          <p:nvPr/>
        </p:nvPicPr>
        <p:blipFill>
          <a:blip r:embed="rId20" cstate="print"/>
          <a:srcRect/>
          <a:stretch>
            <a:fillRect/>
          </a:stretch>
        </p:blipFill>
        <p:spPr bwMode="gray">
          <a:xfrm>
            <a:off x="212725" y="6399213"/>
            <a:ext cx="674688" cy="365125"/>
          </a:xfrm>
          <a:prstGeom prst="rect">
            <a:avLst/>
          </a:prstGeom>
          <a:noFill/>
          <a:ln w="9525">
            <a:noFill/>
            <a:miter lim="800000"/>
            <a:headEnd/>
            <a:tailEnd/>
          </a:ln>
        </p:spPr>
      </p:pic>
      <p:grpSp>
        <p:nvGrpSpPr>
          <p:cNvPr id="2" name="Group 8"/>
          <p:cNvGrpSpPr>
            <a:grpSpLocks/>
          </p:cNvGrpSpPr>
          <p:nvPr/>
        </p:nvGrpSpPr>
        <p:grpSpPr bwMode="auto">
          <a:xfrm flipH="1">
            <a:off x="8118475" y="0"/>
            <a:ext cx="1025525" cy="985838"/>
            <a:chOff x="1440543" y="1418168"/>
            <a:chExt cx="769056" cy="769056"/>
          </a:xfrm>
        </p:grpSpPr>
        <p:sp>
          <p:nvSpPr>
            <p:cNvPr id="16" name="Rectangle 15"/>
            <p:cNvSpPr>
              <a:spLocks noChangeArrowheads="1"/>
            </p:cNvSpPr>
            <p:nvPr userDrawn="1"/>
          </p:nvSpPr>
          <p:spPr bwMode="gray">
            <a:xfrm rot="5400000">
              <a:off x="1701849" y="1156862"/>
              <a:ext cx="246445" cy="769056"/>
            </a:xfrm>
            <a:prstGeom prst="rect">
              <a:avLst/>
            </a:prstGeom>
            <a:solidFill>
              <a:schemeClr val="bg1"/>
            </a:solidFill>
            <a:ln w="9525">
              <a:noFill/>
              <a:miter lim="800000"/>
              <a:headEnd/>
              <a:tailEnd/>
            </a:ln>
          </p:spPr>
          <p:txBody>
            <a:bodyPr vert="eaVert" anchor="ctr"/>
            <a:lstStyle/>
            <a:p>
              <a:pPr algn="ctr" fontAlgn="auto">
                <a:spcBef>
                  <a:spcPts val="0"/>
                </a:spcBef>
                <a:spcAft>
                  <a:spcPts val="0"/>
                </a:spcAft>
                <a:defRPr/>
              </a:pPr>
              <a:endParaRPr lang="en-US" dirty="0">
                <a:solidFill>
                  <a:schemeClr val="lt1"/>
                </a:solidFill>
                <a:latin typeface="+mn-lt"/>
                <a:ea typeface="+mn-ea"/>
              </a:endParaRPr>
            </a:p>
          </p:txBody>
        </p:sp>
        <p:sp>
          <p:nvSpPr>
            <p:cNvPr id="17" name="Rectangle 16"/>
            <p:cNvSpPr>
              <a:spLocks noChangeArrowheads="1"/>
            </p:cNvSpPr>
            <p:nvPr userDrawn="1"/>
          </p:nvSpPr>
          <p:spPr bwMode="gray">
            <a:xfrm>
              <a:off x="1440543" y="1418168"/>
              <a:ext cx="246431" cy="769056"/>
            </a:xfrm>
            <a:prstGeom prst="rect">
              <a:avLst/>
            </a:prstGeom>
            <a:solidFill>
              <a:schemeClr val="bg1"/>
            </a:solidFill>
            <a:ln w="9525">
              <a:noFill/>
              <a:miter lim="800000"/>
              <a:headEnd/>
              <a:tailEnd/>
            </a:ln>
          </p:spPr>
          <p:txBody>
            <a:bodyPr anchor="ctr"/>
            <a:lstStyle/>
            <a:p>
              <a:pPr algn="ctr" fontAlgn="auto">
                <a:spcBef>
                  <a:spcPts val="0"/>
                </a:spcBef>
                <a:spcAft>
                  <a:spcPts val="0"/>
                </a:spcAft>
                <a:defRPr/>
              </a:pPr>
              <a:endParaRPr lang="en-US" dirty="0">
                <a:solidFill>
                  <a:schemeClr val="lt1"/>
                </a:solidFill>
                <a:latin typeface="+mn-lt"/>
                <a:ea typeface="+mn-ea"/>
              </a:endParaRPr>
            </a:p>
          </p:txBody>
        </p:sp>
      </p:gr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82" r:id="rId16"/>
    <p:sldLayoutId id="2147483684" r:id="rId17"/>
    <p:sldLayoutId id="2147483687" r:id="rId18"/>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000">
          <a:solidFill>
            <a:schemeClr val="accent1"/>
          </a:solidFill>
          <a:latin typeface="+mj-lt"/>
          <a:ea typeface="+mj-ea"/>
          <a:cs typeface="+mj-cs"/>
        </a:defRPr>
      </a:lvl1pPr>
      <a:lvl2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2pPr>
      <a:lvl3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3pPr>
      <a:lvl4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4pPr>
      <a:lvl5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5pPr>
      <a:lvl6pPr marL="4572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6pPr>
      <a:lvl7pPr marL="9144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7pPr>
      <a:lvl8pPr marL="13716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8pPr>
      <a:lvl9pPr marL="18288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9pPr>
    </p:titleStyle>
    <p:bodyStyle>
      <a:lvl1pPr marL="177800" indent="-177800" algn="l" defTabSz="457200" rtl="0" eaLnBrk="0" fontAlgn="base" hangingPunct="0">
        <a:spcBef>
          <a:spcPts val="1200"/>
        </a:spcBef>
        <a:spcAft>
          <a:spcPct val="0"/>
        </a:spcAft>
        <a:buClr>
          <a:srgbClr val="00A4E4"/>
        </a:buClr>
        <a:buFont typeface="Wingdings" pitchFamily="2" charset="2"/>
        <a:buChar char="§"/>
        <a:tabLst>
          <a:tab pos="8005763" algn="r"/>
        </a:tabLst>
        <a:defRPr sz="1400">
          <a:solidFill>
            <a:srgbClr val="000000"/>
          </a:solidFill>
          <a:latin typeface="+mn-lt"/>
          <a:ea typeface="+mn-ea"/>
          <a:cs typeface="+mn-cs"/>
        </a:defRPr>
      </a:lvl1pPr>
      <a:lvl2pPr marL="361950" indent="-171450" algn="l" defTabSz="457200" rtl="0" eaLnBrk="0" fontAlgn="base" hangingPunct="0">
        <a:spcBef>
          <a:spcPts val="300"/>
        </a:spcBef>
        <a:spcAft>
          <a:spcPct val="0"/>
        </a:spcAft>
        <a:buClr>
          <a:srgbClr val="00A4E4"/>
        </a:buClr>
        <a:buFont typeface="Arial" charset="0"/>
        <a:buChar char="–"/>
        <a:tabLst>
          <a:tab pos="8005763" algn="r"/>
        </a:tabLst>
        <a:defRPr sz="1200">
          <a:solidFill>
            <a:srgbClr val="000000"/>
          </a:solidFill>
          <a:latin typeface="+mn-lt"/>
          <a:ea typeface="+mn-ea"/>
          <a:cs typeface="+mn-cs"/>
        </a:defRPr>
      </a:lvl2pPr>
      <a:lvl3pPr marL="501650" indent="-139700" algn="l" defTabSz="457200" rtl="0" eaLnBrk="0" fontAlgn="base" hangingPunct="0">
        <a:spcBef>
          <a:spcPts val="300"/>
        </a:spcBef>
        <a:spcAft>
          <a:spcPct val="0"/>
        </a:spcAft>
        <a:buClr>
          <a:srgbClr val="00A4E4"/>
        </a:buClr>
        <a:buFont typeface="Arial" charset="0"/>
        <a:buChar char="•"/>
        <a:tabLst>
          <a:tab pos="8005763" algn="r"/>
        </a:tabLst>
        <a:defRPr sz="1000">
          <a:solidFill>
            <a:srgbClr val="000000"/>
          </a:solidFill>
          <a:latin typeface="+mn-lt"/>
          <a:ea typeface="+mn-ea"/>
          <a:cs typeface="+mn-cs"/>
        </a:defRPr>
      </a:lvl3pPr>
      <a:lvl4pPr marL="647700" indent="-152400" algn="l" defTabSz="457200" rtl="0" eaLnBrk="0" fontAlgn="base" hangingPunct="0">
        <a:spcBef>
          <a:spcPts val="300"/>
        </a:spcBef>
        <a:spcAft>
          <a:spcPct val="0"/>
        </a:spcAft>
        <a:buClr>
          <a:srgbClr val="00A4E4"/>
        </a:buClr>
        <a:buFont typeface="Arial" charset="0"/>
        <a:buChar char="–"/>
        <a:tabLst>
          <a:tab pos="8005763" algn="r"/>
        </a:tabLst>
        <a:defRPr sz="1000">
          <a:solidFill>
            <a:srgbClr val="000000"/>
          </a:solidFill>
          <a:latin typeface="+mn-lt"/>
          <a:ea typeface="+mn-ea"/>
          <a:cs typeface="+mn-cs"/>
        </a:defRPr>
      </a:lvl4pPr>
      <a:lvl5pPr marL="792163" indent="-144463" algn="l" defTabSz="457200" rtl="0" eaLnBrk="0" fontAlgn="base" hangingPunct="0">
        <a:spcBef>
          <a:spcPts val="300"/>
        </a:spcBef>
        <a:spcAft>
          <a:spcPct val="0"/>
        </a:spcAft>
        <a:buClr>
          <a:srgbClr val="00A4E4"/>
        </a:buClr>
        <a:buFont typeface="Arial" charset="0"/>
        <a:buChar char="»"/>
        <a:tabLst>
          <a:tab pos="8005763" algn="r"/>
        </a:tabLst>
        <a:defRPr sz="1000">
          <a:solidFill>
            <a:srgbClr val="000000"/>
          </a:solidFill>
          <a:latin typeface="+mn-lt"/>
          <a:ea typeface="+mn-ea"/>
          <a:cs typeface="+mn-cs"/>
        </a:defRPr>
      </a:lvl5pPr>
      <a:lvl6pPr marL="12493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6pPr>
      <a:lvl7pPr marL="17065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7pPr>
      <a:lvl8pPr marL="21637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8pPr>
      <a:lvl9pPr marL="26209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7" Type="http://schemas.openxmlformats.org/officeDocument/2006/relationships/hyperlink" Target="http://handlebarsjs.com/" TargetMode="External"/><Relationship Id="rId2" Type="http://schemas.openxmlformats.org/officeDocument/2006/relationships/hyperlink" Target="https://support.office.com/en-us/article/Set-up-the-Standard-or-First-Release-options-in-Office-365-3b3adfa4-1777-4ff0-b606-fb8732101f47" TargetMode="External"/><Relationship Id="rId1" Type="http://schemas.openxmlformats.org/officeDocument/2006/relationships/slideLayout" Target="../slideLayouts/slideLayout17.xml"/><Relationship Id="rId6" Type="http://schemas.openxmlformats.org/officeDocument/2006/relationships/hyperlink" Target="https://angular.io/" TargetMode="External"/><Relationship Id="rId5" Type="http://schemas.openxmlformats.org/officeDocument/2006/relationships/hyperlink" Target="https://facebook.github.io/react/" TargetMode="External"/><Relationship Id="rId4" Type="http://schemas.openxmlformats.org/officeDocument/2006/relationships/hyperlink" Target="https://www.npmjs.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hyperlink" Target="https://www.npmjs.com/package/@microsoft/sp-lodash-subset" TargetMode="External"/><Relationship Id="rId3" Type="http://schemas.openxmlformats.org/officeDocument/2006/relationships/hyperlink" Target="https://www.npmjs.com/package/@microsoft/sp-client-base" TargetMode="External"/><Relationship Id="rId7" Type="http://schemas.openxmlformats.org/officeDocument/2006/relationships/hyperlink" Target="https://www.npmjs.com/package/@microsoft/sp-module-interfaces" TargetMode="External"/><Relationship Id="rId2" Type="http://schemas.openxmlformats.org/officeDocument/2006/relationships/hyperlink" Target="https://www.npmjs.com/package/@microsoft/generator-sharepoint" TargetMode="External"/><Relationship Id="rId1" Type="http://schemas.openxmlformats.org/officeDocument/2006/relationships/slideLayout" Target="../slideLayouts/slideLayout17.xml"/><Relationship Id="rId6" Type="http://schemas.openxmlformats.org/officeDocument/2006/relationships/hyperlink" Target="https://www.npmjs.com/package/@microsoft/sp-module-loader" TargetMode="External"/><Relationship Id="rId11" Type="http://schemas.openxmlformats.org/officeDocument/2006/relationships/hyperlink" Target="https://www.npmjs.com/package/@microsoft/office-ui-fabric-react-bundle" TargetMode="External"/><Relationship Id="rId5" Type="http://schemas.openxmlformats.org/officeDocument/2006/relationships/hyperlink" Target="https://www.npmjs.com/package/@microsoft/sp-webpart-workbench" TargetMode="External"/><Relationship Id="rId10" Type="http://schemas.openxmlformats.org/officeDocument/2006/relationships/hyperlink" Target="https://www.npmjs.com/package/@microsoft/sp-tslint-rules" TargetMode="External"/><Relationship Id="rId4" Type="http://schemas.openxmlformats.org/officeDocument/2006/relationships/hyperlink" Target="https://www.npmjs.com/package/@microsoft/sp-client-preview" TargetMode="External"/><Relationship Id="rId9" Type="http://schemas.openxmlformats.org/officeDocument/2006/relationships/hyperlink" Target="https://lodash.com/"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npmjs.com/package/@microsoft/gulp-core-build-serve" TargetMode="External"/><Relationship Id="rId13" Type="http://schemas.openxmlformats.org/officeDocument/2006/relationships/hyperlink" Target="https://www.npmjs.com/package/@microsoft/loader-raw-script" TargetMode="External"/><Relationship Id="rId3" Type="http://schemas.openxmlformats.org/officeDocument/2006/relationships/hyperlink" Target="https://www.npmjs.com/package/@microsoft/sp-build-web" TargetMode="External"/><Relationship Id="rId7" Type="http://schemas.openxmlformats.org/officeDocument/2006/relationships/hyperlink" Target="https://www.npmjs.com/package/@microsoft/gulp-core-build-webpack" TargetMode="External"/><Relationship Id="rId12" Type="http://schemas.openxmlformats.org/officeDocument/2006/relationships/hyperlink" Target="https://www.npmjs.com/package/@microsoft/loader-load-themed-styles" TargetMode="External"/><Relationship Id="rId2" Type="http://schemas.openxmlformats.org/officeDocument/2006/relationships/hyperlink" Target="https://www.npmjs.com/package/@microsoft/sp-build-core-tasks" TargetMode="External"/><Relationship Id="rId1" Type="http://schemas.openxmlformats.org/officeDocument/2006/relationships/slideLayout" Target="../slideLayouts/slideLayout17.xml"/><Relationship Id="rId6" Type="http://schemas.openxmlformats.org/officeDocument/2006/relationships/hyperlink" Target="https://www.npmjs.com/package/@microsoft/gulp-core-build-sass" TargetMode="External"/><Relationship Id="rId11" Type="http://schemas.openxmlformats.org/officeDocument/2006/relationships/hyperlink" Target="https://www.npmjs.com/package/@microsoft/loader-cased-file" TargetMode="External"/><Relationship Id="rId5" Type="http://schemas.openxmlformats.org/officeDocument/2006/relationships/hyperlink" Target="https://www.npmjs.com/package/@microsoft/gulp-core-build-typescript" TargetMode="External"/><Relationship Id="rId10" Type="http://schemas.openxmlformats.org/officeDocument/2006/relationships/hyperlink" Target="https://www.npmjs.com/package/@microsoft/gulp-core-build-mocha" TargetMode="External"/><Relationship Id="rId4" Type="http://schemas.openxmlformats.org/officeDocument/2006/relationships/hyperlink" Target="https://www.npmjs.com/package/@microsoft/gulp-core-build" TargetMode="External"/><Relationship Id="rId9" Type="http://schemas.openxmlformats.org/officeDocument/2006/relationships/hyperlink" Target="https://www.npmjs.com/package/@microsoft/gulp-core-build-karma" TargetMode="External"/><Relationship Id="rId14" Type="http://schemas.openxmlformats.org/officeDocument/2006/relationships/hyperlink" Target="https://www.npmjs.com/package/@microsoft/loader-set-webpack-public-path"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npmjs.com/package/@microsoft/sp-build-core-tasks" TargetMode="Externa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hyperlink" Target="https://your-sharepoint-site-url/_layouts/workbench.aspx" TargetMode="External"/><Relationship Id="rId2" Type="http://schemas.openxmlformats.org/officeDocument/2006/relationships/hyperlink" Target="https://localhost:4321/temp/workbench.html" TargetMode="Externa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handlebarsjs.com/" TargetMode="External"/><Relationship Id="rId13" Type="http://schemas.openxmlformats.org/officeDocument/2006/relationships/hyperlink" Target="https://dev.office.com/sharepoint/docs/spfx/toolchain/update-latest-packages" TargetMode="External"/><Relationship Id="rId18" Type="http://schemas.openxmlformats.org/officeDocument/2006/relationships/hyperlink" Target="https://www.youtube.com/playlist?list=PLR9nK3mnD-OXvSWvS2zglCzz4iplhVrKq" TargetMode="External"/><Relationship Id="rId3" Type="http://schemas.openxmlformats.org/officeDocument/2006/relationships/hyperlink" Target="https://dev.office.com/sharepoint/reference/spfx/sharepoint-framework-reference-overview" TargetMode="External"/><Relationship Id="rId7" Type="http://schemas.openxmlformats.org/officeDocument/2006/relationships/hyperlink" Target="https://angular.io/docs/ts/latest/quickstart.html" TargetMode="External"/><Relationship Id="rId12" Type="http://schemas.openxmlformats.org/officeDocument/2006/relationships/hyperlink" Target="https://github.com/OlivierCC/spfx-40-fantastics" TargetMode="External"/><Relationship Id="rId17" Type="http://schemas.openxmlformats.org/officeDocument/2006/relationships/hyperlink" Target="https://channel9.msdn.com/blogs/OfficeDevPnP/PnP-Web-Cast-Converting-existing-JS-apps-to-SharePoint-Framework" TargetMode="External"/><Relationship Id="rId2" Type="http://schemas.openxmlformats.org/officeDocument/2006/relationships/hyperlink" Target="https://github.com/SharePoint/sp-dev-docs" TargetMode="External"/><Relationship Id="rId16" Type="http://schemas.openxmlformats.org/officeDocument/2006/relationships/hyperlink" Target="https://channel9.msdn.com/blogs/OfficeDevPnP/PnP-Webcast-Building-simple-SharePoint-Framework-Client-Web-Part" TargetMode="External"/><Relationship Id="rId1" Type="http://schemas.openxmlformats.org/officeDocument/2006/relationships/slideLayout" Target="../slideLayouts/slideLayout4.xml"/><Relationship Id="rId6" Type="http://schemas.openxmlformats.org/officeDocument/2006/relationships/hyperlink" Target="https://facebook.github.io/react/" TargetMode="External"/><Relationship Id="rId11" Type="http://schemas.openxmlformats.org/officeDocument/2006/relationships/hyperlink" Target="https://github.com/SharePoint/sp-dev-docs/tree/staging/docs/spfx/web-parts" TargetMode="External"/><Relationship Id="rId5" Type="http://schemas.openxmlformats.org/officeDocument/2006/relationships/hyperlink" Target="https://www.typescriptlang.org/docs/tutorial.html" TargetMode="External"/><Relationship Id="rId15" Type="http://schemas.openxmlformats.org/officeDocument/2006/relationships/hyperlink" Target="https://dev.office.com/sharepoint/docs/spfx/toolchain/extending-webpack-in-build-pipeline" TargetMode="External"/><Relationship Id="rId10" Type="http://schemas.openxmlformats.org/officeDocument/2006/relationships/hyperlink" Target="https://github.com/SharePoint/sp-dev-fx-webparts" TargetMode="External"/><Relationship Id="rId19" Type="http://schemas.openxmlformats.org/officeDocument/2006/relationships/hyperlink" Target="https://www.youtube.com/watch?v=sLPxXQhb7fc" TargetMode="External"/><Relationship Id="rId4" Type="http://schemas.openxmlformats.org/officeDocument/2006/relationships/hyperlink" Target="When%20to%20use%20the%20new%20SharePoint%20Framework" TargetMode="External"/><Relationship Id="rId9" Type="http://schemas.openxmlformats.org/officeDocument/2006/relationships/hyperlink" Target="https://dev.office.com/patterns-and-practices-resources#?filters=sharepoint%20framework%20app" TargetMode="External"/><Relationship Id="rId14" Type="http://schemas.openxmlformats.org/officeDocument/2006/relationships/hyperlink" Target="https://dev.office.com/sharepoint/docs/spfx/toolchain/integrate-gulp-tasks-in-build-pipeli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facebook.github.io/react/" TargetMode="External"/><Relationship Id="rId13" Type="http://schemas.openxmlformats.org/officeDocument/2006/relationships/image" Target="../media/image10.tiff"/><Relationship Id="rId3" Type="http://schemas.openxmlformats.org/officeDocument/2006/relationships/hyperlink" Target="https://nodejs.org/en/about/" TargetMode="External"/><Relationship Id="rId7" Type="http://schemas.openxmlformats.org/officeDocument/2006/relationships/hyperlink" Target="https://www.typescriptlang.org/index.html" TargetMode="External"/><Relationship Id="rId12" Type="http://schemas.openxmlformats.org/officeDocument/2006/relationships/image" Target="../media/image9.tiff"/><Relationship Id="rId2" Type="http://schemas.openxmlformats.org/officeDocument/2006/relationships/notesSlide" Target="../notesSlides/notesSlide4.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gulpjs.com/" TargetMode="External"/><Relationship Id="rId11" Type="http://schemas.openxmlformats.org/officeDocument/2006/relationships/image" Target="../media/image8.png"/><Relationship Id="rId5" Type="http://schemas.openxmlformats.org/officeDocument/2006/relationships/hyperlink" Target="http://yeoman.io/" TargetMode="External"/><Relationship Id="rId15" Type="http://schemas.openxmlformats.org/officeDocument/2006/relationships/image" Target="../media/image12.png"/><Relationship Id="rId10" Type="http://schemas.openxmlformats.org/officeDocument/2006/relationships/hyperlink" Target="http://handlebarsjs.com/" TargetMode="External"/><Relationship Id="rId4" Type="http://schemas.openxmlformats.org/officeDocument/2006/relationships/hyperlink" Target="https://www.npmjs.com/" TargetMode="External"/><Relationship Id="rId9" Type="http://schemas.openxmlformats.org/officeDocument/2006/relationships/hyperlink" Target="https://angular.io/" TargetMode="External"/><Relationship Id="rId14" Type="http://schemas.openxmlformats.org/officeDocument/2006/relationships/image" Target="../media/image11.tiff"/></Relationships>
</file>

<file path=ppt/slides/_rels/slide7.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9.tiff"/><Relationship Id="rId5" Type="http://schemas.openxmlformats.org/officeDocument/2006/relationships/image" Target="../media/image11.tiff"/><Relationship Id="rId10" Type="http://schemas.openxmlformats.org/officeDocument/2006/relationships/image" Target="../media/image18.tiff"/><Relationship Id="rId4" Type="http://schemas.openxmlformats.org/officeDocument/2006/relationships/image" Target="../media/image16.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hyperlink" Target="http://www.telerik.com/fiddler" TargetMode="External"/><Relationship Id="rId13" Type="http://schemas.openxmlformats.org/officeDocument/2006/relationships/hyperlink" Target="http://handlebarsjs.com/" TargetMode="External"/><Relationship Id="rId3" Type="http://schemas.openxmlformats.org/officeDocument/2006/relationships/hyperlink" Target="https://nodejs.org/en/about/" TargetMode="External"/><Relationship Id="rId7" Type="http://schemas.openxmlformats.org/officeDocument/2006/relationships/hyperlink" Target="https://www.typescriptlang.org/index.html" TargetMode="External"/><Relationship Id="rId12" Type="http://schemas.openxmlformats.org/officeDocument/2006/relationships/hyperlink" Target="https://angular.io/" TargetMode="External"/><Relationship Id="rId2" Type="http://schemas.openxmlformats.org/officeDocument/2006/relationships/hyperlink" Target="https://profile.microsoft.com/RegSysProfileCenter/wizardnp.aspx?wizid=14b845d0-938c-45af-b061-f798fbb4d170&amp;lcid=1033" TargetMode="External"/><Relationship Id="rId1" Type="http://schemas.openxmlformats.org/officeDocument/2006/relationships/slideLayout" Target="../slideLayouts/slideLayout17.xml"/><Relationship Id="rId6" Type="http://schemas.openxmlformats.org/officeDocument/2006/relationships/hyperlink" Target="http://gulpjs.com/" TargetMode="External"/><Relationship Id="rId11" Type="http://schemas.openxmlformats.org/officeDocument/2006/relationships/hyperlink" Target="https://facebook.github.io/react/" TargetMode="External"/><Relationship Id="rId5" Type="http://schemas.openxmlformats.org/officeDocument/2006/relationships/hyperlink" Target="http://yeoman.io/" TargetMode="External"/><Relationship Id="rId10" Type="http://schemas.openxmlformats.org/officeDocument/2006/relationships/hyperlink" Target="https://git-scm.com/" TargetMode="External"/><Relationship Id="rId4" Type="http://schemas.openxmlformats.org/officeDocument/2006/relationships/hyperlink" Target="https://www.npmjs.com/" TargetMode="External"/><Relationship Id="rId9" Type="http://schemas.openxmlformats.org/officeDocument/2006/relationships/hyperlink" Target="https://www.getpostman.com/docs/int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49374" y="773880"/>
            <a:ext cx="1438275" cy="933450"/>
          </a:xfrm>
          <a:prstGeom prst="rect">
            <a:avLst/>
          </a:prstGeom>
        </p:spPr>
      </p:pic>
      <p:sp>
        <p:nvSpPr>
          <p:cNvPr id="7" name="Title 1"/>
          <p:cNvSpPr txBox="1">
            <a:spLocks/>
          </p:cNvSpPr>
          <p:nvPr/>
        </p:nvSpPr>
        <p:spPr bwMode="black">
          <a:xfrm>
            <a:off x="590557" y="3817818"/>
            <a:ext cx="4524628" cy="307298"/>
          </a:xfrm>
          <a:prstGeom prst="rect">
            <a:avLst/>
          </a:prstGeom>
          <a:noFill/>
          <a:ln w="9525">
            <a:noFill/>
            <a:miter lim="800000"/>
            <a:headEnd/>
            <a:tailEnd/>
          </a:ln>
        </p:spPr>
        <p:txBody>
          <a:bodyPr vert="horz" wrap="none" lIns="0" tIns="0" rIns="0" bIns="0" numCol="1" anchor="b" anchorCtr="0" compatLnSpc="1">
            <a:prstTxWarp prst="textNoShape">
              <a:avLst/>
            </a:prstTxWarp>
            <a:noAutofit/>
          </a:bodyPr>
          <a:lstStyle>
            <a:lvl1pPr algn="l" defTabSz="457200" rtl="0" eaLnBrk="0" fontAlgn="base" hangingPunct="0">
              <a:spcBef>
                <a:spcPct val="0"/>
              </a:spcBef>
              <a:spcAft>
                <a:spcPct val="0"/>
              </a:spcAft>
              <a:defRPr sz="2000">
                <a:solidFill>
                  <a:schemeClr val="accent1"/>
                </a:solidFill>
                <a:latin typeface="+mj-lt"/>
                <a:ea typeface="+mj-ea"/>
                <a:cs typeface="+mj-cs"/>
              </a:defRPr>
            </a:lvl1pPr>
            <a:lvl2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2pPr>
            <a:lvl3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3pPr>
            <a:lvl4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4pPr>
            <a:lvl5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5pPr>
            <a:lvl6pPr marL="4572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6pPr>
            <a:lvl7pPr marL="9144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7pPr>
            <a:lvl8pPr marL="13716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8pPr>
            <a:lvl9pPr marL="18288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9pPr>
          </a:lstStyle>
          <a:p>
            <a:r>
              <a:rPr lang="en-US" sz="2800" dirty="0" smtClean="0">
                <a:latin typeface="Calibri" panose="020F0502020204030204" pitchFamily="34" charset="0"/>
              </a:rPr>
              <a:t>SharePoint Framework</a:t>
            </a:r>
            <a:endParaRPr lang="en-US" sz="2800" dirty="0">
              <a:latin typeface="Calibri" panose="020F0502020204030204" pitchFamily="34" charset="0"/>
            </a:endParaRPr>
          </a:p>
          <a:p>
            <a:endParaRPr lang="en-US" sz="2400" kern="0" dirty="0">
              <a:latin typeface="Calibri" panose="020F0502020204030204" pitchFamily="34" charset="0"/>
            </a:endParaRPr>
          </a:p>
          <a:p>
            <a:endParaRPr lang="en-US" sz="2400" kern="0" dirty="0" smtClean="0">
              <a:latin typeface="Calibri" panose="020F0502020204030204" pitchFamily="34" charset="0"/>
            </a:endParaRPr>
          </a:p>
          <a:p>
            <a:r>
              <a:rPr lang="en-US" sz="1400" kern="0" dirty="0" smtClean="0">
                <a:latin typeface="Calibri" panose="020F0502020204030204" pitchFamily="34" charset="0"/>
              </a:rPr>
              <a:t>February 10, 2017 </a:t>
            </a:r>
            <a:endParaRPr lang="en-US" sz="1400" kern="0" dirty="0">
              <a:latin typeface="Calibri" panose="020F0502020204030204" pitchFamily="34" charset="0"/>
            </a:endParaRPr>
          </a:p>
        </p:txBody>
      </p:sp>
    </p:spTree>
    <p:extLst>
      <p:ext uri="{BB962C8B-B14F-4D97-AF65-F5344CB8AC3E}">
        <p14:creationId xmlns:p14="http://schemas.microsoft.com/office/powerpoint/2010/main" val="3371743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720435"/>
            <a:ext cx="8609562" cy="5791201"/>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4" name="Text Placeholder 3"/>
          <p:cNvSpPr>
            <a:spLocks noGrp="1"/>
          </p:cNvSpPr>
          <p:nvPr>
            <p:ph type="body" sz="quarter" idx="10"/>
          </p:nvPr>
        </p:nvSpPr>
        <p:spPr>
          <a:xfrm>
            <a:off x="216648" y="845127"/>
            <a:ext cx="8511716" cy="5486400"/>
          </a:xfrm>
        </p:spPr>
        <p:txBody>
          <a:bodyPr/>
          <a:lstStyle/>
          <a:p>
            <a:pPr marL="188252" indent="-188252">
              <a:spcBef>
                <a:spcPts val="1482"/>
              </a:spcBef>
              <a:buFont typeface="Arial" panose="020B0604020202020204" pitchFamily="34" charset="0"/>
              <a:buChar char="•"/>
            </a:pPr>
            <a:r>
              <a:rPr lang="en-US" sz="1100" dirty="0" smtClean="0">
                <a:latin typeface="Calibri" panose="020F0502020204030204" pitchFamily="34" charset="0"/>
                <a:hlinkClick r:id="rId2"/>
              </a:rPr>
              <a:t>Enable First Release option in Office </a:t>
            </a:r>
            <a:r>
              <a:rPr lang="en-US" sz="1100" dirty="0">
                <a:latin typeface="Calibri" panose="020F0502020204030204" pitchFamily="34" charset="0"/>
                <a:hlinkClick r:id="rId2"/>
              </a:rPr>
              <a:t>365 Develope</a:t>
            </a:r>
            <a:r>
              <a:rPr lang="en-US" sz="1100" dirty="0">
                <a:latin typeface="Calibri" panose="020F0502020204030204" pitchFamily="34" charset="0"/>
              </a:rPr>
              <a:t>r </a:t>
            </a:r>
            <a:r>
              <a:rPr lang="en-US" sz="1100" dirty="0" smtClean="0">
                <a:latin typeface="Calibri" panose="020F0502020204030204" pitchFamily="34" charset="0"/>
              </a:rPr>
              <a:t>tenant</a:t>
            </a:r>
          </a:p>
          <a:p>
            <a:pPr marL="188252" indent="-188252">
              <a:spcBef>
                <a:spcPts val="1482"/>
              </a:spcBef>
              <a:buFont typeface="Arial" panose="020B0604020202020204" pitchFamily="34" charset="0"/>
              <a:buChar char="•"/>
            </a:pPr>
            <a:r>
              <a:rPr lang="en-US" sz="1100" dirty="0" smtClean="0">
                <a:latin typeface="Calibri" panose="020F0502020204030204" pitchFamily="34" charset="0"/>
              </a:rPr>
              <a:t>Install Node JS (</a:t>
            </a:r>
            <a:r>
              <a:rPr lang="en-US" sz="1100" dirty="0" smtClean="0">
                <a:latin typeface="Calibri" panose="020F0502020204030204" pitchFamily="34" charset="0"/>
                <a:hlinkClick r:id="rId3"/>
              </a:rPr>
              <a:t>Install LTS Version</a:t>
            </a:r>
            <a:r>
              <a:rPr lang="en-US" sz="1100" dirty="0" smtClean="0">
                <a:latin typeface="Calibri" panose="020F0502020204030204" pitchFamily="34" charset="0"/>
              </a:rPr>
              <a:t>)</a:t>
            </a:r>
          </a:p>
          <a:p>
            <a:pPr marL="188252" indent="-188252">
              <a:spcBef>
                <a:spcPts val="1482"/>
              </a:spcBef>
              <a:buFont typeface="Arial" panose="020B0604020202020204" pitchFamily="34" charset="0"/>
              <a:buChar char="•"/>
            </a:pPr>
            <a:r>
              <a:rPr lang="en-US" sz="1100" dirty="0" smtClean="0">
                <a:latin typeface="Calibri" panose="020F0502020204030204" pitchFamily="34" charset="0"/>
                <a:hlinkClick r:id="rId4"/>
              </a:rPr>
              <a:t>Enable Node </a:t>
            </a:r>
            <a:r>
              <a:rPr lang="en-US" sz="1100" dirty="0">
                <a:latin typeface="Calibri" panose="020F0502020204030204" pitchFamily="34" charset="0"/>
                <a:hlinkClick r:id="rId4"/>
              </a:rPr>
              <a:t>Package Manager (npm) </a:t>
            </a:r>
            <a:r>
              <a:rPr lang="en-US" sz="1100" dirty="0" smtClean="0">
                <a:latin typeface="Calibri" panose="020F0502020204030204" pitchFamily="34" charset="0"/>
              </a:rPr>
              <a:t>using the below command</a:t>
            </a:r>
          </a:p>
          <a:p>
            <a:pPr marL="376504" lvl="2" indent="-188252">
              <a:spcBef>
                <a:spcPts val="1482"/>
              </a:spcBef>
              <a:buFont typeface="Arial" panose="020B0604020202020204" pitchFamily="34" charset="0"/>
              <a:buChar char="•"/>
            </a:pPr>
            <a:r>
              <a:rPr lang="en-US" sz="1100" b="1" i="1" dirty="0">
                <a:latin typeface="Calibri" panose="020F0502020204030204" pitchFamily="34" charset="0"/>
              </a:rPr>
              <a:t>npm install -g npm@3</a:t>
            </a:r>
            <a:endParaRPr lang="en-US" sz="1100" b="1" i="1" dirty="0" smtClean="0">
              <a:latin typeface="Calibri" panose="020F0502020204030204" pitchFamily="34" charset="0"/>
            </a:endParaRPr>
          </a:p>
          <a:p>
            <a:pPr marL="188252" indent="-188252">
              <a:spcBef>
                <a:spcPts val="1482"/>
              </a:spcBef>
              <a:buFont typeface="Arial" panose="020B0604020202020204" pitchFamily="34" charset="0"/>
              <a:buChar char="•"/>
            </a:pPr>
            <a:r>
              <a:rPr lang="en-US" sz="1100" dirty="0" smtClean="0">
                <a:latin typeface="Calibri" panose="020F0502020204030204" pitchFamily="34" charset="0"/>
              </a:rPr>
              <a:t>Install Yeoman and Gulp using the below command</a:t>
            </a:r>
          </a:p>
          <a:p>
            <a:pPr marL="376504" lvl="2" indent="-188252">
              <a:spcBef>
                <a:spcPts val="1482"/>
              </a:spcBef>
              <a:buFont typeface="Arial" panose="020B0604020202020204" pitchFamily="34" charset="0"/>
              <a:buChar char="•"/>
            </a:pPr>
            <a:r>
              <a:rPr lang="en-US" sz="1100" b="1" i="1" dirty="0">
                <a:latin typeface="Calibri" panose="020F0502020204030204" pitchFamily="34" charset="0"/>
              </a:rPr>
              <a:t>npm install -g yo gulp</a:t>
            </a:r>
          </a:p>
          <a:p>
            <a:pPr marL="188252" lvl="1" indent="-188252">
              <a:spcBef>
                <a:spcPts val="1482"/>
              </a:spcBef>
              <a:buFont typeface="Arial" panose="020B0604020202020204" pitchFamily="34" charset="0"/>
              <a:buChar char="•"/>
            </a:pPr>
            <a:r>
              <a:rPr lang="en-US" sz="1100" dirty="0">
                <a:gradFill>
                  <a:gsLst>
                    <a:gs pos="1250">
                      <a:schemeClr val="tx2"/>
                    </a:gs>
                    <a:gs pos="99000">
                      <a:schemeClr val="tx2"/>
                    </a:gs>
                  </a:gsLst>
                  <a:lin ang="5400000" scaled="0"/>
                </a:gradFill>
                <a:latin typeface="Calibri" panose="020F0502020204030204" pitchFamily="34" charset="0"/>
              </a:rPr>
              <a:t>Install Yeoman SharePoint </a:t>
            </a:r>
            <a:r>
              <a:rPr lang="en-US" sz="1100" dirty="0" smtClean="0">
                <a:gradFill>
                  <a:gsLst>
                    <a:gs pos="1250">
                      <a:schemeClr val="tx2"/>
                    </a:gs>
                    <a:gs pos="99000">
                      <a:schemeClr val="tx2"/>
                    </a:gs>
                  </a:gsLst>
                  <a:lin ang="5400000" scaled="0"/>
                </a:gradFill>
                <a:latin typeface="Calibri" panose="020F0502020204030204" pitchFamily="34" charset="0"/>
              </a:rPr>
              <a:t>generator using the below command</a:t>
            </a:r>
          </a:p>
          <a:p>
            <a:pPr marL="376504" lvl="2" indent="-188252">
              <a:spcBef>
                <a:spcPts val="1482"/>
              </a:spcBef>
              <a:buFont typeface="Arial" panose="020B0604020202020204" pitchFamily="34" charset="0"/>
              <a:buChar char="•"/>
            </a:pPr>
            <a:r>
              <a:rPr lang="en-US" sz="1100" b="1" i="1" dirty="0">
                <a:latin typeface="Calibri" panose="020F0502020204030204" pitchFamily="34" charset="0"/>
              </a:rPr>
              <a:t>npm install -g @microsoft/generator-</a:t>
            </a:r>
            <a:r>
              <a:rPr lang="en-US" sz="1100" b="1" i="1" dirty="0" err="1">
                <a:latin typeface="Calibri" panose="020F0502020204030204" pitchFamily="34" charset="0"/>
              </a:rPr>
              <a:t>sharepoint</a:t>
            </a:r>
            <a:r>
              <a:rPr lang="en-US" sz="1100" dirty="0">
                <a:latin typeface="Calibri" panose="020F0502020204030204" pitchFamily="34" charset="0"/>
              </a:rPr>
              <a:t> </a:t>
            </a:r>
          </a:p>
          <a:p>
            <a:pPr marL="188252" indent="-188252">
              <a:spcBef>
                <a:spcPts val="1482"/>
              </a:spcBef>
              <a:buFont typeface="Arial" panose="020B0604020202020204" pitchFamily="34" charset="0"/>
              <a:buChar char="•"/>
            </a:pPr>
            <a:r>
              <a:rPr lang="en-US" sz="1100" dirty="0" smtClean="0">
                <a:latin typeface="Calibri" panose="020F0502020204030204" pitchFamily="34" charset="0"/>
              </a:rPr>
              <a:t>Install TypeScript using the below command</a:t>
            </a:r>
          </a:p>
          <a:p>
            <a:pPr marL="376504" lvl="2" indent="-188252">
              <a:spcBef>
                <a:spcPts val="1482"/>
              </a:spcBef>
              <a:buFont typeface="Arial" panose="020B0604020202020204" pitchFamily="34" charset="0"/>
              <a:buChar char="•"/>
            </a:pPr>
            <a:r>
              <a:rPr lang="en-US" sz="1100" b="1" i="1" dirty="0">
                <a:latin typeface="Calibri" panose="020F0502020204030204" pitchFamily="34" charset="0"/>
              </a:rPr>
              <a:t>n</a:t>
            </a:r>
            <a:r>
              <a:rPr lang="en-US" sz="1100" b="1" i="1" dirty="0" smtClean="0">
                <a:latin typeface="Calibri" panose="020F0502020204030204" pitchFamily="34" charset="0"/>
              </a:rPr>
              <a:t>pm install –g typescript</a:t>
            </a:r>
          </a:p>
          <a:p>
            <a:pPr marL="376504" lvl="2" indent="-188252">
              <a:spcBef>
                <a:spcPts val="1482"/>
              </a:spcBef>
              <a:buFont typeface="Arial" panose="020B0604020202020204" pitchFamily="34" charset="0"/>
              <a:buChar char="•"/>
            </a:pPr>
            <a:r>
              <a:rPr lang="en-US" sz="1100" b="1" i="1" dirty="0">
                <a:latin typeface="Calibri" panose="020F0502020204030204" pitchFamily="34" charset="0"/>
              </a:rPr>
              <a:t>npm install </a:t>
            </a:r>
            <a:r>
              <a:rPr lang="en-US" sz="1100" b="1" i="1" dirty="0" err="1">
                <a:latin typeface="Calibri" panose="020F0502020204030204" pitchFamily="34" charset="0"/>
              </a:rPr>
              <a:t>typings</a:t>
            </a:r>
            <a:r>
              <a:rPr lang="en-US" sz="1100" b="1" i="1" dirty="0">
                <a:latin typeface="Calibri" panose="020F0502020204030204" pitchFamily="34" charset="0"/>
              </a:rPr>
              <a:t> </a:t>
            </a:r>
            <a:r>
              <a:rPr lang="en-US" sz="1100" b="1" i="1" dirty="0" smtClean="0">
                <a:latin typeface="Calibri" panose="020F0502020204030204" pitchFamily="34" charset="0"/>
              </a:rPr>
              <a:t>–global</a:t>
            </a:r>
          </a:p>
          <a:p>
            <a:pPr marL="376504" lvl="2" indent="-188252">
              <a:spcBef>
                <a:spcPts val="1482"/>
              </a:spcBef>
              <a:buFont typeface="Arial" panose="020B0604020202020204" pitchFamily="34" charset="0"/>
              <a:buChar char="•"/>
            </a:pPr>
            <a:r>
              <a:rPr lang="en-US" sz="1100" b="1" i="1" dirty="0">
                <a:latin typeface="Calibri" panose="020F0502020204030204" pitchFamily="34" charset="0"/>
              </a:rPr>
              <a:t>npm install </a:t>
            </a:r>
            <a:r>
              <a:rPr lang="en-US" sz="1100" b="1" i="1" dirty="0" err="1">
                <a:latin typeface="Calibri" panose="020F0502020204030204" pitchFamily="34" charset="0"/>
              </a:rPr>
              <a:t>tsd</a:t>
            </a:r>
            <a:r>
              <a:rPr lang="en-US" sz="1100" b="1" i="1" dirty="0">
                <a:latin typeface="Calibri" panose="020F0502020204030204" pitchFamily="34" charset="0"/>
              </a:rPr>
              <a:t> -g</a:t>
            </a:r>
            <a:endParaRPr lang="en-US" sz="1100" b="1" i="1" dirty="0">
              <a:solidFill>
                <a:srgbClr val="000000"/>
              </a:solidFill>
              <a:latin typeface="Calibri" panose="020F0502020204030204" pitchFamily="34" charset="0"/>
            </a:endParaRPr>
          </a:p>
          <a:p>
            <a:pPr marL="188252" lvl="1" indent="-188252">
              <a:spcBef>
                <a:spcPts val="1482"/>
              </a:spcBef>
              <a:buFont typeface="Arial" panose="020B0604020202020204" pitchFamily="34" charset="0"/>
              <a:buChar char="•"/>
            </a:pPr>
            <a:r>
              <a:rPr lang="en-US" sz="1100" dirty="0">
                <a:gradFill>
                  <a:gsLst>
                    <a:gs pos="1250">
                      <a:schemeClr val="tx2"/>
                    </a:gs>
                    <a:gs pos="99000">
                      <a:schemeClr val="tx2"/>
                    </a:gs>
                  </a:gsLst>
                  <a:lin ang="5400000" scaled="0"/>
                </a:gradFill>
                <a:latin typeface="Calibri" panose="020F0502020204030204" pitchFamily="34" charset="0"/>
              </a:rPr>
              <a:t>Install JavaScript Framework based on the selection of framework for Component Development</a:t>
            </a:r>
          </a:p>
          <a:p>
            <a:pPr marL="645452" lvl="1" indent="-188252">
              <a:spcBef>
                <a:spcPts val="1482"/>
              </a:spcBef>
              <a:buFont typeface="Arial" panose="020B0604020202020204" pitchFamily="34" charset="0"/>
              <a:buChar char="•"/>
            </a:pPr>
            <a:r>
              <a:rPr lang="en-US" sz="1100" dirty="0" smtClean="0">
                <a:gradFill>
                  <a:gsLst>
                    <a:gs pos="1250">
                      <a:schemeClr val="tx2"/>
                    </a:gs>
                    <a:gs pos="99000">
                      <a:schemeClr val="tx2"/>
                    </a:gs>
                  </a:gsLst>
                  <a:lin ang="5400000" scaled="0"/>
                </a:gradFill>
                <a:latin typeface="Calibri" panose="020F0502020204030204" pitchFamily="34" charset="0"/>
                <a:hlinkClick r:id="rId5"/>
              </a:rPr>
              <a:t>React</a:t>
            </a:r>
            <a:r>
              <a:rPr lang="en-US" sz="1100" dirty="0" smtClean="0">
                <a:gradFill>
                  <a:gsLst>
                    <a:gs pos="1250">
                      <a:schemeClr val="tx2"/>
                    </a:gs>
                    <a:gs pos="99000">
                      <a:schemeClr val="tx2"/>
                    </a:gs>
                  </a:gsLst>
                  <a:lin ang="5400000" scaled="0"/>
                </a:gradFill>
                <a:latin typeface="Calibri" panose="020F0502020204030204" pitchFamily="34" charset="0"/>
              </a:rPr>
              <a:t> </a:t>
            </a:r>
            <a:r>
              <a:rPr lang="en-US" sz="1100" dirty="0">
                <a:gradFill>
                  <a:gsLst>
                    <a:gs pos="1250">
                      <a:schemeClr val="tx2"/>
                    </a:gs>
                    <a:gs pos="99000">
                      <a:schemeClr val="tx2"/>
                    </a:gs>
                  </a:gsLst>
                  <a:lin ang="5400000" scaled="0"/>
                </a:gradFill>
                <a:latin typeface="Calibri" panose="020F0502020204030204" pitchFamily="34" charset="0"/>
              </a:rPr>
              <a:t>- </a:t>
            </a:r>
            <a:r>
              <a:rPr lang="en-US" sz="1100" b="1" i="1" dirty="0">
                <a:gradFill>
                  <a:gsLst>
                    <a:gs pos="1250">
                      <a:schemeClr val="tx2"/>
                    </a:gs>
                    <a:gs pos="99000">
                      <a:schemeClr val="tx2"/>
                    </a:gs>
                  </a:gsLst>
                  <a:lin ang="5400000" scaled="0"/>
                </a:gradFill>
                <a:latin typeface="Calibri" panose="020F0502020204030204" pitchFamily="34" charset="0"/>
              </a:rPr>
              <a:t>npm install --save react react-</a:t>
            </a:r>
            <a:r>
              <a:rPr lang="en-US" sz="1100" b="1" i="1" dirty="0" err="1">
                <a:gradFill>
                  <a:gsLst>
                    <a:gs pos="1250">
                      <a:schemeClr val="tx2"/>
                    </a:gs>
                    <a:gs pos="99000">
                      <a:schemeClr val="tx2"/>
                    </a:gs>
                  </a:gsLst>
                  <a:lin ang="5400000" scaled="0"/>
                </a:gradFill>
                <a:latin typeface="Calibri" panose="020F0502020204030204" pitchFamily="34" charset="0"/>
              </a:rPr>
              <a:t>dom</a:t>
            </a:r>
            <a:endParaRPr lang="en-US" sz="1100" b="1" i="1" dirty="0">
              <a:gradFill>
                <a:gsLst>
                  <a:gs pos="1250">
                    <a:schemeClr val="tx2"/>
                  </a:gs>
                  <a:gs pos="99000">
                    <a:schemeClr val="tx2"/>
                  </a:gs>
                </a:gsLst>
                <a:lin ang="5400000" scaled="0"/>
              </a:gradFill>
              <a:latin typeface="Calibri" panose="020F0502020204030204" pitchFamily="34" charset="0"/>
            </a:endParaRPr>
          </a:p>
          <a:p>
            <a:pPr marL="645452" lvl="1" indent="-188252">
              <a:spcBef>
                <a:spcPts val="1482"/>
              </a:spcBef>
              <a:buFont typeface="Arial" panose="020B0604020202020204" pitchFamily="34" charset="0"/>
              <a:buChar char="•"/>
            </a:pPr>
            <a:r>
              <a:rPr lang="en-US" sz="1100" dirty="0" smtClean="0">
                <a:gradFill>
                  <a:gsLst>
                    <a:gs pos="1250">
                      <a:schemeClr val="tx2"/>
                    </a:gs>
                    <a:gs pos="99000">
                      <a:schemeClr val="tx2"/>
                    </a:gs>
                  </a:gsLst>
                  <a:lin ang="5400000" scaled="0"/>
                </a:gradFill>
                <a:latin typeface="Calibri" panose="020F0502020204030204" pitchFamily="34" charset="0"/>
                <a:hlinkClick r:id="rId6"/>
              </a:rPr>
              <a:t>Angular</a:t>
            </a:r>
            <a:r>
              <a:rPr lang="en-US" sz="1100" dirty="0" smtClean="0">
                <a:gradFill>
                  <a:gsLst>
                    <a:gs pos="1250">
                      <a:schemeClr val="tx2"/>
                    </a:gs>
                    <a:gs pos="99000">
                      <a:schemeClr val="tx2"/>
                    </a:gs>
                  </a:gsLst>
                  <a:lin ang="5400000" scaled="0"/>
                </a:gradFill>
                <a:latin typeface="Calibri" panose="020F0502020204030204" pitchFamily="34" charset="0"/>
              </a:rPr>
              <a:t> </a:t>
            </a:r>
            <a:r>
              <a:rPr lang="en-US" sz="1100" dirty="0">
                <a:gradFill>
                  <a:gsLst>
                    <a:gs pos="1250">
                      <a:schemeClr val="tx2"/>
                    </a:gs>
                    <a:gs pos="99000">
                      <a:schemeClr val="tx2"/>
                    </a:gs>
                  </a:gsLst>
                  <a:lin ang="5400000" scaled="0"/>
                </a:gradFill>
                <a:latin typeface="Calibri" panose="020F0502020204030204" pitchFamily="34" charset="0"/>
              </a:rPr>
              <a:t>- </a:t>
            </a:r>
            <a:r>
              <a:rPr lang="en-US" sz="1100" b="1" i="1" dirty="0">
                <a:gradFill>
                  <a:gsLst>
                    <a:gs pos="1250">
                      <a:schemeClr val="tx2"/>
                    </a:gs>
                    <a:gs pos="99000">
                      <a:schemeClr val="tx2"/>
                    </a:gs>
                  </a:gsLst>
                  <a:lin ang="5400000" scaled="0"/>
                </a:gradFill>
                <a:latin typeface="Calibri" panose="020F0502020204030204" pitchFamily="34" charset="0"/>
              </a:rPr>
              <a:t>npm install angular2</a:t>
            </a:r>
          </a:p>
          <a:p>
            <a:pPr marL="645452" lvl="1" indent="-188252">
              <a:spcBef>
                <a:spcPts val="1482"/>
              </a:spcBef>
              <a:buFont typeface="Arial" panose="020B0604020202020204" pitchFamily="34" charset="0"/>
              <a:buChar char="•"/>
            </a:pPr>
            <a:r>
              <a:rPr lang="en-US" sz="1100" dirty="0">
                <a:gradFill>
                  <a:gsLst>
                    <a:gs pos="1250">
                      <a:schemeClr val="tx2"/>
                    </a:gs>
                    <a:gs pos="99000">
                      <a:schemeClr val="tx2"/>
                    </a:gs>
                  </a:gsLst>
                  <a:lin ang="5400000" scaled="0"/>
                </a:gradFill>
                <a:latin typeface="Calibri" panose="020F0502020204030204" pitchFamily="34" charset="0"/>
                <a:hlinkClick r:id="rId7"/>
              </a:rPr>
              <a:t>Handlebars </a:t>
            </a:r>
            <a:r>
              <a:rPr lang="en-US" sz="1100" dirty="0">
                <a:gradFill>
                  <a:gsLst>
                    <a:gs pos="1250">
                      <a:schemeClr val="tx2"/>
                    </a:gs>
                    <a:gs pos="99000">
                      <a:schemeClr val="tx2"/>
                    </a:gs>
                  </a:gsLst>
                  <a:lin ang="5400000" scaled="0"/>
                </a:gradFill>
                <a:latin typeface="Calibri" panose="020F0502020204030204" pitchFamily="34" charset="0"/>
              </a:rPr>
              <a:t>- </a:t>
            </a:r>
            <a:r>
              <a:rPr lang="en-US" sz="1100" b="1" i="1" dirty="0">
                <a:gradFill>
                  <a:gsLst>
                    <a:gs pos="1250">
                      <a:schemeClr val="tx2"/>
                    </a:gs>
                    <a:gs pos="99000">
                      <a:schemeClr val="tx2"/>
                    </a:gs>
                  </a:gsLst>
                  <a:lin ang="5400000" scaled="0"/>
                </a:gradFill>
                <a:latin typeface="Calibri" panose="020F0502020204030204" pitchFamily="34" charset="0"/>
              </a:rPr>
              <a:t>npm install handlebars</a:t>
            </a:r>
            <a:endParaRPr lang="en-US" sz="1100" b="1" i="1" dirty="0">
              <a:latin typeface="Calibri" panose="020F0502020204030204" pitchFamily="34" charset="0"/>
            </a:endParaRPr>
          </a:p>
        </p:txBody>
      </p:sp>
      <p:sp>
        <p:nvSpPr>
          <p:cNvPr id="3" name="Title 2"/>
          <p:cNvSpPr>
            <a:spLocks noGrp="1"/>
          </p:cNvSpPr>
          <p:nvPr>
            <p:ph type="title"/>
          </p:nvPr>
        </p:nvSpPr>
        <p:spPr>
          <a:xfrm>
            <a:off x="163513" y="58300"/>
            <a:ext cx="7872412" cy="495877"/>
          </a:xfrm>
        </p:spPr>
        <p:txBody>
          <a:bodyPr/>
          <a:lstStyle/>
          <a:p>
            <a:r>
              <a:rPr lang="en-US" dirty="0" smtClean="0">
                <a:latin typeface="Calibri" panose="020F0502020204030204" pitchFamily="34" charset="0"/>
              </a:rPr>
              <a:t>Steps to configure Development Environment</a:t>
            </a:r>
            <a:endParaRPr lang="en-US" sz="2300" spc="-41" dirty="0">
              <a:gradFill>
                <a:gsLst>
                  <a:gs pos="21875">
                    <a:schemeClr val="tx2"/>
                  </a:gs>
                  <a:gs pos="61000">
                    <a:schemeClr val="tx2"/>
                  </a:gs>
                </a:gsLst>
                <a:lin ang="5400000" scaled="0"/>
              </a:gradFill>
              <a:latin typeface="Calibri" panose="020F0502020204030204" pitchFamily="34" charset="0"/>
            </a:endParaRPr>
          </a:p>
        </p:txBody>
      </p:sp>
    </p:spTree>
    <p:extLst>
      <p:ext uri="{BB962C8B-B14F-4D97-AF65-F5344CB8AC3E}">
        <p14:creationId xmlns:p14="http://schemas.microsoft.com/office/powerpoint/2010/main" val="11127861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720435"/>
            <a:ext cx="8609562" cy="5915892"/>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4" name="Text Placeholder 3"/>
          <p:cNvSpPr>
            <a:spLocks noGrp="1"/>
          </p:cNvSpPr>
          <p:nvPr>
            <p:ph type="body" sz="quarter" idx="10"/>
          </p:nvPr>
        </p:nvSpPr>
        <p:spPr>
          <a:xfrm>
            <a:off x="216648" y="720435"/>
            <a:ext cx="8511716" cy="5611092"/>
          </a:xfrm>
        </p:spPr>
        <p:txBody>
          <a:bodyPr/>
          <a:lstStyle/>
          <a:p>
            <a:pPr marL="188252" indent="-188252">
              <a:spcBef>
                <a:spcPts val="1482"/>
              </a:spcBef>
              <a:buFont typeface="Arial" panose="020B0604020202020204" pitchFamily="34" charset="0"/>
              <a:buChar char="•"/>
            </a:pPr>
            <a:r>
              <a:rPr lang="en-US" sz="1050" dirty="0" smtClean="0">
                <a:latin typeface="Calibri" panose="020F0502020204030204" pitchFamily="34" charset="0"/>
              </a:rPr>
              <a:t>Create a Project Location locally  (Example: md helloworld-webpart)</a:t>
            </a:r>
          </a:p>
          <a:p>
            <a:pPr marL="188252" indent="-188252">
              <a:spcBef>
                <a:spcPts val="1482"/>
              </a:spcBef>
              <a:buFont typeface="Arial" panose="020B0604020202020204" pitchFamily="34" charset="0"/>
              <a:buChar char="•"/>
            </a:pPr>
            <a:r>
              <a:rPr lang="en-US" sz="1050" dirty="0" smtClean="0">
                <a:latin typeface="Calibri" panose="020F0502020204030204" pitchFamily="34" charset="0"/>
              </a:rPr>
              <a:t>Go to the Project Directory (Example: cd helloworld-webpart</a:t>
            </a:r>
          </a:p>
          <a:p>
            <a:pPr marL="188252" indent="-188252">
              <a:spcBef>
                <a:spcPts val="1482"/>
              </a:spcBef>
              <a:buFont typeface="Arial" panose="020B0604020202020204" pitchFamily="34" charset="0"/>
              <a:buChar char="•"/>
            </a:pPr>
            <a:r>
              <a:rPr lang="en-US" sz="1050" dirty="0" smtClean="0">
                <a:latin typeface="Calibri" panose="020F0502020204030204" pitchFamily="34" charset="0"/>
              </a:rPr>
              <a:t>Create a new HelloWorld web part by running the Yeoman SharePoint Generator</a:t>
            </a:r>
          </a:p>
          <a:p>
            <a:pPr marL="376504" lvl="2" indent="-188252">
              <a:spcBef>
                <a:spcPts val="1482"/>
              </a:spcBef>
              <a:buFont typeface="Arial" panose="020B0604020202020204" pitchFamily="34" charset="0"/>
              <a:buChar char="•"/>
            </a:pPr>
            <a:r>
              <a:rPr lang="en-US" sz="1050" b="1" i="1" dirty="0" smtClean="0">
                <a:latin typeface="Calibri" panose="020F0502020204030204" pitchFamily="34" charset="0"/>
              </a:rPr>
              <a:t>yo @microsoft/</a:t>
            </a:r>
            <a:r>
              <a:rPr lang="en-US" sz="1050" b="1" i="1" dirty="0" err="1" smtClean="0">
                <a:latin typeface="Calibri" panose="020F0502020204030204" pitchFamily="34" charset="0"/>
              </a:rPr>
              <a:t>sharepoint</a:t>
            </a:r>
            <a:endParaRPr lang="en-US" sz="1050" b="1" i="1" dirty="0" smtClean="0">
              <a:latin typeface="Calibri" panose="020F0502020204030204" pitchFamily="34" charset="0"/>
            </a:endParaRPr>
          </a:p>
          <a:p>
            <a:pPr marL="188252" lvl="1" indent="-188252">
              <a:spcBef>
                <a:spcPts val="1482"/>
              </a:spcBef>
              <a:buFont typeface="Arial" panose="020B0604020202020204" pitchFamily="34" charset="0"/>
              <a:buChar char="•"/>
            </a:pPr>
            <a:r>
              <a:rPr lang="en-US" sz="1050" dirty="0" smtClean="0">
                <a:gradFill>
                  <a:gsLst>
                    <a:gs pos="1250">
                      <a:schemeClr val="tx2"/>
                    </a:gs>
                    <a:gs pos="99000">
                      <a:schemeClr val="tx2"/>
                    </a:gs>
                  </a:gsLst>
                  <a:lin ang="5400000" scaled="0"/>
                </a:gradFill>
                <a:latin typeface="Calibri" panose="020F0502020204030204" pitchFamily="34" charset="0"/>
              </a:rPr>
              <a:t>Provide series of information requested about the web part as shown below </a:t>
            </a:r>
            <a:endParaRPr lang="en-US" sz="1050" dirty="0" smtClean="0">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r>
              <a:rPr lang="en-US" sz="1050" dirty="0" smtClean="0">
                <a:gradFill>
                  <a:gsLst>
                    <a:gs pos="1250">
                      <a:schemeClr val="tx2"/>
                    </a:gs>
                    <a:gs pos="99000">
                      <a:schemeClr val="tx2"/>
                    </a:gs>
                  </a:gsLst>
                  <a:lin ang="5400000" scaled="0"/>
                </a:gradFill>
                <a:latin typeface="Calibri" panose="020F0502020204030204" pitchFamily="34" charset="0"/>
              </a:rPr>
              <a:t>Yeoman will install the required dependencies and scaffold the solution files along with the HelloWorld web part. This might take a few minutes. When the scaffold is complete, you should see the following message indicating a successful scaffold</a:t>
            </a:r>
          </a:p>
          <a:p>
            <a:pPr marL="188252" lvl="1" indent="-188252">
              <a:spcBef>
                <a:spcPts val="1482"/>
              </a:spcBef>
              <a:buFont typeface="Arial" panose="020B0604020202020204" pitchFamily="34" charset="0"/>
              <a:buChar char="•"/>
            </a:pPr>
            <a:r>
              <a:rPr lang="en-US" sz="1050" dirty="0" smtClean="0">
                <a:gradFill>
                  <a:gsLst>
                    <a:gs pos="1250">
                      <a:schemeClr val="tx2"/>
                    </a:gs>
                    <a:gs pos="99000">
                      <a:schemeClr val="tx2"/>
                    </a:gs>
                  </a:gsLst>
                  <a:lin ang="5400000" scaled="0"/>
                </a:gradFill>
                <a:latin typeface="Calibri" panose="020F0502020204030204" pitchFamily="34" charset="0"/>
              </a:rPr>
              <a:t>SharePoint client-side solution is HTML/TypeScript based. You can use any code editor  like VS Code that supports client-side development to build your web part</a:t>
            </a:r>
          </a:p>
          <a:p>
            <a:pPr marL="188252" lvl="1" indent="-188252">
              <a:spcBef>
                <a:spcPts val="1482"/>
              </a:spcBef>
              <a:buFont typeface="Arial" panose="020B0604020202020204" pitchFamily="34" charset="0"/>
              <a:buChar char="•"/>
            </a:pPr>
            <a:r>
              <a:rPr lang="en-US" sz="1050" dirty="0" smtClean="0">
                <a:gradFill>
                  <a:gsLst>
                    <a:gs pos="1250">
                      <a:schemeClr val="tx2"/>
                    </a:gs>
                    <a:gs pos="99000">
                      <a:schemeClr val="tx2"/>
                    </a:gs>
                  </a:gsLst>
                  <a:lin ang="5400000" scaled="0"/>
                </a:gradFill>
                <a:latin typeface="Calibri" panose="020F0502020204030204" pitchFamily="34" charset="0"/>
              </a:rPr>
              <a:t>Run </a:t>
            </a:r>
            <a:r>
              <a:rPr lang="en-US" sz="1050" b="1" i="1" dirty="0" smtClean="0">
                <a:gradFill>
                  <a:gsLst>
                    <a:gs pos="1250">
                      <a:schemeClr val="tx2"/>
                    </a:gs>
                    <a:gs pos="99000">
                      <a:schemeClr val="tx2"/>
                    </a:gs>
                  </a:gsLst>
                  <a:lin ang="5400000" scaled="0"/>
                </a:gradFill>
                <a:latin typeface="Calibri" panose="020F0502020204030204" pitchFamily="34" charset="0"/>
              </a:rPr>
              <a:t>npm </a:t>
            </a:r>
            <a:r>
              <a:rPr lang="en-US" sz="1050" b="1" i="1" dirty="0" err="1" smtClean="0">
                <a:gradFill>
                  <a:gsLst>
                    <a:gs pos="1250">
                      <a:schemeClr val="tx2"/>
                    </a:gs>
                    <a:gs pos="99000">
                      <a:schemeClr val="tx2"/>
                    </a:gs>
                  </a:gsLst>
                  <a:lin ang="5400000" scaled="0"/>
                </a:gradFill>
                <a:latin typeface="Calibri" panose="020F0502020204030204" pitchFamily="34" charset="0"/>
              </a:rPr>
              <a:t>i</a:t>
            </a:r>
            <a:r>
              <a:rPr lang="en-US" sz="1050" dirty="0" smtClean="0">
                <a:gradFill>
                  <a:gsLst>
                    <a:gs pos="1250">
                      <a:schemeClr val="tx2"/>
                    </a:gs>
                    <a:gs pos="99000">
                      <a:schemeClr val="tx2"/>
                    </a:gs>
                  </a:gsLst>
                  <a:lin ang="5400000" scaled="0"/>
                </a:gradFill>
                <a:latin typeface="Calibri" panose="020F0502020204030204" pitchFamily="34" charset="0"/>
              </a:rPr>
              <a:t> to install all the modules and dependencies  mentioned in Package.JSON and use </a:t>
            </a:r>
            <a:r>
              <a:rPr lang="en-US" sz="1050" b="1" i="1" dirty="0" smtClean="0">
                <a:gradFill>
                  <a:gsLst>
                    <a:gs pos="1250">
                      <a:schemeClr val="tx2"/>
                    </a:gs>
                    <a:gs pos="99000">
                      <a:schemeClr val="tx2"/>
                    </a:gs>
                  </a:gsLst>
                  <a:lin ang="5400000" scaled="0"/>
                </a:gradFill>
                <a:latin typeface="Calibri" panose="020F0502020204030204" pitchFamily="34" charset="0"/>
              </a:rPr>
              <a:t>Gulp Serve </a:t>
            </a:r>
            <a:r>
              <a:rPr lang="en-US" sz="1050" dirty="0" smtClean="0">
                <a:gradFill>
                  <a:gsLst>
                    <a:gs pos="1250">
                      <a:schemeClr val="tx2"/>
                    </a:gs>
                    <a:gs pos="99000">
                      <a:schemeClr val="tx2"/>
                    </a:gs>
                  </a:gsLst>
                  <a:lin ang="5400000" scaled="0"/>
                </a:gradFill>
                <a:latin typeface="Calibri" panose="020F0502020204030204" pitchFamily="34" charset="0"/>
              </a:rPr>
              <a:t>to test the Web Part</a:t>
            </a:r>
          </a:p>
        </p:txBody>
      </p:sp>
      <p:sp>
        <p:nvSpPr>
          <p:cNvPr id="3" name="Title 2"/>
          <p:cNvSpPr>
            <a:spLocks noGrp="1"/>
          </p:cNvSpPr>
          <p:nvPr>
            <p:ph type="title"/>
          </p:nvPr>
        </p:nvSpPr>
        <p:spPr>
          <a:xfrm>
            <a:off x="201929" y="99864"/>
            <a:ext cx="7872412" cy="495877"/>
          </a:xfrm>
        </p:spPr>
        <p:txBody>
          <a:bodyPr/>
          <a:lstStyle/>
          <a:p>
            <a:r>
              <a:rPr lang="en-US" dirty="0" smtClean="0">
                <a:latin typeface="Calibri" panose="020F0502020204030204" pitchFamily="34" charset="0"/>
              </a:rPr>
              <a:t>Steps to build SharePoint Framework Web Part</a:t>
            </a:r>
            <a:endParaRPr lang="en-US" sz="2300" spc="-41" dirty="0">
              <a:gradFill>
                <a:gsLst>
                  <a:gs pos="21875">
                    <a:schemeClr val="tx2"/>
                  </a:gs>
                  <a:gs pos="61000">
                    <a:schemeClr val="tx2"/>
                  </a:gs>
                </a:gsLst>
                <a:lin ang="5400000" scaled="0"/>
              </a:gradFill>
              <a:latin typeface="Calibri" panose="020F050202020403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87" y="2323784"/>
            <a:ext cx="3531178" cy="2568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512241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720435"/>
            <a:ext cx="8609562" cy="5915892"/>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4" name="Text Placeholder 3"/>
          <p:cNvSpPr>
            <a:spLocks noGrp="1"/>
          </p:cNvSpPr>
          <p:nvPr>
            <p:ph type="body" sz="quarter" idx="10"/>
          </p:nvPr>
        </p:nvSpPr>
        <p:spPr>
          <a:xfrm>
            <a:off x="216648" y="720435"/>
            <a:ext cx="8511716" cy="5611092"/>
          </a:xfrm>
        </p:spPr>
        <p:txBody>
          <a:bodyPr>
            <a:normAutofit fontScale="92500" lnSpcReduction="10000"/>
          </a:bodyPr>
          <a:lstStyle/>
          <a:p>
            <a:pPr marL="188252" indent="-188252">
              <a:spcBef>
                <a:spcPts val="1482"/>
              </a:spcBef>
              <a:buFont typeface="Arial" panose="020B0604020202020204" pitchFamily="34" charset="0"/>
              <a:buChar char="•"/>
            </a:pPr>
            <a:r>
              <a:rPr lang="en-US" sz="1050" dirty="0">
                <a:latin typeface="Calibri" panose="020F0502020204030204" pitchFamily="34" charset="0"/>
              </a:rPr>
              <a:t>The SharePoint generator scaffolds a client-side project with a web </a:t>
            </a:r>
            <a:r>
              <a:rPr lang="en-US" sz="1050" dirty="0" smtClean="0">
                <a:latin typeface="Calibri" panose="020F0502020204030204" pitchFamily="34" charset="0"/>
              </a:rPr>
              <a:t>part</a:t>
            </a:r>
            <a:r>
              <a:rPr lang="en-US" sz="1050" dirty="0">
                <a:latin typeface="Calibri" panose="020F0502020204030204" pitchFamily="34" charset="0"/>
              </a:rPr>
              <a:t> </a:t>
            </a:r>
            <a:r>
              <a:rPr lang="en-US" sz="1050" dirty="0" smtClean="0">
                <a:latin typeface="Calibri" panose="020F0502020204030204" pitchFamily="34" charset="0"/>
              </a:rPr>
              <a:t>and  also </a:t>
            </a:r>
            <a:r>
              <a:rPr lang="en-US" sz="1050" dirty="0">
                <a:latin typeface="Calibri" panose="020F0502020204030204" pitchFamily="34" charset="0"/>
              </a:rPr>
              <a:t>downloads and configures the required toolchain components for the specified client-side project</a:t>
            </a:r>
            <a:r>
              <a:rPr lang="en-US" sz="1050" dirty="0" smtClean="0">
                <a:latin typeface="Calibri" panose="020F0502020204030204" pitchFamily="34" charset="0"/>
              </a:rPr>
              <a:t>.</a:t>
            </a:r>
          </a:p>
          <a:p>
            <a:pPr marL="188252" indent="-188252">
              <a:spcBef>
                <a:spcPts val="1482"/>
              </a:spcBef>
              <a:buFont typeface="Arial" panose="020B0604020202020204" pitchFamily="34" charset="0"/>
              <a:buChar char="•"/>
            </a:pPr>
            <a:r>
              <a:rPr lang="en-US" sz="1050" dirty="0">
                <a:latin typeface="Calibri" panose="020F0502020204030204" pitchFamily="34" charset="0"/>
              </a:rPr>
              <a:t>The generator installs required npm packages locally in the project </a:t>
            </a:r>
            <a:r>
              <a:rPr lang="en-US" sz="1050" dirty="0" smtClean="0">
                <a:latin typeface="Calibri" panose="020F0502020204030204" pitchFamily="34" charset="0"/>
              </a:rPr>
              <a:t>folder</a:t>
            </a:r>
          </a:p>
          <a:p>
            <a:pPr marL="188252" indent="-188252">
              <a:spcBef>
                <a:spcPts val="1482"/>
              </a:spcBef>
              <a:buFont typeface="Arial" panose="020B0604020202020204" pitchFamily="34" charset="0"/>
              <a:buChar char="•"/>
            </a:pPr>
            <a:r>
              <a:rPr lang="en-US" sz="1050" dirty="0">
                <a:latin typeface="Calibri" panose="020F0502020204030204" pitchFamily="34" charset="0"/>
              </a:rPr>
              <a:t>T</a:t>
            </a:r>
            <a:r>
              <a:rPr lang="en-US" sz="1050" dirty="0" smtClean="0">
                <a:latin typeface="Calibri" panose="020F0502020204030204" pitchFamily="34" charset="0"/>
              </a:rPr>
              <a:t>he </a:t>
            </a:r>
            <a:r>
              <a:rPr lang="en-US" sz="1050" dirty="0">
                <a:latin typeface="Calibri" panose="020F0502020204030204" pitchFamily="34" charset="0"/>
              </a:rPr>
              <a:t>packages installed under the </a:t>
            </a:r>
            <a:r>
              <a:rPr lang="en-US" sz="1050" dirty="0" err="1">
                <a:latin typeface="Calibri" panose="020F0502020204030204" pitchFamily="34" charset="0"/>
              </a:rPr>
              <a:t>node_modules</a:t>
            </a:r>
            <a:r>
              <a:rPr lang="en-US" sz="1050" dirty="0">
                <a:latin typeface="Calibri" panose="020F0502020204030204" pitchFamily="34" charset="0"/>
              </a:rPr>
              <a:t> folder in </a:t>
            </a:r>
            <a:r>
              <a:rPr lang="en-US" sz="1050" dirty="0" smtClean="0">
                <a:latin typeface="Calibri" panose="020F0502020204030204" pitchFamily="34" charset="0"/>
              </a:rPr>
              <a:t>the project folder. </a:t>
            </a:r>
            <a:r>
              <a:rPr lang="en-US" sz="1050" dirty="0">
                <a:latin typeface="Calibri" panose="020F0502020204030204" pitchFamily="34" charset="0"/>
              </a:rPr>
              <a:t> This folder contains the packages along with all of their dependencies</a:t>
            </a:r>
            <a:r>
              <a:rPr lang="en-US" sz="1050" dirty="0" smtClean="0">
                <a:latin typeface="Calibri" panose="020F0502020204030204" pitchFamily="34" charset="0"/>
              </a:rPr>
              <a:t>.</a:t>
            </a:r>
          </a:p>
          <a:p>
            <a:pPr marL="188252" indent="-188252">
              <a:spcBef>
                <a:spcPts val="1482"/>
              </a:spcBef>
              <a:buFont typeface="Arial" panose="020B0604020202020204" pitchFamily="34" charset="0"/>
              <a:buChar char="•"/>
            </a:pPr>
            <a:r>
              <a:rPr lang="en-US" sz="1050" dirty="0">
                <a:latin typeface="Calibri" panose="020F0502020204030204" pitchFamily="34" charset="0"/>
              </a:rPr>
              <a:t>The key SharePoint Framework packages are located under the </a:t>
            </a:r>
            <a:r>
              <a:rPr lang="en-US" sz="1050" dirty="0" err="1">
                <a:latin typeface="Calibri" panose="020F0502020204030204" pitchFamily="34" charset="0"/>
              </a:rPr>
              <a:t>node_modules</a:t>
            </a:r>
            <a:r>
              <a:rPr lang="en-US" sz="1050" dirty="0">
                <a:latin typeface="Calibri" panose="020F0502020204030204" pitchFamily="34" charset="0"/>
              </a:rPr>
              <a:t>\@microsoft folder</a:t>
            </a:r>
            <a:r>
              <a:rPr lang="en-US" sz="1050" dirty="0" smtClean="0">
                <a:latin typeface="Calibri" panose="020F0502020204030204" pitchFamily="34" charset="0"/>
              </a:rPr>
              <a:t>.</a:t>
            </a:r>
          </a:p>
          <a:p>
            <a:pPr marL="188252" indent="-188252">
              <a:spcBef>
                <a:spcPts val="1482"/>
              </a:spcBef>
              <a:buFont typeface="Arial" panose="020B0604020202020204" pitchFamily="34" charset="0"/>
              <a:buChar char="•"/>
            </a:pPr>
            <a:r>
              <a:rPr lang="en-US" sz="1050" dirty="0">
                <a:latin typeface="Calibri" panose="020F0502020204030204" pitchFamily="34" charset="0"/>
              </a:rPr>
              <a:t>Every time </a:t>
            </a:r>
            <a:r>
              <a:rPr lang="en-US" sz="1050" dirty="0" smtClean="0">
                <a:latin typeface="Calibri" panose="020F0502020204030204" pitchFamily="34" charset="0"/>
              </a:rPr>
              <a:t>Developer create </a:t>
            </a:r>
            <a:r>
              <a:rPr lang="en-US" sz="1050" dirty="0">
                <a:latin typeface="Calibri" panose="020F0502020204030204" pitchFamily="34" charset="0"/>
              </a:rPr>
              <a:t>a new project using the generator, the generator installs the SharePoint Framework packages along with its dependencies for that specific project </a:t>
            </a:r>
            <a:r>
              <a:rPr lang="en-US" sz="1050" dirty="0" smtClean="0">
                <a:latin typeface="Calibri" panose="020F0502020204030204" pitchFamily="34" charset="0"/>
              </a:rPr>
              <a:t>locally</a:t>
            </a:r>
          </a:p>
          <a:p>
            <a:pPr marL="188252" indent="-188252">
              <a:spcBef>
                <a:spcPts val="1482"/>
              </a:spcBef>
              <a:buFont typeface="Arial" panose="020B0604020202020204" pitchFamily="34" charset="0"/>
              <a:buChar char="•"/>
            </a:pPr>
            <a:r>
              <a:rPr lang="en-US" sz="1050" dirty="0">
                <a:latin typeface="Calibri" panose="020F0502020204030204" pitchFamily="34" charset="0"/>
              </a:rPr>
              <a:t>The package.json file in the client-side project specifies the list of dependencies the project depends on. The list defines what dependencies to install. </a:t>
            </a:r>
            <a:r>
              <a:rPr lang="en-US" sz="1050" dirty="0" smtClean="0">
                <a:latin typeface="Calibri" panose="020F0502020204030204" pitchFamily="34" charset="0"/>
              </a:rPr>
              <a:t>Below is the Package.JSON for Hello world Web Part Project </a:t>
            </a:r>
            <a:endParaRPr lang="en-US" sz="1050" dirty="0">
              <a:latin typeface="Calibri" panose="020F0502020204030204" pitchFamily="34" charset="0"/>
            </a:endParaRPr>
          </a:p>
          <a:p>
            <a:pPr lvl="2">
              <a:spcBef>
                <a:spcPts val="1482"/>
              </a:spcBef>
            </a:pPr>
            <a:endParaRPr lang="en-US" sz="900" dirty="0">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r>
              <a:rPr lang="en-US" sz="1050" b="1" i="1" dirty="0">
                <a:latin typeface="Calibri" panose="020F0502020204030204" pitchFamily="34" charset="0"/>
              </a:rPr>
              <a:t>npm </a:t>
            </a:r>
            <a:r>
              <a:rPr lang="en-US" sz="1050" b="1" i="1" dirty="0" smtClean="0">
                <a:latin typeface="Calibri" panose="020F0502020204030204" pitchFamily="34" charset="0"/>
              </a:rPr>
              <a:t> </a:t>
            </a:r>
            <a:r>
              <a:rPr lang="en-US" sz="1050" b="1" i="1" dirty="0" err="1" smtClean="0">
                <a:latin typeface="Calibri" panose="020F0502020204030204" pitchFamily="34" charset="0"/>
              </a:rPr>
              <a:t>i</a:t>
            </a:r>
            <a:r>
              <a:rPr lang="en-US" sz="1050" dirty="0" smtClean="0">
                <a:latin typeface="Calibri" panose="020F0502020204030204" pitchFamily="34" charset="0"/>
              </a:rPr>
              <a:t> command will </a:t>
            </a:r>
            <a:r>
              <a:rPr lang="en-US" sz="1050" dirty="0">
                <a:latin typeface="Calibri" panose="020F0502020204030204" pitchFamily="34" charset="0"/>
              </a:rPr>
              <a:t>scan the package.json file and install the required </a:t>
            </a:r>
            <a:r>
              <a:rPr lang="en-US" sz="1050" dirty="0" smtClean="0">
                <a:latin typeface="Calibri" panose="020F0502020204030204" pitchFamily="34" charset="0"/>
              </a:rPr>
              <a:t>dependencies</a:t>
            </a:r>
          </a:p>
          <a:p>
            <a:pPr lvl="1">
              <a:spcBef>
                <a:spcPts val="1482"/>
              </a:spcBef>
            </a:pPr>
            <a:r>
              <a:rPr lang="en-US" sz="1050" b="1" dirty="0" smtClean="0">
                <a:latin typeface="Calibri" panose="020F0502020204030204" pitchFamily="34" charset="0"/>
              </a:rPr>
              <a:t>Note: </a:t>
            </a:r>
            <a:r>
              <a:rPr lang="en-US" sz="1050" dirty="0" smtClean="0">
                <a:latin typeface="Calibri" panose="020F0502020204030204" pitchFamily="34" charset="0"/>
              </a:rPr>
              <a:t>If </a:t>
            </a:r>
            <a:r>
              <a:rPr lang="en-US" sz="1050" dirty="0">
                <a:latin typeface="Calibri" panose="020F0502020204030204" pitchFamily="34" charset="0"/>
              </a:rPr>
              <a:t>you are using </a:t>
            </a:r>
            <a:r>
              <a:rPr lang="en-US" sz="1050" dirty="0" err="1">
                <a:latin typeface="Calibri" panose="020F0502020204030204" pitchFamily="34" charset="0"/>
              </a:rPr>
              <a:t>git</a:t>
            </a:r>
            <a:r>
              <a:rPr lang="en-US" sz="1050" dirty="0">
                <a:latin typeface="Calibri" panose="020F0502020204030204" pitchFamily="34" charset="0"/>
              </a:rPr>
              <a:t> as your source control system, the Yeoman </a:t>
            </a:r>
            <a:r>
              <a:rPr lang="en-US" sz="1050" dirty="0" err="1">
                <a:latin typeface="Calibri" panose="020F0502020204030204" pitchFamily="34" charset="0"/>
              </a:rPr>
              <a:t>scaffolded</a:t>
            </a:r>
            <a:r>
              <a:rPr lang="en-US" sz="1050" dirty="0">
                <a:latin typeface="Calibri" panose="020F0502020204030204" pitchFamily="34" charset="0"/>
              </a:rPr>
              <a:t> web part project includes a .</a:t>
            </a:r>
            <a:r>
              <a:rPr lang="en-US" sz="1050" dirty="0" err="1">
                <a:latin typeface="Calibri" panose="020F0502020204030204" pitchFamily="34" charset="0"/>
              </a:rPr>
              <a:t>gitignorefile</a:t>
            </a:r>
            <a:r>
              <a:rPr lang="en-US" sz="1050" dirty="0">
                <a:latin typeface="Calibri" panose="020F0502020204030204" pitchFamily="34" charset="0"/>
              </a:rPr>
              <a:t> that excludes the </a:t>
            </a:r>
            <a:r>
              <a:rPr lang="en-US" sz="1050" dirty="0" err="1">
                <a:latin typeface="Calibri" panose="020F0502020204030204" pitchFamily="34" charset="0"/>
              </a:rPr>
              <a:t>node_modules</a:t>
            </a:r>
            <a:r>
              <a:rPr lang="en-US" sz="1050" dirty="0">
                <a:latin typeface="Calibri" panose="020F0502020204030204" pitchFamily="34" charset="0"/>
              </a:rPr>
              <a:t> folder among other things. When </a:t>
            </a:r>
            <a:r>
              <a:rPr lang="en-US" sz="1050" dirty="0" smtClean="0">
                <a:latin typeface="Calibri" panose="020F0502020204030204" pitchFamily="34" charset="0"/>
              </a:rPr>
              <a:t>Developer check </a:t>
            </a:r>
            <a:r>
              <a:rPr lang="en-US" sz="1050" dirty="0">
                <a:latin typeface="Calibri" panose="020F0502020204030204" pitchFamily="34" charset="0"/>
              </a:rPr>
              <a:t>out, or clone, the web part project from </a:t>
            </a:r>
            <a:r>
              <a:rPr lang="en-US" sz="1050" dirty="0" smtClean="0">
                <a:latin typeface="Calibri" panose="020F0502020204030204" pitchFamily="34" charset="0"/>
              </a:rPr>
              <a:t>the source </a:t>
            </a:r>
            <a:r>
              <a:rPr lang="en-US" sz="1050" dirty="0">
                <a:latin typeface="Calibri" panose="020F0502020204030204" pitchFamily="34" charset="0"/>
              </a:rPr>
              <a:t>control system the first time, run </a:t>
            </a:r>
            <a:r>
              <a:rPr lang="en-US" sz="1050" dirty="0" smtClean="0">
                <a:latin typeface="Calibri" panose="020F0502020204030204" pitchFamily="34" charset="0"/>
              </a:rPr>
              <a:t>the </a:t>
            </a:r>
            <a:r>
              <a:rPr lang="en-US" sz="1050" b="1" i="1" dirty="0" smtClean="0">
                <a:latin typeface="Calibri" panose="020F0502020204030204" pitchFamily="34" charset="0"/>
              </a:rPr>
              <a:t>npm </a:t>
            </a:r>
            <a:r>
              <a:rPr lang="en-US" sz="1050" b="1" i="1" dirty="0" err="1" smtClean="0">
                <a:latin typeface="Calibri" panose="020F0502020204030204" pitchFamily="34" charset="0"/>
              </a:rPr>
              <a:t>i</a:t>
            </a:r>
            <a:r>
              <a:rPr lang="en-US" sz="1050" dirty="0" smtClean="0">
                <a:latin typeface="Calibri" panose="020F0502020204030204" pitchFamily="34" charset="0"/>
              </a:rPr>
              <a:t> </a:t>
            </a:r>
            <a:r>
              <a:rPr lang="en-US" sz="1050" dirty="0">
                <a:latin typeface="Calibri" panose="020F0502020204030204" pitchFamily="34" charset="0"/>
              </a:rPr>
              <a:t>command to initialize and install all the project dependencies locally:</a:t>
            </a:r>
            <a:endParaRPr lang="en-US" sz="105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p:txBody>
      </p:sp>
      <p:sp>
        <p:nvSpPr>
          <p:cNvPr id="3" name="Title 2"/>
          <p:cNvSpPr>
            <a:spLocks noGrp="1"/>
          </p:cNvSpPr>
          <p:nvPr>
            <p:ph type="title"/>
          </p:nvPr>
        </p:nvSpPr>
        <p:spPr>
          <a:xfrm>
            <a:off x="163513" y="58300"/>
            <a:ext cx="7872412" cy="495877"/>
          </a:xfrm>
        </p:spPr>
        <p:txBody>
          <a:bodyPr/>
          <a:lstStyle/>
          <a:p>
            <a:r>
              <a:rPr lang="en-US" dirty="0" smtClean="0">
                <a:latin typeface="Calibri" panose="020F0502020204030204" pitchFamily="34" charset="0"/>
              </a:rPr>
              <a:t>Scaffolding a SharePoint Framework Project</a:t>
            </a:r>
            <a:endParaRPr lang="en-US" sz="2300" spc="-41" dirty="0">
              <a:gradFill>
                <a:gsLst>
                  <a:gs pos="21875">
                    <a:schemeClr val="tx2"/>
                  </a:gs>
                  <a:gs pos="61000">
                    <a:schemeClr val="tx2"/>
                  </a:gs>
                </a:gsLst>
                <a:lin ang="5400000" scaled="0"/>
              </a:gradFill>
              <a:latin typeface="Calibri" panose="020F0502020204030204" pitchFamily="34" charset="0"/>
            </a:endParaRPr>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6450"/>
          <a:stretch/>
        </p:blipFill>
        <p:spPr bwMode="auto">
          <a:xfrm>
            <a:off x="1120056" y="2974604"/>
            <a:ext cx="1969508" cy="22375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4594599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720435"/>
            <a:ext cx="8609562" cy="5915892"/>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4" name="Text Placeholder 3"/>
          <p:cNvSpPr>
            <a:spLocks noGrp="1"/>
          </p:cNvSpPr>
          <p:nvPr>
            <p:ph type="body" sz="quarter" idx="10"/>
          </p:nvPr>
        </p:nvSpPr>
        <p:spPr>
          <a:xfrm>
            <a:off x="216648" y="720435"/>
            <a:ext cx="8511716" cy="5611092"/>
          </a:xfrm>
        </p:spPr>
        <p:txBody>
          <a:bodyPr>
            <a:normAutofit/>
          </a:bodyPr>
          <a:lstStyle/>
          <a:p>
            <a:pPr marL="188252" indent="-188252">
              <a:spcBef>
                <a:spcPts val="1482"/>
              </a:spcBef>
              <a:buFont typeface="Arial" panose="020B0604020202020204" pitchFamily="34" charset="0"/>
              <a:buChar char="•"/>
            </a:pPr>
            <a:r>
              <a:rPr lang="en-US" sz="1200" dirty="0">
                <a:latin typeface="Calibri" panose="020F0502020204030204" pitchFamily="34" charset="0"/>
              </a:rPr>
              <a:t>SharePoint Framework consists of </a:t>
            </a:r>
            <a:r>
              <a:rPr lang="en-US" sz="1200" dirty="0" smtClean="0">
                <a:latin typeface="Calibri" panose="020F0502020204030204" pitchFamily="34" charset="0"/>
              </a:rPr>
              <a:t>npm </a:t>
            </a:r>
            <a:r>
              <a:rPr lang="en-US" sz="1200" dirty="0">
                <a:latin typeface="Calibri" panose="020F0502020204030204" pitchFamily="34" charset="0"/>
              </a:rPr>
              <a:t>packages that work together to help developers build client-side experiences in SharePoint.Bundle and minify JavaScript and CSS files.</a:t>
            </a:r>
          </a:p>
          <a:p>
            <a:pPr marL="376504" lvl="2" indent="-188252">
              <a:spcBef>
                <a:spcPts val="1482"/>
              </a:spcBef>
              <a:buFont typeface="Arial" panose="020B0604020202020204" pitchFamily="34" charset="0"/>
              <a:buChar char="•"/>
            </a:pPr>
            <a:r>
              <a:rPr lang="en-US" sz="1200" dirty="0">
                <a:latin typeface="Calibri" panose="020F0502020204030204" pitchFamily="34" charset="0"/>
                <a:hlinkClick r:id="rId2"/>
              </a:rPr>
              <a:t>@microsoft/generator-</a:t>
            </a:r>
            <a:r>
              <a:rPr lang="en-US" sz="1200" dirty="0" err="1">
                <a:latin typeface="Calibri" panose="020F0502020204030204" pitchFamily="34" charset="0"/>
                <a:hlinkClick r:id="rId2"/>
              </a:rPr>
              <a:t>sharepoint</a:t>
            </a:r>
            <a:r>
              <a:rPr lang="en-US" sz="1200" dirty="0">
                <a:latin typeface="Calibri" panose="020F0502020204030204" pitchFamily="34" charset="0"/>
                <a:hlinkClick r:id="rId2"/>
              </a:rPr>
              <a:t> </a:t>
            </a:r>
            <a:r>
              <a:rPr lang="en-US" sz="1200" dirty="0">
                <a:latin typeface="Calibri" panose="020F0502020204030204" pitchFamily="34" charset="0"/>
              </a:rPr>
              <a:t>- A Yeoman plug-in for use with the SharePoint Framework. Using this generator, developers can quickly set up a new client-side web part project with sensible defaults and best practices.</a:t>
            </a:r>
          </a:p>
          <a:p>
            <a:pPr marL="376504" lvl="2" indent="-188252">
              <a:spcBef>
                <a:spcPts val="1482"/>
              </a:spcBef>
              <a:buFont typeface="Arial" panose="020B0604020202020204" pitchFamily="34" charset="0"/>
              <a:buChar char="•"/>
            </a:pPr>
            <a:r>
              <a:rPr lang="en-US" sz="1200" dirty="0">
                <a:latin typeface="Calibri" panose="020F0502020204030204" pitchFamily="34" charset="0"/>
                <a:hlinkClick r:id="rId3"/>
              </a:rPr>
              <a:t>@microsoft/</a:t>
            </a:r>
            <a:r>
              <a:rPr lang="en-US" sz="1200" dirty="0" err="1">
                <a:latin typeface="Calibri" panose="020F0502020204030204" pitchFamily="34" charset="0"/>
                <a:hlinkClick r:id="rId3"/>
              </a:rPr>
              <a:t>sp</a:t>
            </a:r>
            <a:r>
              <a:rPr lang="en-US" sz="1200" dirty="0">
                <a:latin typeface="Calibri" panose="020F0502020204030204" pitchFamily="34" charset="0"/>
                <a:hlinkClick r:id="rId3"/>
              </a:rPr>
              <a:t>-client-base</a:t>
            </a:r>
            <a:r>
              <a:rPr lang="en-US" sz="1200" dirty="0">
                <a:latin typeface="Calibri" panose="020F0502020204030204" pitchFamily="34" charset="0"/>
              </a:rPr>
              <a:t> - Defines the core libraries for client-side applications built using the SharePoint </a:t>
            </a:r>
            <a:r>
              <a:rPr lang="en-US" sz="1200" dirty="0" smtClean="0">
                <a:latin typeface="Calibri" panose="020F0502020204030204" pitchFamily="34" charset="0"/>
              </a:rPr>
              <a:t>Framework Compile </a:t>
            </a:r>
            <a:r>
              <a:rPr lang="en-US" sz="1200" dirty="0">
                <a:latin typeface="Calibri" panose="020F0502020204030204" pitchFamily="34" charset="0"/>
              </a:rPr>
              <a:t>TypeScript files to JavaScript</a:t>
            </a:r>
            <a:r>
              <a:rPr lang="en-US" sz="1200" dirty="0" smtClean="0">
                <a:latin typeface="Calibri" panose="020F0502020204030204" pitchFamily="34" charset="0"/>
              </a:rPr>
              <a:t>.</a:t>
            </a:r>
          </a:p>
          <a:p>
            <a:pPr marL="376504" lvl="2" indent="-188252">
              <a:spcBef>
                <a:spcPts val="1482"/>
              </a:spcBef>
              <a:buFont typeface="Arial" panose="020B0604020202020204" pitchFamily="34" charset="0"/>
              <a:buChar char="•"/>
            </a:pPr>
            <a:r>
              <a:rPr lang="en-US" sz="1200" dirty="0" smtClean="0">
                <a:latin typeface="Calibri" panose="020F0502020204030204" pitchFamily="34" charset="0"/>
                <a:hlinkClick r:id="rId4"/>
              </a:rPr>
              <a:t>@microsoft/</a:t>
            </a:r>
            <a:r>
              <a:rPr lang="en-US" sz="1200" dirty="0" err="1" smtClean="0">
                <a:latin typeface="Calibri" panose="020F0502020204030204" pitchFamily="34" charset="0"/>
                <a:hlinkClick r:id="rId4"/>
              </a:rPr>
              <a:t>sp</a:t>
            </a:r>
            <a:r>
              <a:rPr lang="en-US" sz="1200" dirty="0" smtClean="0">
                <a:latin typeface="Calibri" panose="020F0502020204030204" pitchFamily="34" charset="0"/>
                <a:hlinkClick r:id="rId4"/>
              </a:rPr>
              <a:t>-</a:t>
            </a:r>
            <a:r>
              <a:rPr lang="en-US" sz="1200" dirty="0" err="1" smtClean="0">
                <a:latin typeface="Calibri" panose="020F0502020204030204" pitchFamily="34" charset="0"/>
                <a:hlinkClick r:id="rId4"/>
              </a:rPr>
              <a:t>webpart</a:t>
            </a:r>
            <a:r>
              <a:rPr lang="en-US" sz="1200" dirty="0" smtClean="0">
                <a:latin typeface="Calibri" panose="020F0502020204030204" pitchFamily="34" charset="0"/>
                <a:hlinkClick r:id="rId4"/>
              </a:rPr>
              <a:t>-base(@microsoft/</a:t>
            </a:r>
            <a:r>
              <a:rPr lang="en-US" sz="1200" dirty="0" err="1" smtClean="0">
                <a:latin typeface="Calibri" panose="020F0502020204030204" pitchFamily="34" charset="0"/>
                <a:hlinkClick r:id="rId4"/>
              </a:rPr>
              <a:t>sp</a:t>
            </a:r>
            <a:r>
              <a:rPr lang="en-US" sz="1200" dirty="0" smtClean="0">
                <a:latin typeface="Calibri" panose="020F0502020204030204" pitchFamily="34" charset="0"/>
                <a:hlinkClick r:id="rId4"/>
              </a:rPr>
              <a:t>-client-preview </a:t>
            </a:r>
            <a:r>
              <a:rPr lang="en-US" sz="1200" dirty="0" smtClean="0">
                <a:latin typeface="Calibri" panose="020F0502020204030204" pitchFamily="34" charset="0"/>
              </a:rPr>
              <a:t>)- </a:t>
            </a:r>
            <a:r>
              <a:rPr lang="en-US" sz="1200" dirty="0">
                <a:latin typeface="Calibri" panose="020F0502020204030204" pitchFamily="34" charset="0"/>
              </a:rPr>
              <a:t>Contains SharePoint Framework libraries that are still under development. Once they are finalized, they will be refactored into separate npm packages.</a:t>
            </a:r>
          </a:p>
          <a:p>
            <a:pPr marL="376504" lvl="2" indent="-188252">
              <a:spcBef>
                <a:spcPts val="1482"/>
              </a:spcBef>
              <a:buFont typeface="Arial" panose="020B0604020202020204" pitchFamily="34" charset="0"/>
              <a:buChar char="•"/>
            </a:pPr>
            <a:r>
              <a:rPr lang="en-US" sz="1200" dirty="0">
                <a:latin typeface="Calibri" panose="020F0502020204030204" pitchFamily="34" charset="0"/>
                <a:hlinkClick r:id="rId5"/>
              </a:rPr>
              <a:t>@microsoft/</a:t>
            </a:r>
            <a:r>
              <a:rPr lang="en-US" sz="1200" dirty="0" err="1">
                <a:latin typeface="Calibri" panose="020F0502020204030204" pitchFamily="34" charset="0"/>
                <a:hlinkClick r:id="rId5"/>
              </a:rPr>
              <a:t>sp</a:t>
            </a:r>
            <a:r>
              <a:rPr lang="en-US" sz="1200" dirty="0">
                <a:latin typeface="Calibri" panose="020F0502020204030204" pitchFamily="34" charset="0"/>
                <a:hlinkClick r:id="rId5"/>
              </a:rPr>
              <a:t>-</a:t>
            </a:r>
            <a:r>
              <a:rPr lang="en-US" sz="1200" dirty="0" err="1">
                <a:latin typeface="Calibri" panose="020F0502020204030204" pitchFamily="34" charset="0"/>
                <a:hlinkClick r:id="rId5"/>
              </a:rPr>
              <a:t>webpart</a:t>
            </a:r>
            <a:r>
              <a:rPr lang="en-US" sz="1200" dirty="0">
                <a:latin typeface="Calibri" panose="020F0502020204030204" pitchFamily="34" charset="0"/>
                <a:hlinkClick r:id="rId5"/>
              </a:rPr>
              <a:t>-workbench</a:t>
            </a:r>
            <a:r>
              <a:rPr lang="en-US" sz="1200" dirty="0">
                <a:latin typeface="Calibri" panose="020F0502020204030204" pitchFamily="34" charset="0"/>
              </a:rPr>
              <a:t> - The SharePoint Workbench is a standalone environment for testing and debugging client-side web parts</a:t>
            </a:r>
            <a:r>
              <a:rPr lang="en-US" sz="1200" dirty="0" smtClean="0">
                <a:latin typeface="Calibri" panose="020F0502020204030204" pitchFamily="34" charset="0"/>
              </a:rPr>
              <a:t>.</a:t>
            </a:r>
          </a:p>
          <a:p>
            <a:pPr marL="376504" lvl="2" indent="-188252">
              <a:spcBef>
                <a:spcPts val="1482"/>
              </a:spcBef>
              <a:buFont typeface="Arial" panose="020B0604020202020204" pitchFamily="34" charset="0"/>
              <a:buChar char="•"/>
            </a:pPr>
            <a:r>
              <a:rPr lang="en-US" sz="1200" dirty="0">
                <a:latin typeface="Calibri" panose="020F0502020204030204" pitchFamily="34" charset="0"/>
                <a:hlinkClick r:id="rId6"/>
              </a:rPr>
              <a:t>@microsoft/</a:t>
            </a:r>
            <a:r>
              <a:rPr lang="en-US" sz="1200" dirty="0" err="1">
                <a:latin typeface="Calibri" panose="020F0502020204030204" pitchFamily="34" charset="0"/>
                <a:hlinkClick r:id="rId6"/>
              </a:rPr>
              <a:t>sp</a:t>
            </a:r>
            <a:r>
              <a:rPr lang="en-US" sz="1200" dirty="0">
                <a:latin typeface="Calibri" panose="020F0502020204030204" pitchFamily="34" charset="0"/>
                <a:hlinkClick r:id="rId6"/>
              </a:rPr>
              <a:t>-module-loader</a:t>
            </a:r>
            <a:r>
              <a:rPr lang="en-US" sz="1200" dirty="0">
                <a:latin typeface="Calibri" panose="020F0502020204030204" pitchFamily="34" charset="0"/>
              </a:rPr>
              <a:t> - A module loader that manages versioning and loading of client-side components, web parts, and other assets. It also provides basic diagnostic services. It is built on familiar standards such as SystemJS and WebPack, and is the first part of the SharePoint Framework to load on a page</a:t>
            </a:r>
            <a:r>
              <a:rPr lang="en-US" sz="1200" dirty="0" smtClean="0">
                <a:latin typeface="Calibri" panose="020F0502020204030204" pitchFamily="34" charset="0"/>
              </a:rPr>
              <a:t>.</a:t>
            </a:r>
          </a:p>
          <a:p>
            <a:pPr marL="376504" lvl="2" indent="-188252">
              <a:spcBef>
                <a:spcPts val="1482"/>
              </a:spcBef>
              <a:buFont typeface="Arial" panose="020B0604020202020204" pitchFamily="34" charset="0"/>
              <a:buChar char="•"/>
            </a:pPr>
            <a:r>
              <a:rPr lang="en-US" sz="1200" dirty="0">
                <a:latin typeface="Calibri" panose="020F0502020204030204" pitchFamily="34" charset="0"/>
                <a:hlinkClick r:id="rId7"/>
              </a:rPr>
              <a:t>@microsoft/</a:t>
            </a:r>
            <a:r>
              <a:rPr lang="en-US" sz="1200" dirty="0" err="1">
                <a:latin typeface="Calibri" panose="020F0502020204030204" pitchFamily="34" charset="0"/>
                <a:hlinkClick r:id="rId7"/>
              </a:rPr>
              <a:t>sp</a:t>
            </a:r>
            <a:r>
              <a:rPr lang="en-US" sz="1200" dirty="0">
                <a:latin typeface="Calibri" panose="020F0502020204030204" pitchFamily="34" charset="0"/>
                <a:hlinkClick r:id="rId7"/>
              </a:rPr>
              <a:t>-module-interfaces</a:t>
            </a:r>
            <a:r>
              <a:rPr lang="en-US" sz="1200" dirty="0">
                <a:latin typeface="Calibri" panose="020F0502020204030204" pitchFamily="34" charset="0"/>
              </a:rPr>
              <a:t> - Defines several module interfaces that are shared by the SharePoint Framework module loader and also the build system</a:t>
            </a:r>
            <a:r>
              <a:rPr lang="en-US" sz="1200" dirty="0" smtClean="0">
                <a:latin typeface="Calibri" panose="020F0502020204030204" pitchFamily="34" charset="0"/>
              </a:rPr>
              <a:t>.</a:t>
            </a:r>
          </a:p>
          <a:p>
            <a:pPr marL="376504" lvl="2" indent="-188252">
              <a:spcBef>
                <a:spcPts val="1482"/>
              </a:spcBef>
              <a:buFont typeface="Arial" panose="020B0604020202020204" pitchFamily="34" charset="0"/>
              <a:buChar char="•"/>
            </a:pPr>
            <a:r>
              <a:rPr lang="en-US" sz="1200" dirty="0">
                <a:latin typeface="Calibri" panose="020F0502020204030204" pitchFamily="34" charset="0"/>
                <a:hlinkClick r:id="rId8"/>
              </a:rPr>
              <a:t>@microsoft/</a:t>
            </a:r>
            <a:r>
              <a:rPr lang="en-US" sz="1200" dirty="0" err="1">
                <a:latin typeface="Calibri" panose="020F0502020204030204" pitchFamily="34" charset="0"/>
                <a:hlinkClick r:id="rId8"/>
              </a:rPr>
              <a:t>sp</a:t>
            </a:r>
            <a:r>
              <a:rPr lang="en-US" sz="1200" dirty="0">
                <a:latin typeface="Calibri" panose="020F0502020204030204" pitchFamily="34" charset="0"/>
                <a:hlinkClick r:id="rId8"/>
              </a:rPr>
              <a:t>-</a:t>
            </a:r>
            <a:r>
              <a:rPr lang="en-US" sz="1200" dirty="0" err="1">
                <a:latin typeface="Calibri" panose="020F0502020204030204" pitchFamily="34" charset="0"/>
                <a:hlinkClick r:id="rId8"/>
              </a:rPr>
              <a:t>lodash</a:t>
            </a:r>
            <a:r>
              <a:rPr lang="en-US" sz="1200" dirty="0">
                <a:latin typeface="Calibri" panose="020F0502020204030204" pitchFamily="34" charset="0"/>
                <a:hlinkClick r:id="rId8"/>
              </a:rPr>
              <a:t>-subset</a:t>
            </a:r>
            <a:r>
              <a:rPr lang="en-US" sz="1200" dirty="0">
                <a:latin typeface="Calibri" panose="020F0502020204030204" pitchFamily="34" charset="0"/>
              </a:rPr>
              <a:t> - Provides a custom bundle of </a:t>
            </a:r>
            <a:r>
              <a:rPr lang="en-US" sz="1200" dirty="0" err="1">
                <a:latin typeface="Calibri" panose="020F0502020204030204" pitchFamily="34" charset="0"/>
                <a:hlinkClick r:id="rId9"/>
              </a:rPr>
              <a:t>lodash</a:t>
            </a:r>
            <a:r>
              <a:rPr lang="en-US" sz="1200" dirty="0">
                <a:latin typeface="Calibri" panose="020F0502020204030204" pitchFamily="34" charset="0"/>
              </a:rPr>
              <a:t> for use with the SharePoint Framework's module loader. To improve runtime performance, it only includes a subset of the most essential </a:t>
            </a:r>
            <a:r>
              <a:rPr lang="en-US" sz="1200" dirty="0" err="1">
                <a:latin typeface="Calibri" panose="020F0502020204030204" pitchFamily="34" charset="0"/>
              </a:rPr>
              <a:t>lodash</a:t>
            </a:r>
            <a:r>
              <a:rPr lang="en-US" sz="1200" dirty="0">
                <a:latin typeface="Calibri" panose="020F0502020204030204" pitchFamily="34" charset="0"/>
              </a:rPr>
              <a:t> functions.</a:t>
            </a:r>
            <a:endParaRPr lang="en-US" sz="1200" dirty="0" smtClean="0">
              <a:latin typeface="Calibri" panose="020F0502020204030204" pitchFamily="34" charset="0"/>
            </a:endParaRPr>
          </a:p>
          <a:p>
            <a:pPr marL="376504" lvl="2" indent="-188252">
              <a:spcBef>
                <a:spcPts val="1482"/>
              </a:spcBef>
              <a:buFont typeface="Arial" panose="020B0604020202020204" pitchFamily="34" charset="0"/>
              <a:buChar char="•"/>
            </a:pPr>
            <a:r>
              <a:rPr lang="en-US" sz="1200" dirty="0">
                <a:latin typeface="Calibri" panose="020F0502020204030204" pitchFamily="34" charset="0"/>
                <a:hlinkClick r:id="rId10"/>
              </a:rPr>
              <a:t>@microsoft/</a:t>
            </a:r>
            <a:r>
              <a:rPr lang="en-US" sz="1200" dirty="0" err="1">
                <a:latin typeface="Calibri" panose="020F0502020204030204" pitchFamily="34" charset="0"/>
                <a:hlinkClick r:id="rId10"/>
              </a:rPr>
              <a:t>sp</a:t>
            </a:r>
            <a:r>
              <a:rPr lang="en-US" sz="1200" dirty="0">
                <a:latin typeface="Calibri" panose="020F0502020204030204" pitchFamily="34" charset="0"/>
                <a:hlinkClick r:id="rId10"/>
              </a:rPr>
              <a:t>-</a:t>
            </a:r>
            <a:r>
              <a:rPr lang="en-US" sz="1200" dirty="0" err="1">
                <a:latin typeface="Calibri" panose="020F0502020204030204" pitchFamily="34" charset="0"/>
                <a:hlinkClick r:id="rId10"/>
              </a:rPr>
              <a:t>tslint</a:t>
            </a:r>
            <a:r>
              <a:rPr lang="en-US" sz="1200" dirty="0">
                <a:latin typeface="Calibri" panose="020F0502020204030204" pitchFamily="34" charset="0"/>
                <a:hlinkClick r:id="rId10"/>
              </a:rPr>
              <a:t>-rules</a:t>
            </a:r>
            <a:r>
              <a:rPr lang="en-US" sz="1200" dirty="0">
                <a:latin typeface="Calibri" panose="020F0502020204030204" pitchFamily="34" charset="0"/>
              </a:rPr>
              <a:t> - Defines custom </a:t>
            </a:r>
            <a:r>
              <a:rPr lang="en-US" sz="1200" dirty="0" err="1">
                <a:latin typeface="Calibri" panose="020F0502020204030204" pitchFamily="34" charset="0"/>
              </a:rPr>
              <a:t>tslint</a:t>
            </a:r>
            <a:r>
              <a:rPr lang="en-US" sz="1200" dirty="0">
                <a:latin typeface="Calibri" panose="020F0502020204030204" pitchFamily="34" charset="0"/>
              </a:rPr>
              <a:t> rules for usage with SharePoint client-side projects.</a:t>
            </a:r>
          </a:p>
          <a:p>
            <a:pPr marL="376504" lvl="2" indent="-188252">
              <a:spcBef>
                <a:spcPts val="1482"/>
              </a:spcBef>
              <a:buFont typeface="Arial" panose="020B0604020202020204" pitchFamily="34" charset="0"/>
              <a:buChar char="•"/>
            </a:pPr>
            <a:r>
              <a:rPr lang="en-US" sz="1200" dirty="0">
                <a:latin typeface="Calibri" panose="020F0502020204030204" pitchFamily="34" charset="0"/>
                <a:hlinkClick r:id="rId11"/>
              </a:rPr>
              <a:t>@microsoft/office-</a:t>
            </a:r>
            <a:r>
              <a:rPr lang="en-US" sz="1200" dirty="0" err="1">
                <a:latin typeface="Calibri" panose="020F0502020204030204" pitchFamily="34" charset="0"/>
                <a:hlinkClick r:id="rId11"/>
              </a:rPr>
              <a:t>ui</a:t>
            </a:r>
            <a:r>
              <a:rPr lang="en-US" sz="1200" dirty="0">
                <a:latin typeface="Calibri" panose="020F0502020204030204" pitchFamily="34" charset="0"/>
                <a:hlinkClick r:id="rId11"/>
              </a:rPr>
              <a:t>-fabric-react-bundle</a:t>
            </a:r>
            <a:r>
              <a:rPr lang="en-US" sz="1200" dirty="0">
                <a:latin typeface="Calibri" panose="020F0502020204030204" pitchFamily="34" charset="0"/>
              </a:rPr>
              <a:t> - Provides a custom bundle of office-</a:t>
            </a:r>
            <a:r>
              <a:rPr lang="en-US" sz="1200" dirty="0" err="1">
                <a:latin typeface="Calibri" panose="020F0502020204030204" pitchFamily="34" charset="0"/>
              </a:rPr>
              <a:t>ui</a:t>
            </a:r>
            <a:r>
              <a:rPr lang="en-US" sz="1200" dirty="0">
                <a:latin typeface="Calibri" panose="020F0502020204030204" pitchFamily="34" charset="0"/>
              </a:rPr>
              <a:t>-fabric-react that is optimized for use with the SharePoint Framework's module loader</a:t>
            </a: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p:txBody>
      </p:sp>
      <p:sp>
        <p:nvSpPr>
          <p:cNvPr id="3" name="Title 2"/>
          <p:cNvSpPr>
            <a:spLocks noGrp="1"/>
          </p:cNvSpPr>
          <p:nvPr>
            <p:ph type="title"/>
          </p:nvPr>
        </p:nvSpPr>
        <p:spPr>
          <a:xfrm>
            <a:off x="163513" y="58300"/>
            <a:ext cx="7872412" cy="495877"/>
          </a:xfrm>
        </p:spPr>
        <p:txBody>
          <a:bodyPr/>
          <a:lstStyle/>
          <a:p>
            <a:r>
              <a:rPr lang="en-US" dirty="0" smtClean="0">
                <a:latin typeface="Calibri" panose="020F0502020204030204" pitchFamily="34" charset="0"/>
              </a:rPr>
              <a:t>SharePoint Framework Packages</a:t>
            </a:r>
            <a:endParaRPr lang="en-US" sz="2300" spc="-41" dirty="0">
              <a:gradFill>
                <a:gsLst>
                  <a:gs pos="21875">
                    <a:schemeClr val="tx2"/>
                  </a:gs>
                  <a:gs pos="61000">
                    <a:schemeClr val="tx2"/>
                  </a:gs>
                </a:gsLst>
                <a:lin ang="5400000" scaled="0"/>
              </a:gradFill>
              <a:latin typeface="Calibri" panose="020F0502020204030204" pitchFamily="34" charset="0"/>
            </a:endParaRPr>
          </a:p>
        </p:txBody>
      </p:sp>
    </p:spTree>
    <p:extLst>
      <p:ext uri="{BB962C8B-B14F-4D97-AF65-F5344CB8AC3E}">
        <p14:creationId xmlns:p14="http://schemas.microsoft.com/office/powerpoint/2010/main" val="1207729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720435"/>
            <a:ext cx="8609562" cy="5915892"/>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4" name="Text Placeholder 3"/>
          <p:cNvSpPr>
            <a:spLocks noGrp="1"/>
          </p:cNvSpPr>
          <p:nvPr>
            <p:ph type="body" sz="quarter" idx="10"/>
          </p:nvPr>
        </p:nvSpPr>
        <p:spPr>
          <a:xfrm>
            <a:off x="216648" y="720435"/>
            <a:ext cx="8511716" cy="5611092"/>
          </a:xfrm>
        </p:spPr>
        <p:txBody>
          <a:bodyPr>
            <a:noAutofit/>
          </a:bodyPr>
          <a:lstStyle/>
          <a:p>
            <a:pPr>
              <a:spcBef>
                <a:spcPts val="1482"/>
              </a:spcBef>
            </a:pPr>
            <a:r>
              <a:rPr lang="en-US" sz="1000" dirty="0">
                <a:latin typeface="Calibri" panose="020F0502020204030204" pitchFamily="34" charset="0"/>
              </a:rPr>
              <a:t>The following list of common build tools packages are in the SharePoint Framework:</a:t>
            </a:r>
          </a:p>
          <a:p>
            <a:pPr marL="188252" indent="-188252">
              <a:spcBef>
                <a:spcPts val="1482"/>
              </a:spcBef>
              <a:buFont typeface="Arial" panose="020B0604020202020204" pitchFamily="34" charset="0"/>
              <a:buChar char="•"/>
            </a:pPr>
            <a:r>
              <a:rPr lang="en-US" sz="1000" dirty="0">
                <a:latin typeface="Calibri" panose="020F0502020204030204" pitchFamily="34" charset="0"/>
                <a:hlinkClick r:id="rId2"/>
              </a:rPr>
              <a:t>@microsoft/</a:t>
            </a:r>
            <a:r>
              <a:rPr lang="en-US" sz="1000" dirty="0" err="1">
                <a:latin typeface="Calibri" panose="020F0502020204030204" pitchFamily="34" charset="0"/>
                <a:hlinkClick r:id="rId2"/>
              </a:rPr>
              <a:t>sp</a:t>
            </a:r>
            <a:r>
              <a:rPr lang="en-US" sz="1000" dirty="0">
                <a:latin typeface="Calibri" panose="020F0502020204030204" pitchFamily="34" charset="0"/>
                <a:hlinkClick r:id="rId2"/>
              </a:rPr>
              <a:t>-build-core-tasks</a:t>
            </a:r>
            <a:r>
              <a:rPr lang="en-US" sz="1000" dirty="0">
                <a:latin typeface="Calibri" panose="020F0502020204030204" pitchFamily="34" charset="0"/>
              </a:rPr>
              <a:t> - A collection of tasks for the SharePoint Framework build system, which is based on gulp. The </a:t>
            </a:r>
            <a:r>
              <a:rPr lang="en-US" sz="1000" dirty="0" err="1">
                <a:latin typeface="Calibri" panose="020F0502020204030204" pitchFamily="34" charset="0"/>
              </a:rPr>
              <a:t>sp</a:t>
            </a:r>
            <a:r>
              <a:rPr lang="en-US" sz="1000" dirty="0">
                <a:latin typeface="Calibri" panose="020F0502020204030204" pitchFamily="34" charset="0"/>
              </a:rPr>
              <a:t>-build-core-tasks package implements operations specific to SharePoint such as packaging solutions and writing manifests.</a:t>
            </a:r>
          </a:p>
          <a:p>
            <a:pPr marL="188252" indent="-188252">
              <a:spcBef>
                <a:spcPts val="1482"/>
              </a:spcBef>
              <a:buFont typeface="Arial" panose="020B0604020202020204" pitchFamily="34" charset="0"/>
              <a:buChar char="•"/>
            </a:pPr>
            <a:r>
              <a:rPr lang="en-US" sz="1000" dirty="0">
                <a:latin typeface="Calibri" panose="020F0502020204030204" pitchFamily="34" charset="0"/>
                <a:hlinkClick r:id="rId3"/>
              </a:rPr>
              <a:t>@microsoft/</a:t>
            </a:r>
            <a:r>
              <a:rPr lang="en-US" sz="1000" dirty="0" err="1">
                <a:latin typeface="Calibri" panose="020F0502020204030204" pitchFamily="34" charset="0"/>
                <a:hlinkClick r:id="rId3"/>
              </a:rPr>
              <a:t>sp</a:t>
            </a:r>
            <a:r>
              <a:rPr lang="en-US" sz="1000" dirty="0">
                <a:latin typeface="Calibri" panose="020F0502020204030204" pitchFamily="34" charset="0"/>
                <a:hlinkClick r:id="rId3"/>
              </a:rPr>
              <a:t>-build-web </a:t>
            </a:r>
            <a:r>
              <a:rPr lang="en-US" sz="1000" dirty="0">
                <a:latin typeface="Calibri" panose="020F0502020204030204" pitchFamily="34" charset="0"/>
              </a:rPr>
              <a:t>- Imports and configures a set of build tasks that are appropriate for a build target that will run in a web browser (as opposed to a Node.js environment).This package is intended to be imported directly by a gulp file that uses the SharePoint Framework build system.</a:t>
            </a:r>
          </a:p>
          <a:p>
            <a:pPr marL="188252" indent="-188252">
              <a:spcBef>
                <a:spcPts val="1482"/>
              </a:spcBef>
              <a:buFont typeface="Arial" panose="020B0604020202020204" pitchFamily="34" charset="0"/>
              <a:buChar char="•"/>
            </a:pPr>
            <a:r>
              <a:rPr lang="en-US" sz="1000" dirty="0">
                <a:latin typeface="Calibri" panose="020F0502020204030204" pitchFamily="34" charset="0"/>
                <a:hlinkClick r:id="rId4"/>
              </a:rPr>
              <a:t>@microsoft/gulp-core-build</a:t>
            </a:r>
            <a:r>
              <a:rPr lang="en-US" sz="1000" dirty="0">
                <a:latin typeface="Calibri" panose="020F0502020204030204" pitchFamily="34" charset="0"/>
              </a:rPr>
              <a:t> - The core gulp build tasks for building TypeScript, HTML, less, and other build formats. This package depends on several other npm packages that contain the following tasks:</a:t>
            </a:r>
          </a:p>
          <a:p>
            <a:pPr marL="376504" lvl="2" indent="-188252">
              <a:spcBef>
                <a:spcPts val="1482"/>
              </a:spcBef>
              <a:buFont typeface="Arial" panose="020B0604020202020204" pitchFamily="34" charset="0"/>
              <a:buChar char="•"/>
            </a:pPr>
            <a:r>
              <a:rPr lang="en-US" dirty="0">
                <a:latin typeface="Calibri" panose="020F0502020204030204" pitchFamily="34" charset="0"/>
                <a:hlinkClick r:id="rId5"/>
              </a:rPr>
              <a:t>@microsoft/gulp-core-build-typescript</a:t>
            </a:r>
            <a:endParaRPr lang="en-US" dirty="0">
              <a:latin typeface="Calibri" panose="020F0502020204030204" pitchFamily="34" charset="0"/>
            </a:endParaRPr>
          </a:p>
          <a:p>
            <a:pPr marL="376504" lvl="2" indent="-188252">
              <a:spcBef>
                <a:spcPts val="1482"/>
              </a:spcBef>
              <a:buFont typeface="Arial" panose="020B0604020202020204" pitchFamily="34" charset="0"/>
              <a:buChar char="•"/>
            </a:pPr>
            <a:r>
              <a:rPr lang="en-US" dirty="0">
                <a:latin typeface="Calibri" panose="020F0502020204030204" pitchFamily="34" charset="0"/>
                <a:hlinkClick r:id="rId6"/>
              </a:rPr>
              <a:t>@microsoft/gulp-core-build-sass</a:t>
            </a:r>
            <a:endParaRPr lang="en-US" dirty="0">
              <a:latin typeface="Calibri" panose="020F0502020204030204" pitchFamily="34" charset="0"/>
            </a:endParaRPr>
          </a:p>
          <a:p>
            <a:pPr marL="376504" lvl="2" indent="-188252">
              <a:spcBef>
                <a:spcPts val="1482"/>
              </a:spcBef>
              <a:buFont typeface="Arial" panose="020B0604020202020204" pitchFamily="34" charset="0"/>
              <a:buChar char="•"/>
            </a:pPr>
            <a:r>
              <a:rPr lang="en-US" dirty="0">
                <a:latin typeface="Calibri" panose="020F0502020204030204" pitchFamily="34" charset="0"/>
                <a:hlinkClick r:id="rId7"/>
              </a:rPr>
              <a:t>@microsoft/gulp-core-build-</a:t>
            </a:r>
            <a:r>
              <a:rPr lang="en-US" dirty="0" err="1">
                <a:latin typeface="Calibri" panose="020F0502020204030204" pitchFamily="34" charset="0"/>
                <a:hlinkClick r:id="rId7"/>
              </a:rPr>
              <a:t>webpack</a:t>
            </a:r>
            <a:endParaRPr lang="en-US" dirty="0">
              <a:latin typeface="Calibri" panose="020F0502020204030204" pitchFamily="34" charset="0"/>
            </a:endParaRPr>
          </a:p>
          <a:p>
            <a:pPr marL="376504" lvl="2" indent="-188252">
              <a:spcBef>
                <a:spcPts val="1482"/>
              </a:spcBef>
              <a:buFont typeface="Arial" panose="020B0604020202020204" pitchFamily="34" charset="0"/>
              <a:buChar char="•"/>
            </a:pPr>
            <a:r>
              <a:rPr lang="en-US" dirty="0">
                <a:latin typeface="Calibri" panose="020F0502020204030204" pitchFamily="34" charset="0"/>
                <a:hlinkClick r:id="rId8"/>
              </a:rPr>
              <a:t>@microsoft/gulp-core-build-serve</a:t>
            </a:r>
            <a:endParaRPr lang="en-US" dirty="0">
              <a:latin typeface="Calibri" panose="020F0502020204030204" pitchFamily="34" charset="0"/>
            </a:endParaRPr>
          </a:p>
          <a:p>
            <a:pPr marL="376504" lvl="2" indent="-188252">
              <a:spcBef>
                <a:spcPts val="1482"/>
              </a:spcBef>
              <a:buFont typeface="Arial" panose="020B0604020202020204" pitchFamily="34" charset="0"/>
              <a:buChar char="•"/>
            </a:pPr>
            <a:r>
              <a:rPr lang="en-US" dirty="0">
                <a:latin typeface="Calibri" panose="020F0502020204030204" pitchFamily="34" charset="0"/>
                <a:hlinkClick r:id="rId9"/>
              </a:rPr>
              <a:t>@microsoft/gulp-core-build-karma</a:t>
            </a:r>
            <a:endParaRPr lang="en-US" dirty="0">
              <a:latin typeface="Calibri" panose="020F0502020204030204" pitchFamily="34" charset="0"/>
            </a:endParaRPr>
          </a:p>
          <a:p>
            <a:pPr marL="376504" lvl="2" indent="-188252">
              <a:spcBef>
                <a:spcPts val="1482"/>
              </a:spcBef>
              <a:buFont typeface="Arial" panose="020B0604020202020204" pitchFamily="34" charset="0"/>
              <a:buChar char="•"/>
            </a:pPr>
            <a:r>
              <a:rPr lang="en-US" dirty="0">
                <a:latin typeface="Calibri" panose="020F0502020204030204" pitchFamily="34" charset="0"/>
                <a:hlinkClick r:id="rId10"/>
              </a:rPr>
              <a:t>@microsoft/gulp-core-build-mocha</a:t>
            </a:r>
            <a:endParaRPr lang="en-US" dirty="0">
              <a:latin typeface="Calibri" panose="020F0502020204030204" pitchFamily="34" charset="0"/>
            </a:endParaRPr>
          </a:p>
          <a:p>
            <a:pPr marL="188252" indent="-188252">
              <a:spcBef>
                <a:spcPts val="1482"/>
              </a:spcBef>
              <a:buFont typeface="Arial" panose="020B0604020202020204" pitchFamily="34" charset="0"/>
              <a:buChar char="•"/>
            </a:pPr>
            <a:r>
              <a:rPr lang="en-US" sz="1000" dirty="0">
                <a:latin typeface="Calibri" panose="020F0502020204030204" pitchFamily="34" charset="0"/>
                <a:hlinkClick r:id="rId11"/>
              </a:rPr>
              <a:t>@microsoft/loader-cased-file</a:t>
            </a:r>
            <a:r>
              <a:rPr lang="en-US" sz="1000" dirty="0">
                <a:latin typeface="Calibri" panose="020F0502020204030204" pitchFamily="34" charset="0"/>
              </a:rPr>
              <a:t> - A wrapper for </a:t>
            </a:r>
            <a:r>
              <a:rPr lang="en-US" sz="1000" dirty="0" err="1">
                <a:latin typeface="Calibri" panose="020F0502020204030204" pitchFamily="34" charset="0"/>
              </a:rPr>
              <a:t>webpack's</a:t>
            </a:r>
            <a:r>
              <a:rPr lang="en-US" sz="1000" dirty="0">
                <a:latin typeface="Calibri" panose="020F0502020204030204" pitchFamily="34" charset="0"/>
              </a:rPr>
              <a:t> file-loader that can be used to modify the casing of the resulting filename. This is useful in some scenarios, such as when using a content delivery network (CDN) that only allows lowercase filenames.</a:t>
            </a:r>
          </a:p>
          <a:p>
            <a:pPr marL="188252" indent="-188252">
              <a:spcBef>
                <a:spcPts val="1482"/>
              </a:spcBef>
              <a:buFont typeface="Arial" panose="020B0604020202020204" pitchFamily="34" charset="0"/>
              <a:buChar char="•"/>
            </a:pPr>
            <a:r>
              <a:rPr lang="en-US" sz="1000" dirty="0">
                <a:latin typeface="Calibri" panose="020F0502020204030204" pitchFamily="34" charset="0"/>
                <a:hlinkClick r:id="rId12"/>
              </a:rPr>
              <a:t>@microsoft/loader-load-themed-styles</a:t>
            </a:r>
            <a:r>
              <a:rPr lang="en-US" sz="1000" dirty="0">
                <a:latin typeface="Calibri" panose="020F0502020204030204" pitchFamily="34" charset="0"/>
              </a:rPr>
              <a:t> - A loader that wraps the loading of CSS in script equivalent to require('load-themed-styles').</a:t>
            </a:r>
            <a:r>
              <a:rPr lang="en-US" sz="1000" dirty="0" err="1">
                <a:latin typeface="Calibri" panose="020F0502020204030204" pitchFamily="34" charset="0"/>
              </a:rPr>
              <a:t>loadStyles</a:t>
            </a:r>
            <a:r>
              <a:rPr lang="en-US" sz="1000" dirty="0">
                <a:latin typeface="Calibri" panose="020F0502020204030204" pitchFamily="34" charset="0"/>
              </a:rPr>
              <a:t>( /* </a:t>
            </a:r>
            <a:r>
              <a:rPr lang="en-US" sz="1000" dirty="0" err="1">
                <a:latin typeface="Calibri" panose="020F0502020204030204" pitchFamily="34" charset="0"/>
              </a:rPr>
              <a:t>css</a:t>
            </a:r>
            <a:r>
              <a:rPr lang="en-US" sz="1000" dirty="0">
                <a:latin typeface="Calibri" panose="020F0502020204030204" pitchFamily="34" charset="0"/>
              </a:rPr>
              <a:t> text */ ). It is designed to be a replacement for style-loader.</a:t>
            </a:r>
          </a:p>
          <a:p>
            <a:pPr marL="188252" indent="-188252">
              <a:spcBef>
                <a:spcPts val="1482"/>
              </a:spcBef>
              <a:buFont typeface="Arial" panose="020B0604020202020204" pitchFamily="34" charset="0"/>
              <a:buChar char="•"/>
            </a:pPr>
            <a:r>
              <a:rPr lang="en-US" sz="1000" dirty="0">
                <a:latin typeface="Calibri" panose="020F0502020204030204" pitchFamily="34" charset="0"/>
                <a:hlinkClick r:id="rId13"/>
              </a:rPr>
              <a:t>@microsoft/loader-raw-script </a:t>
            </a:r>
            <a:r>
              <a:rPr lang="en-US" sz="1000" dirty="0">
                <a:latin typeface="Calibri" panose="020F0502020204030204" pitchFamily="34" charset="0"/>
              </a:rPr>
              <a:t>- A loader that loads a script file's contents directly in a </a:t>
            </a:r>
            <a:r>
              <a:rPr lang="en-US" sz="1000" dirty="0" err="1">
                <a:latin typeface="Calibri" panose="020F0502020204030204" pitchFamily="34" charset="0"/>
              </a:rPr>
              <a:t>webpack</a:t>
            </a:r>
            <a:r>
              <a:rPr lang="en-US" sz="1000" dirty="0">
                <a:latin typeface="Calibri" panose="020F0502020204030204" pitchFamily="34" charset="0"/>
              </a:rPr>
              <a:t> bundle using an </a:t>
            </a:r>
            <a:r>
              <a:rPr lang="en-US" sz="1000" dirty="0" err="1">
                <a:latin typeface="Calibri" panose="020F0502020204030204" pitchFamily="34" charset="0"/>
              </a:rPr>
              <a:t>eval</a:t>
            </a:r>
            <a:r>
              <a:rPr lang="en-US" sz="1000" dirty="0">
                <a:latin typeface="Calibri" panose="020F0502020204030204" pitchFamily="34" charset="0"/>
              </a:rPr>
              <a:t>(…).</a:t>
            </a:r>
          </a:p>
          <a:p>
            <a:pPr marL="188252" indent="-188252">
              <a:spcBef>
                <a:spcPts val="1482"/>
              </a:spcBef>
              <a:buFont typeface="Arial" panose="020B0604020202020204" pitchFamily="34" charset="0"/>
              <a:buChar char="•"/>
            </a:pPr>
            <a:r>
              <a:rPr lang="en-US" sz="1000" dirty="0">
                <a:latin typeface="Calibri" panose="020F0502020204030204" pitchFamily="34" charset="0"/>
                <a:hlinkClick r:id="rId14"/>
              </a:rPr>
              <a:t>@microsoft/loader-set-</a:t>
            </a:r>
            <a:r>
              <a:rPr lang="en-US" sz="1000" dirty="0" err="1">
                <a:latin typeface="Calibri" panose="020F0502020204030204" pitchFamily="34" charset="0"/>
                <a:hlinkClick r:id="rId14"/>
              </a:rPr>
              <a:t>webpack</a:t>
            </a:r>
            <a:r>
              <a:rPr lang="en-US" sz="1000" dirty="0">
                <a:latin typeface="Calibri" panose="020F0502020204030204" pitchFamily="34" charset="0"/>
                <a:hlinkClick r:id="rId14"/>
              </a:rPr>
              <a:t>-public-path</a:t>
            </a:r>
            <a:r>
              <a:rPr lang="en-US" sz="1000" dirty="0">
                <a:latin typeface="Calibri" panose="020F0502020204030204" pitchFamily="34" charset="0"/>
              </a:rPr>
              <a:t> -A loader that sets the </a:t>
            </a:r>
            <a:r>
              <a:rPr lang="en-US" sz="1000" dirty="0" err="1">
                <a:latin typeface="Calibri" panose="020F0502020204030204" pitchFamily="34" charset="0"/>
              </a:rPr>
              <a:t>webpack_public_path</a:t>
            </a:r>
            <a:r>
              <a:rPr lang="en-US" sz="1000" dirty="0">
                <a:latin typeface="Calibri" panose="020F0502020204030204" pitchFamily="34" charset="0"/>
              </a:rPr>
              <a:t> variable to a value specified in the arguments, optionally appended to the SystemJs </a:t>
            </a:r>
            <a:r>
              <a:rPr lang="en-US" sz="1000" dirty="0" err="1">
                <a:latin typeface="Calibri" panose="020F0502020204030204" pitchFamily="34" charset="0"/>
              </a:rPr>
              <a:t>baseURL</a:t>
            </a:r>
            <a:r>
              <a:rPr lang="en-US" sz="1000" dirty="0">
                <a:latin typeface="Calibri" panose="020F0502020204030204" pitchFamily="34" charset="0"/>
              </a:rPr>
              <a:t> property.</a:t>
            </a:r>
            <a:r>
              <a:rPr lang="en-US" sz="1000" dirty="0" smtClean="0">
                <a:latin typeface="Calibri" panose="020F0502020204030204" pitchFamily="34" charset="0"/>
              </a:rPr>
              <a:t> loader</a:t>
            </a:r>
          </a:p>
          <a:p>
            <a:pPr marL="188252" lvl="1" indent="-188252">
              <a:spcBef>
                <a:spcPts val="1482"/>
              </a:spcBef>
              <a:buFont typeface="Arial" panose="020B0604020202020204" pitchFamily="34" charset="0"/>
              <a:buChar char="•"/>
            </a:pPr>
            <a:endParaRPr lang="en-US" sz="10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0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0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00" dirty="0" smtClean="0">
              <a:gradFill>
                <a:gsLst>
                  <a:gs pos="1250">
                    <a:schemeClr val="tx2"/>
                  </a:gs>
                  <a:gs pos="99000">
                    <a:schemeClr val="tx2"/>
                  </a:gs>
                </a:gsLst>
                <a:lin ang="5400000" scaled="0"/>
              </a:gradFill>
              <a:latin typeface="Calibri" panose="020F0502020204030204" pitchFamily="34" charset="0"/>
            </a:endParaRPr>
          </a:p>
        </p:txBody>
      </p:sp>
      <p:sp>
        <p:nvSpPr>
          <p:cNvPr id="3" name="Title 2"/>
          <p:cNvSpPr>
            <a:spLocks noGrp="1"/>
          </p:cNvSpPr>
          <p:nvPr>
            <p:ph type="title"/>
          </p:nvPr>
        </p:nvSpPr>
        <p:spPr>
          <a:xfrm>
            <a:off x="163513" y="58300"/>
            <a:ext cx="7872412" cy="495877"/>
          </a:xfrm>
        </p:spPr>
        <p:txBody>
          <a:bodyPr/>
          <a:lstStyle/>
          <a:p>
            <a:r>
              <a:rPr lang="en-US" dirty="0" smtClean="0">
                <a:latin typeface="Calibri" panose="020F0502020204030204" pitchFamily="34" charset="0"/>
              </a:rPr>
              <a:t>Common Build Packages for SharePoint Framework</a:t>
            </a:r>
            <a:endParaRPr lang="en-US" sz="2300" spc="-41" dirty="0">
              <a:gradFill>
                <a:gsLst>
                  <a:gs pos="21875">
                    <a:schemeClr val="tx2"/>
                  </a:gs>
                  <a:gs pos="61000">
                    <a:schemeClr val="tx2"/>
                  </a:gs>
                </a:gsLst>
                <a:lin ang="5400000" scaled="0"/>
              </a:gradFill>
              <a:latin typeface="Calibri" panose="020F0502020204030204" pitchFamily="34" charset="0"/>
            </a:endParaRPr>
          </a:p>
        </p:txBody>
      </p:sp>
    </p:spTree>
    <p:extLst>
      <p:ext uri="{BB962C8B-B14F-4D97-AF65-F5344CB8AC3E}">
        <p14:creationId xmlns:p14="http://schemas.microsoft.com/office/powerpoint/2010/main" val="108813994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720435"/>
            <a:ext cx="8609562" cy="5915892"/>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4" name="Text Placeholder 3"/>
          <p:cNvSpPr>
            <a:spLocks noGrp="1"/>
          </p:cNvSpPr>
          <p:nvPr>
            <p:ph type="body" sz="quarter" idx="10"/>
          </p:nvPr>
        </p:nvSpPr>
        <p:spPr>
          <a:xfrm>
            <a:off x="216648" y="720435"/>
            <a:ext cx="8511716" cy="5611092"/>
          </a:xfrm>
        </p:spPr>
        <p:txBody>
          <a:bodyPr>
            <a:normAutofit/>
          </a:bodyPr>
          <a:lstStyle/>
          <a:p>
            <a:pPr marL="188252" indent="-188252">
              <a:spcBef>
                <a:spcPts val="1482"/>
              </a:spcBef>
              <a:buFont typeface="Arial" panose="020B0604020202020204" pitchFamily="34" charset="0"/>
              <a:buChar char="•"/>
            </a:pPr>
            <a:r>
              <a:rPr lang="en-US" sz="1050" dirty="0">
                <a:latin typeface="Calibri" panose="020F0502020204030204" pitchFamily="34" charset="0"/>
              </a:rPr>
              <a:t>SharePoint Framework uses gulp as its task runner to handle processes like the following:</a:t>
            </a:r>
          </a:p>
          <a:p>
            <a:pPr marL="376504" lvl="2" indent="-188252">
              <a:spcBef>
                <a:spcPts val="1482"/>
              </a:spcBef>
              <a:buFont typeface="Arial" panose="020B0604020202020204" pitchFamily="34" charset="0"/>
              <a:buChar char="•"/>
            </a:pPr>
            <a:r>
              <a:rPr lang="en-US" sz="1050" dirty="0">
                <a:latin typeface="Calibri" panose="020F0502020204030204" pitchFamily="34" charset="0"/>
              </a:rPr>
              <a:t>Bundle and minify JavaScript and CSS files.</a:t>
            </a:r>
          </a:p>
          <a:p>
            <a:pPr marL="376504" lvl="2" indent="-188252">
              <a:spcBef>
                <a:spcPts val="1482"/>
              </a:spcBef>
              <a:buFont typeface="Arial" panose="020B0604020202020204" pitchFamily="34" charset="0"/>
              <a:buChar char="•"/>
            </a:pPr>
            <a:r>
              <a:rPr lang="en-US" sz="1050" dirty="0">
                <a:latin typeface="Calibri" panose="020F0502020204030204" pitchFamily="34" charset="0"/>
              </a:rPr>
              <a:t>Run tools to call the bundling and minification tasks before each build.</a:t>
            </a:r>
          </a:p>
          <a:p>
            <a:pPr marL="376504" lvl="2" indent="-188252">
              <a:spcBef>
                <a:spcPts val="1482"/>
              </a:spcBef>
              <a:buFont typeface="Arial" panose="020B0604020202020204" pitchFamily="34" charset="0"/>
              <a:buChar char="•"/>
            </a:pPr>
            <a:r>
              <a:rPr lang="en-US" sz="1050" dirty="0">
                <a:latin typeface="Calibri" panose="020F0502020204030204" pitchFamily="34" charset="0"/>
              </a:rPr>
              <a:t>Compile LESS or SASS files to CSS.</a:t>
            </a:r>
          </a:p>
          <a:p>
            <a:pPr marL="376504" lvl="2" indent="-188252">
              <a:spcBef>
                <a:spcPts val="1482"/>
              </a:spcBef>
              <a:buFont typeface="Arial" panose="020B0604020202020204" pitchFamily="34" charset="0"/>
              <a:buChar char="•"/>
            </a:pPr>
            <a:r>
              <a:rPr lang="en-US" sz="1050" dirty="0">
                <a:latin typeface="Calibri" panose="020F0502020204030204" pitchFamily="34" charset="0"/>
              </a:rPr>
              <a:t>Compile TypeScript files to JavaScript.</a:t>
            </a:r>
            <a:endParaRPr lang="en-US" sz="1050" dirty="0" smtClean="0">
              <a:latin typeface="Calibri" panose="020F0502020204030204" pitchFamily="34" charset="0"/>
            </a:endParaRPr>
          </a:p>
          <a:p>
            <a:pPr marL="188252" indent="-188252">
              <a:spcBef>
                <a:spcPts val="1482"/>
              </a:spcBef>
              <a:buFont typeface="Arial" panose="020B0604020202020204" pitchFamily="34" charset="0"/>
              <a:buChar char="•"/>
            </a:pPr>
            <a:r>
              <a:rPr lang="en-US" sz="1050" dirty="0">
                <a:latin typeface="Calibri" panose="020F0502020204030204" pitchFamily="34" charset="0"/>
              </a:rPr>
              <a:t>The toolchain consists of the following gulp tasks defined in the </a:t>
            </a:r>
            <a:r>
              <a:rPr lang="en-US" sz="1050" dirty="0">
                <a:latin typeface="Calibri" panose="020F0502020204030204" pitchFamily="34" charset="0"/>
                <a:hlinkClick r:id="rId2"/>
              </a:rPr>
              <a:t>@microsoft/</a:t>
            </a:r>
            <a:r>
              <a:rPr lang="en-US" sz="1050" dirty="0" err="1">
                <a:latin typeface="Calibri" panose="020F0502020204030204" pitchFamily="34" charset="0"/>
                <a:hlinkClick r:id="rId2"/>
              </a:rPr>
              <a:t>sp</a:t>
            </a:r>
            <a:r>
              <a:rPr lang="en-US" sz="1050" dirty="0">
                <a:latin typeface="Calibri" panose="020F0502020204030204" pitchFamily="34" charset="0"/>
                <a:hlinkClick r:id="rId2"/>
              </a:rPr>
              <a:t>-build-core-tasks</a:t>
            </a:r>
            <a:r>
              <a:rPr lang="en-US" sz="1050" dirty="0">
                <a:latin typeface="Calibri" panose="020F0502020204030204" pitchFamily="34" charset="0"/>
              </a:rPr>
              <a:t> package:</a:t>
            </a:r>
          </a:p>
          <a:p>
            <a:pPr marL="376504" lvl="2" indent="-188252">
              <a:spcBef>
                <a:spcPts val="1482"/>
              </a:spcBef>
              <a:buFont typeface="Arial" panose="020B0604020202020204" pitchFamily="34" charset="0"/>
              <a:buChar char="•"/>
            </a:pPr>
            <a:r>
              <a:rPr lang="en-US" sz="1050" b="1" dirty="0" smtClean="0">
                <a:latin typeface="Calibri" panose="020F0502020204030204" pitchFamily="34" charset="0"/>
              </a:rPr>
              <a:t>Build</a:t>
            </a:r>
            <a:r>
              <a:rPr lang="en-US" sz="1050" dirty="0" smtClean="0">
                <a:latin typeface="Calibri" panose="020F0502020204030204" pitchFamily="34" charset="0"/>
              </a:rPr>
              <a:t>: Builds </a:t>
            </a:r>
            <a:r>
              <a:rPr lang="en-US" sz="1050" dirty="0">
                <a:latin typeface="Calibri" panose="020F0502020204030204" pitchFamily="34" charset="0"/>
              </a:rPr>
              <a:t>the client-side solution project.</a:t>
            </a:r>
          </a:p>
          <a:p>
            <a:pPr marL="376504" lvl="2" indent="-188252">
              <a:spcBef>
                <a:spcPts val="1482"/>
              </a:spcBef>
              <a:buFont typeface="Arial" panose="020B0604020202020204" pitchFamily="34" charset="0"/>
              <a:buChar char="•"/>
            </a:pPr>
            <a:r>
              <a:rPr lang="en-US" sz="1050" b="1" dirty="0" smtClean="0">
                <a:latin typeface="Calibri" panose="020F0502020204030204" pitchFamily="34" charset="0"/>
              </a:rPr>
              <a:t>Bundle</a:t>
            </a:r>
            <a:r>
              <a:rPr lang="en-US" sz="1050" dirty="0" smtClean="0">
                <a:latin typeface="Calibri" panose="020F0502020204030204" pitchFamily="34" charset="0"/>
              </a:rPr>
              <a:t>: Bundles </a:t>
            </a:r>
            <a:r>
              <a:rPr lang="en-US" sz="1050" dirty="0">
                <a:latin typeface="Calibri" panose="020F0502020204030204" pitchFamily="34" charset="0"/>
              </a:rPr>
              <a:t>the client-side solution project entry point and all its dependencies into a single JavaScript file.</a:t>
            </a:r>
          </a:p>
          <a:p>
            <a:pPr marL="376504" lvl="2" indent="-188252">
              <a:spcBef>
                <a:spcPts val="1482"/>
              </a:spcBef>
              <a:buFont typeface="Arial" panose="020B0604020202020204" pitchFamily="34" charset="0"/>
              <a:buChar char="•"/>
            </a:pPr>
            <a:r>
              <a:rPr lang="en-US" sz="1050" b="1" dirty="0" smtClean="0">
                <a:latin typeface="Calibri" panose="020F0502020204030204" pitchFamily="34" charset="0"/>
              </a:rPr>
              <a:t>Serve</a:t>
            </a:r>
            <a:r>
              <a:rPr lang="en-US" sz="1050" dirty="0" smtClean="0">
                <a:latin typeface="Calibri" panose="020F0502020204030204" pitchFamily="34" charset="0"/>
              </a:rPr>
              <a:t>: Serves </a:t>
            </a:r>
            <a:r>
              <a:rPr lang="en-US" sz="1050" dirty="0">
                <a:latin typeface="Calibri" panose="020F0502020204030204" pitchFamily="34" charset="0"/>
              </a:rPr>
              <a:t>the client-side solution project and assets from the local machine.</a:t>
            </a:r>
          </a:p>
          <a:p>
            <a:pPr marL="376504" lvl="2" indent="-188252">
              <a:spcBef>
                <a:spcPts val="1482"/>
              </a:spcBef>
              <a:buFont typeface="Arial" panose="020B0604020202020204" pitchFamily="34" charset="0"/>
              <a:buChar char="•"/>
            </a:pPr>
            <a:r>
              <a:rPr lang="en-US" sz="1050" b="1" dirty="0" smtClean="0">
                <a:latin typeface="Calibri" panose="020F0502020204030204" pitchFamily="34" charset="0"/>
              </a:rPr>
              <a:t>Nuke</a:t>
            </a:r>
            <a:r>
              <a:rPr lang="en-US" sz="1050" dirty="0" smtClean="0">
                <a:latin typeface="Calibri" panose="020F0502020204030204" pitchFamily="34" charset="0"/>
              </a:rPr>
              <a:t>: Cleans </a:t>
            </a:r>
            <a:r>
              <a:rPr lang="en-US" sz="1050" dirty="0">
                <a:latin typeface="Calibri" panose="020F0502020204030204" pitchFamily="34" charset="0"/>
              </a:rPr>
              <a:t>the client-side solution project's build artifacts from the previous build and from the build target directories (lib and </a:t>
            </a:r>
            <a:r>
              <a:rPr lang="en-US" sz="1050" dirty="0" err="1">
                <a:latin typeface="Calibri" panose="020F0502020204030204" pitchFamily="34" charset="0"/>
              </a:rPr>
              <a:t>dist</a:t>
            </a:r>
            <a:r>
              <a:rPr lang="en-US" sz="1050" dirty="0">
                <a:latin typeface="Calibri" panose="020F0502020204030204" pitchFamily="34" charset="0"/>
              </a:rPr>
              <a:t>)</a:t>
            </a:r>
          </a:p>
          <a:p>
            <a:pPr marL="376504" lvl="2" indent="-188252">
              <a:spcBef>
                <a:spcPts val="1482"/>
              </a:spcBef>
              <a:buFont typeface="Arial" panose="020B0604020202020204" pitchFamily="34" charset="0"/>
              <a:buChar char="•"/>
            </a:pPr>
            <a:r>
              <a:rPr lang="en-US" sz="1050" b="1" dirty="0" smtClean="0">
                <a:latin typeface="Calibri" panose="020F0502020204030204" pitchFamily="34" charset="0"/>
              </a:rPr>
              <a:t>Test</a:t>
            </a:r>
            <a:r>
              <a:rPr lang="en-US" sz="1050" dirty="0" smtClean="0">
                <a:latin typeface="Calibri" panose="020F0502020204030204" pitchFamily="34" charset="0"/>
              </a:rPr>
              <a:t>: Runs </a:t>
            </a:r>
            <a:r>
              <a:rPr lang="en-US" sz="1050" dirty="0">
                <a:latin typeface="Calibri" panose="020F0502020204030204" pitchFamily="34" charset="0"/>
              </a:rPr>
              <a:t>unit tests, if available, for the client-side solution project.</a:t>
            </a:r>
          </a:p>
          <a:p>
            <a:pPr marL="376504" lvl="2" indent="-188252">
              <a:spcBef>
                <a:spcPts val="1482"/>
              </a:spcBef>
              <a:buFont typeface="Arial" panose="020B0604020202020204" pitchFamily="34" charset="0"/>
              <a:buChar char="•"/>
            </a:pPr>
            <a:r>
              <a:rPr lang="en-US" sz="1050" b="1" dirty="0" smtClean="0">
                <a:latin typeface="Calibri" panose="020F0502020204030204" pitchFamily="34" charset="0"/>
              </a:rPr>
              <a:t>package-solution:</a:t>
            </a:r>
            <a:r>
              <a:rPr lang="en-US" sz="1050" dirty="0" smtClean="0">
                <a:latin typeface="Calibri" panose="020F0502020204030204" pitchFamily="34" charset="0"/>
              </a:rPr>
              <a:t> Packages </a:t>
            </a:r>
            <a:r>
              <a:rPr lang="en-US" sz="1050" dirty="0">
                <a:latin typeface="Calibri" panose="020F0502020204030204" pitchFamily="34" charset="0"/>
              </a:rPr>
              <a:t>the client-side solution into a SharePoint package.</a:t>
            </a:r>
          </a:p>
          <a:p>
            <a:pPr marL="376504" lvl="2" indent="-188252">
              <a:spcBef>
                <a:spcPts val="1482"/>
              </a:spcBef>
              <a:buFont typeface="Arial" panose="020B0604020202020204" pitchFamily="34" charset="0"/>
              <a:buChar char="•"/>
            </a:pPr>
            <a:r>
              <a:rPr lang="en-US" sz="1050" b="1" dirty="0" smtClean="0">
                <a:latin typeface="Calibri" panose="020F0502020204030204" pitchFamily="34" charset="0"/>
              </a:rPr>
              <a:t>deploy-azure-storage:</a:t>
            </a:r>
            <a:r>
              <a:rPr lang="en-US" sz="1050" dirty="0" smtClean="0">
                <a:latin typeface="Calibri" panose="020F0502020204030204" pitchFamily="34" charset="0"/>
              </a:rPr>
              <a:t> Deploys </a:t>
            </a:r>
            <a:r>
              <a:rPr lang="en-US" sz="1050" dirty="0">
                <a:latin typeface="Calibri" panose="020F0502020204030204" pitchFamily="34" charset="0"/>
              </a:rPr>
              <a:t>client-side solution project assets to Azure Storage.</a:t>
            </a:r>
          </a:p>
          <a:p>
            <a:pPr marL="188252" lvl="1" indent="-188252">
              <a:spcBef>
                <a:spcPts val="1482"/>
              </a:spcBef>
              <a:buFont typeface="Arial" panose="020B0604020202020204" pitchFamily="34" charset="0"/>
              <a:buChar char="•"/>
            </a:pPr>
            <a:r>
              <a:rPr lang="en-US" sz="1050" dirty="0" smtClean="0">
                <a:latin typeface="Calibri" panose="020F0502020204030204" pitchFamily="34" charset="0"/>
              </a:rPr>
              <a:t>When web </a:t>
            </a:r>
            <a:r>
              <a:rPr lang="en-US" sz="1050" dirty="0">
                <a:latin typeface="Calibri" panose="020F0502020204030204" pitchFamily="34" charset="0"/>
              </a:rPr>
              <a:t>part project is ready to ship or deploy in a production server, </a:t>
            </a:r>
            <a:r>
              <a:rPr lang="en-US" sz="1050" dirty="0" smtClean="0">
                <a:latin typeface="Calibri" panose="020F0502020204030204" pitchFamily="34" charset="0"/>
              </a:rPr>
              <a:t>Developer will </a:t>
            </a:r>
            <a:r>
              <a:rPr lang="en-US" sz="1050" dirty="0">
                <a:latin typeface="Calibri" panose="020F0502020204030204" pitchFamily="34" charset="0"/>
              </a:rPr>
              <a:t>target SHIP. </a:t>
            </a:r>
            <a:r>
              <a:rPr lang="en-US" sz="1050" dirty="0" smtClean="0">
                <a:latin typeface="Calibri" panose="020F0502020204030204" pitchFamily="34" charset="0"/>
              </a:rPr>
              <a:t>The </a:t>
            </a:r>
            <a:r>
              <a:rPr lang="en-US" sz="1050" dirty="0">
                <a:latin typeface="Calibri" panose="020F0502020204030204" pitchFamily="34" charset="0"/>
              </a:rPr>
              <a:t>SHIP target also ensures that the minified version of the web part bundle is </a:t>
            </a:r>
            <a:r>
              <a:rPr lang="en-US" sz="1050" dirty="0" smtClean="0">
                <a:latin typeface="Calibri" panose="020F0502020204030204" pitchFamily="34" charset="0"/>
              </a:rPr>
              <a:t>built. To </a:t>
            </a:r>
            <a:r>
              <a:rPr lang="en-US" sz="1050" dirty="0">
                <a:latin typeface="Calibri" panose="020F0502020204030204" pitchFamily="34" charset="0"/>
              </a:rPr>
              <a:t>target SHIP mode, </a:t>
            </a:r>
            <a:r>
              <a:rPr lang="en-US" sz="1050" dirty="0" smtClean="0">
                <a:latin typeface="Calibri" panose="020F0502020204030204" pitchFamily="34" charset="0"/>
              </a:rPr>
              <a:t>Developers append </a:t>
            </a:r>
            <a:r>
              <a:rPr lang="en-US" sz="1050" dirty="0">
                <a:latin typeface="Calibri" panose="020F0502020204030204" pitchFamily="34" charset="0"/>
              </a:rPr>
              <a:t>the task with --ship</a:t>
            </a:r>
            <a:r>
              <a:rPr lang="en-US" sz="1050" dirty="0" smtClean="0">
                <a:latin typeface="Calibri" panose="020F0502020204030204" pitchFamily="34" charset="0"/>
              </a:rPr>
              <a:t>: </a:t>
            </a:r>
          </a:p>
          <a:p>
            <a:pPr marL="564756" lvl="3" indent="-188252">
              <a:spcBef>
                <a:spcPts val="1482"/>
              </a:spcBef>
              <a:buFont typeface="Arial" panose="020B0604020202020204" pitchFamily="34" charset="0"/>
              <a:buChar char="•"/>
            </a:pPr>
            <a:r>
              <a:rPr lang="en-US" sz="1050" dirty="0" smtClean="0">
                <a:gradFill>
                  <a:gsLst>
                    <a:gs pos="1250">
                      <a:schemeClr val="tx2"/>
                    </a:gs>
                    <a:gs pos="99000">
                      <a:schemeClr val="tx2"/>
                    </a:gs>
                  </a:gsLst>
                  <a:lin ang="5400000" scaled="0"/>
                </a:gradFill>
                <a:latin typeface="Calibri" panose="020F0502020204030204" pitchFamily="34" charset="0"/>
              </a:rPr>
              <a:t>Gulp –ship (</a:t>
            </a:r>
            <a:r>
              <a:rPr lang="en-US" sz="1050" dirty="0">
                <a:latin typeface="Calibri" panose="020F0502020204030204" pitchFamily="34" charset="0"/>
              </a:rPr>
              <a:t>In SHIP mode, the build tasks copy all of the web part assets, including the web part bundle, into the </a:t>
            </a:r>
            <a:r>
              <a:rPr lang="en-US" sz="1050" dirty="0" smtClean="0">
                <a:latin typeface="Calibri" panose="020F0502020204030204" pitchFamily="34" charset="0"/>
              </a:rPr>
              <a:t>temp\deploy folder</a:t>
            </a:r>
            <a:r>
              <a:rPr lang="en-US" sz="1050" dirty="0">
                <a:latin typeface="Calibri" panose="020F0502020204030204" pitchFamily="34" charset="0"/>
              </a:rPr>
              <a:t>)</a:t>
            </a:r>
            <a:endParaRPr lang="en-US" sz="105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050" dirty="0" smtClean="0">
              <a:gradFill>
                <a:gsLst>
                  <a:gs pos="1250">
                    <a:schemeClr val="tx2"/>
                  </a:gs>
                  <a:gs pos="99000">
                    <a:schemeClr val="tx2"/>
                  </a:gs>
                </a:gsLst>
                <a:lin ang="5400000" scaled="0"/>
              </a:gradFill>
              <a:latin typeface="Calibri" panose="020F0502020204030204" pitchFamily="34" charset="0"/>
            </a:endParaRPr>
          </a:p>
        </p:txBody>
      </p:sp>
      <p:sp>
        <p:nvSpPr>
          <p:cNvPr id="3" name="Title 2"/>
          <p:cNvSpPr>
            <a:spLocks noGrp="1"/>
          </p:cNvSpPr>
          <p:nvPr>
            <p:ph type="title"/>
          </p:nvPr>
        </p:nvSpPr>
        <p:spPr>
          <a:xfrm>
            <a:off x="163513" y="58300"/>
            <a:ext cx="7872412" cy="495877"/>
          </a:xfrm>
        </p:spPr>
        <p:txBody>
          <a:bodyPr/>
          <a:lstStyle/>
          <a:p>
            <a:r>
              <a:rPr lang="en-US" dirty="0" smtClean="0">
                <a:latin typeface="Calibri" panose="020F0502020204030204" pitchFamily="34" charset="0"/>
              </a:rPr>
              <a:t>Gulp </a:t>
            </a:r>
            <a:endParaRPr lang="en-US" sz="2300" spc="-41" dirty="0">
              <a:gradFill>
                <a:gsLst>
                  <a:gs pos="21875">
                    <a:schemeClr val="tx2"/>
                  </a:gs>
                  <a:gs pos="61000">
                    <a:schemeClr val="tx2"/>
                  </a:gs>
                </a:gsLst>
                <a:lin ang="5400000" scaled="0"/>
              </a:gradFill>
              <a:latin typeface="Calibri" panose="020F0502020204030204" pitchFamily="34" charset="0"/>
            </a:endParaRPr>
          </a:p>
        </p:txBody>
      </p:sp>
    </p:spTree>
    <p:extLst>
      <p:ext uri="{BB962C8B-B14F-4D97-AF65-F5344CB8AC3E}">
        <p14:creationId xmlns:p14="http://schemas.microsoft.com/office/powerpoint/2010/main" val="105558858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720435"/>
            <a:ext cx="8609562" cy="5915892"/>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4" name="Text Placeholder 3"/>
          <p:cNvSpPr>
            <a:spLocks noGrp="1"/>
          </p:cNvSpPr>
          <p:nvPr>
            <p:ph type="body" sz="quarter" idx="10"/>
          </p:nvPr>
        </p:nvSpPr>
        <p:spPr>
          <a:xfrm>
            <a:off x="216648" y="720435"/>
            <a:ext cx="8511716" cy="5611092"/>
          </a:xfrm>
        </p:spPr>
        <p:txBody>
          <a:bodyPr>
            <a:normAutofit/>
          </a:bodyPr>
          <a:lstStyle/>
          <a:p>
            <a:pPr marL="188252" indent="-188252">
              <a:spcBef>
                <a:spcPts val="1482"/>
              </a:spcBef>
              <a:buFont typeface="Arial" panose="020B0604020202020204" pitchFamily="34" charset="0"/>
              <a:buChar char="•"/>
            </a:pPr>
            <a:r>
              <a:rPr lang="en-US" dirty="0">
                <a:latin typeface="Calibri" panose="020F0502020204030204" pitchFamily="34" charset="0"/>
              </a:rPr>
              <a:t>The SharePoint Workbench is a tool that allows you to build, debug and test your web parts on your development workstation. This means you don’t need to host SharePoint locally. </a:t>
            </a:r>
          </a:p>
          <a:p>
            <a:pPr marL="188252" lvl="1"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rPr>
              <a:t>SharePoint Workbench includes the client-side page and the client-side canvas in which you can add, delete and test your web parts in development</a:t>
            </a:r>
            <a:r>
              <a:rPr lang="en-US" sz="1400" dirty="0" smtClean="0">
                <a:gradFill>
                  <a:gsLst>
                    <a:gs pos="1250">
                      <a:schemeClr val="tx2"/>
                    </a:gs>
                    <a:gs pos="99000">
                      <a:schemeClr val="tx2"/>
                    </a:gs>
                  </a:gsLst>
                  <a:lin ang="5400000" scaled="0"/>
                </a:gradFill>
                <a:latin typeface="Calibri" panose="020F0502020204030204" pitchFamily="34" charset="0"/>
              </a:rPr>
              <a:t>.</a:t>
            </a:r>
          </a:p>
          <a:p>
            <a:pPr marL="188252" lvl="1" indent="-188252">
              <a:spcBef>
                <a:spcPts val="1482"/>
              </a:spcBef>
              <a:buFont typeface="Arial" panose="020B0604020202020204" pitchFamily="34" charset="0"/>
              <a:buChar char="•"/>
            </a:pPr>
            <a:endParaRPr lang="en-US" sz="140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r>
              <a:rPr lang="en-US" sz="1400" dirty="0" smtClean="0">
                <a:gradFill>
                  <a:gsLst>
                    <a:gs pos="1250">
                      <a:schemeClr val="tx2"/>
                    </a:gs>
                    <a:gs pos="99000">
                      <a:schemeClr val="tx2"/>
                    </a:gs>
                  </a:gsLst>
                  <a:lin ang="5400000" scaled="0"/>
                </a:gradFill>
                <a:latin typeface="Calibri" panose="020F0502020204030204" pitchFamily="34" charset="0"/>
              </a:rPr>
              <a:t>For Local SharePoint Workbench</a:t>
            </a:r>
            <a:r>
              <a:rPr lang="en-US" sz="1400" dirty="0">
                <a:gradFill>
                  <a:gsLst>
                    <a:gs pos="1250">
                      <a:schemeClr val="tx2"/>
                    </a:gs>
                    <a:gs pos="99000">
                      <a:schemeClr val="tx2"/>
                    </a:gs>
                  </a:gsLst>
                  <a:lin ang="5400000" scaled="0"/>
                </a:gradFill>
                <a:latin typeface="Calibri" panose="020F0502020204030204" pitchFamily="34" charset="0"/>
              </a:rPr>
              <a:t>, The URL is </a:t>
            </a:r>
            <a:r>
              <a:rPr lang="en-US" sz="1400" dirty="0">
                <a:gradFill>
                  <a:gsLst>
                    <a:gs pos="1250">
                      <a:schemeClr val="tx2"/>
                    </a:gs>
                    <a:gs pos="99000">
                      <a:schemeClr val="tx2"/>
                    </a:gs>
                  </a:gsLst>
                  <a:lin ang="5400000" scaled="0"/>
                </a:gradFill>
                <a:latin typeface="Calibri" panose="020F0502020204030204" pitchFamily="34" charset="0"/>
                <a:hlinkClick r:id="rId2"/>
              </a:rPr>
              <a:t>https://localhost:4321/temp/workbench.html</a:t>
            </a:r>
            <a:r>
              <a:rPr lang="en-US" sz="1400" dirty="0" smtClean="0">
                <a:gradFill>
                  <a:gsLst>
                    <a:gs pos="1250">
                      <a:schemeClr val="tx2"/>
                    </a:gs>
                    <a:gs pos="99000">
                      <a:schemeClr val="tx2"/>
                    </a:gs>
                  </a:gsLst>
                  <a:lin ang="5400000" scaled="0"/>
                </a:gradFill>
                <a:latin typeface="Calibri" panose="020F0502020204030204" pitchFamily="34" charset="0"/>
              </a:rPr>
              <a:t>. </a:t>
            </a:r>
          </a:p>
          <a:p>
            <a:pPr marL="188252" lvl="1" indent="-188252">
              <a:spcBef>
                <a:spcPts val="1482"/>
              </a:spcBef>
              <a:buFont typeface="Arial" panose="020B0604020202020204" pitchFamily="34" charset="0"/>
              <a:buChar char="•"/>
            </a:pPr>
            <a:r>
              <a:rPr lang="en-US" sz="1400" dirty="0" smtClean="0">
                <a:gradFill>
                  <a:gsLst>
                    <a:gs pos="1250">
                      <a:schemeClr val="tx2"/>
                    </a:gs>
                    <a:gs pos="99000">
                      <a:schemeClr val="tx2"/>
                    </a:gs>
                  </a:gsLst>
                  <a:lin ang="5400000" scaled="0"/>
                </a:gradFill>
                <a:latin typeface="Calibri" panose="020F0502020204030204" pitchFamily="34" charset="0"/>
              </a:rPr>
              <a:t>SharePoint workbench is also hosted in SharePoint. </a:t>
            </a:r>
            <a:r>
              <a:rPr lang="en-US" sz="1400" dirty="0">
                <a:gradFill>
                  <a:gsLst>
                    <a:gs pos="1250">
                      <a:schemeClr val="tx2"/>
                    </a:gs>
                    <a:gs pos="99000">
                      <a:schemeClr val="tx2"/>
                    </a:gs>
                  </a:gsLst>
                  <a:lin ang="5400000" scaled="0"/>
                </a:gradFill>
                <a:latin typeface="Calibri" panose="020F0502020204030204" pitchFamily="34" charset="0"/>
              </a:rPr>
              <a:t>The full URL is </a:t>
            </a:r>
            <a:r>
              <a:rPr lang="en-US" sz="1400" dirty="0">
                <a:gradFill>
                  <a:gsLst>
                    <a:gs pos="1250">
                      <a:schemeClr val="tx2"/>
                    </a:gs>
                    <a:gs pos="99000">
                      <a:schemeClr val="tx2"/>
                    </a:gs>
                  </a:gsLst>
                  <a:lin ang="5400000" scaled="0"/>
                </a:gradFill>
                <a:latin typeface="Calibri" panose="020F0502020204030204" pitchFamily="34" charset="0"/>
                <a:hlinkClick r:id="rId3"/>
              </a:rPr>
              <a:t>https://your-sharepoint-site-url/_</a:t>
            </a:r>
            <a:r>
              <a:rPr lang="en-US" sz="1400" dirty="0" smtClean="0">
                <a:gradFill>
                  <a:gsLst>
                    <a:gs pos="1250">
                      <a:schemeClr val="tx2"/>
                    </a:gs>
                    <a:gs pos="99000">
                      <a:schemeClr val="tx2"/>
                    </a:gs>
                  </a:gsLst>
                  <a:lin ang="5400000" scaled="0"/>
                </a:gradFill>
                <a:latin typeface="Calibri" panose="020F0502020204030204" pitchFamily="34" charset="0"/>
                <a:hlinkClick r:id="rId3"/>
              </a:rPr>
              <a:t>layouts/workbench.aspx</a:t>
            </a:r>
            <a:r>
              <a:rPr lang="en-US" sz="1400" dirty="0" smtClean="0">
                <a:gradFill>
                  <a:gsLst>
                    <a:gs pos="1250">
                      <a:schemeClr val="tx2"/>
                    </a:gs>
                    <a:gs pos="99000">
                      <a:schemeClr val="tx2"/>
                    </a:gs>
                  </a:gsLst>
                  <a:lin ang="5400000" scaled="0"/>
                </a:gradFill>
                <a:latin typeface="Calibri" panose="020F0502020204030204" pitchFamily="34" charset="0"/>
              </a:rPr>
              <a:t> </a:t>
            </a:r>
          </a:p>
          <a:p>
            <a:pPr lvl="1">
              <a:spcBef>
                <a:spcPts val="1482"/>
              </a:spcBef>
            </a:pPr>
            <a:r>
              <a:rPr lang="en-US" sz="1400" b="1" dirty="0">
                <a:gradFill>
                  <a:gsLst>
                    <a:gs pos="1250">
                      <a:schemeClr val="tx2"/>
                    </a:gs>
                    <a:gs pos="99000">
                      <a:schemeClr val="tx2"/>
                    </a:gs>
                  </a:gsLst>
                  <a:lin ang="5400000" scaled="0"/>
                </a:gradFill>
                <a:latin typeface="Calibri" panose="020F0502020204030204" pitchFamily="34" charset="0"/>
              </a:rPr>
              <a:t>Note</a:t>
            </a:r>
            <a:r>
              <a:rPr lang="en-US" sz="1400" dirty="0">
                <a:gradFill>
                  <a:gsLst>
                    <a:gs pos="1250">
                      <a:schemeClr val="tx2"/>
                    </a:gs>
                    <a:gs pos="99000">
                      <a:schemeClr val="tx2"/>
                    </a:gs>
                  </a:gsLst>
                  <a:lin ang="5400000" scaled="0"/>
                </a:gradFill>
                <a:latin typeface="Calibri" panose="020F0502020204030204" pitchFamily="34" charset="0"/>
              </a:rPr>
              <a:t>: If </a:t>
            </a:r>
            <a:r>
              <a:rPr lang="en-US" sz="1400" dirty="0" smtClean="0">
                <a:gradFill>
                  <a:gsLst>
                    <a:gs pos="1250">
                      <a:schemeClr val="tx2"/>
                    </a:gs>
                    <a:gs pos="99000">
                      <a:schemeClr val="tx2"/>
                    </a:gs>
                  </a:gsLst>
                  <a:lin ang="5400000" scaled="0"/>
                </a:gradFill>
                <a:latin typeface="Calibri" panose="020F0502020204030204" pitchFamily="34" charset="0"/>
              </a:rPr>
              <a:t>Developers do </a:t>
            </a:r>
            <a:r>
              <a:rPr lang="en-US" sz="1400" dirty="0">
                <a:gradFill>
                  <a:gsLst>
                    <a:gs pos="1250">
                      <a:schemeClr val="tx2"/>
                    </a:gs>
                    <a:gs pos="99000">
                      <a:schemeClr val="tx2"/>
                    </a:gs>
                  </a:gsLst>
                  <a:lin ang="5400000" scaled="0"/>
                </a:gradFill>
                <a:latin typeface="Calibri" panose="020F0502020204030204" pitchFamily="34" charset="0"/>
              </a:rPr>
              <a:t>not have the </a:t>
            </a:r>
            <a:r>
              <a:rPr lang="en-US" sz="1400" dirty="0" smtClean="0">
                <a:gradFill>
                  <a:gsLst>
                    <a:gs pos="1250">
                      <a:schemeClr val="tx2"/>
                    </a:gs>
                    <a:gs pos="99000">
                      <a:schemeClr val="tx2"/>
                    </a:gs>
                  </a:gsLst>
                  <a:lin ang="5400000" scaled="0"/>
                </a:gradFill>
                <a:latin typeface="Calibri" panose="020F0502020204030204" pitchFamily="34" charset="0"/>
              </a:rPr>
              <a:t>SharePoint Framework developer </a:t>
            </a:r>
            <a:r>
              <a:rPr lang="en-US" sz="1400" dirty="0">
                <a:gradFill>
                  <a:gsLst>
                    <a:gs pos="1250">
                      <a:schemeClr val="tx2"/>
                    </a:gs>
                    <a:gs pos="99000">
                      <a:schemeClr val="tx2"/>
                    </a:gs>
                  </a:gsLst>
                  <a:lin ang="5400000" scaled="0"/>
                </a:gradFill>
                <a:latin typeface="Calibri" panose="020F0502020204030204" pitchFamily="34" charset="0"/>
              </a:rPr>
              <a:t>certificate installed, then Workbench will notify </a:t>
            </a:r>
            <a:r>
              <a:rPr lang="en-US" sz="1400" dirty="0" smtClean="0">
                <a:gradFill>
                  <a:gsLst>
                    <a:gs pos="1250">
                      <a:schemeClr val="tx2"/>
                    </a:gs>
                    <a:gs pos="99000">
                      <a:schemeClr val="tx2"/>
                    </a:gs>
                  </a:gsLst>
                  <a:lin ang="5400000" scaled="0"/>
                </a:gradFill>
                <a:latin typeface="Calibri" panose="020F0502020204030204" pitchFamily="34" charset="0"/>
              </a:rPr>
              <a:t>that </a:t>
            </a:r>
            <a:r>
              <a:rPr lang="en-US" sz="1400" dirty="0">
                <a:gradFill>
                  <a:gsLst>
                    <a:gs pos="1250">
                      <a:schemeClr val="tx2"/>
                    </a:gs>
                    <a:gs pos="99000">
                      <a:schemeClr val="tx2"/>
                    </a:gs>
                  </a:gsLst>
                  <a:lin ang="5400000" scaled="0"/>
                </a:gradFill>
                <a:latin typeface="Calibri" panose="020F0502020204030204" pitchFamily="34" charset="0"/>
              </a:rPr>
              <a:t>it is configured not to load scripts from localhost. Execute </a:t>
            </a:r>
            <a:r>
              <a:rPr lang="en-US" sz="1400" b="1" i="1" dirty="0">
                <a:gradFill>
                  <a:gsLst>
                    <a:gs pos="1250">
                      <a:schemeClr val="tx2"/>
                    </a:gs>
                    <a:gs pos="99000">
                      <a:schemeClr val="tx2"/>
                    </a:gs>
                  </a:gsLst>
                  <a:lin ang="5400000" scaled="0"/>
                </a:gradFill>
                <a:latin typeface="Calibri" panose="020F0502020204030204" pitchFamily="34" charset="0"/>
              </a:rPr>
              <a:t>gulp trust-dev-cert </a:t>
            </a:r>
            <a:r>
              <a:rPr lang="en-US" sz="1400" dirty="0">
                <a:gradFill>
                  <a:gsLst>
                    <a:gs pos="1250">
                      <a:schemeClr val="tx2"/>
                    </a:gs>
                    <a:gs pos="99000">
                      <a:schemeClr val="tx2"/>
                    </a:gs>
                  </a:gsLst>
                  <a:lin ang="5400000" scaled="0"/>
                </a:gradFill>
                <a:latin typeface="Calibri" panose="020F0502020204030204" pitchFamily="34" charset="0"/>
              </a:rPr>
              <a:t>command in </a:t>
            </a:r>
            <a:r>
              <a:rPr lang="en-US" sz="1400" dirty="0" smtClean="0">
                <a:gradFill>
                  <a:gsLst>
                    <a:gs pos="1250">
                      <a:schemeClr val="tx2"/>
                    </a:gs>
                    <a:gs pos="99000">
                      <a:schemeClr val="tx2"/>
                    </a:gs>
                  </a:gsLst>
                  <a:lin ang="5400000" scaled="0"/>
                </a:gradFill>
                <a:latin typeface="Calibri" panose="020F0502020204030204" pitchFamily="34" charset="0"/>
              </a:rPr>
              <a:t>the project </a:t>
            </a:r>
            <a:r>
              <a:rPr lang="en-US" sz="1400" dirty="0">
                <a:gradFill>
                  <a:gsLst>
                    <a:gs pos="1250">
                      <a:schemeClr val="tx2"/>
                    </a:gs>
                    <a:gs pos="99000">
                      <a:schemeClr val="tx2"/>
                    </a:gs>
                  </a:gsLst>
                  <a:lin ang="5400000" scaled="0"/>
                </a:gradFill>
                <a:latin typeface="Calibri" panose="020F0502020204030204" pitchFamily="34" charset="0"/>
              </a:rPr>
              <a:t>directory console to install the developer </a:t>
            </a:r>
            <a:r>
              <a:rPr lang="en-US" sz="1400" dirty="0" smtClean="0">
                <a:gradFill>
                  <a:gsLst>
                    <a:gs pos="1250">
                      <a:schemeClr val="tx2"/>
                    </a:gs>
                    <a:gs pos="99000">
                      <a:schemeClr val="tx2"/>
                    </a:gs>
                  </a:gsLst>
                  <a:lin ang="5400000" scaled="0"/>
                </a:gradFill>
                <a:latin typeface="Calibri" panose="020F0502020204030204" pitchFamily="34" charset="0"/>
              </a:rPr>
              <a:t>certificate</a:t>
            </a:r>
          </a:p>
          <a:p>
            <a:pPr marL="188252" lvl="1" indent="-188252">
              <a:spcBef>
                <a:spcPts val="1482"/>
              </a:spcBef>
              <a:buFont typeface="Arial" panose="020B0604020202020204" pitchFamily="34" charset="0"/>
              <a:buChar char="•"/>
            </a:pPr>
            <a:endParaRPr lang="en-US" sz="14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smtClean="0">
              <a:gradFill>
                <a:gsLst>
                  <a:gs pos="1250">
                    <a:schemeClr val="tx2"/>
                  </a:gs>
                  <a:gs pos="99000">
                    <a:schemeClr val="tx2"/>
                  </a:gs>
                </a:gsLst>
                <a:lin ang="5400000" scaled="0"/>
              </a:gradFill>
              <a:latin typeface="Calibri" panose="020F0502020204030204" pitchFamily="34" charset="0"/>
            </a:endParaRPr>
          </a:p>
          <a:p>
            <a:pPr lvl="1">
              <a:spcBef>
                <a:spcPts val="1482"/>
              </a:spcBef>
            </a:pPr>
            <a:endParaRPr lang="en-US" sz="14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smtClean="0">
              <a:gradFill>
                <a:gsLst>
                  <a:gs pos="1250">
                    <a:schemeClr val="tx2"/>
                  </a:gs>
                  <a:gs pos="99000">
                    <a:schemeClr val="tx2"/>
                  </a:gs>
                </a:gsLst>
                <a:lin ang="5400000" scaled="0"/>
              </a:gradFill>
              <a:latin typeface="Calibri" panose="020F0502020204030204" pitchFamily="34" charset="0"/>
            </a:endParaRPr>
          </a:p>
          <a:p>
            <a:pPr marL="188252" lvl="1" indent="-188252">
              <a:spcBef>
                <a:spcPts val="1482"/>
              </a:spcBef>
              <a:buFont typeface="Arial" panose="020B0604020202020204" pitchFamily="34" charset="0"/>
              <a:buChar char="•"/>
            </a:pPr>
            <a:endParaRPr lang="en-US" sz="1400" dirty="0" smtClean="0">
              <a:gradFill>
                <a:gsLst>
                  <a:gs pos="1250">
                    <a:schemeClr val="tx2"/>
                  </a:gs>
                  <a:gs pos="99000">
                    <a:schemeClr val="tx2"/>
                  </a:gs>
                </a:gsLst>
                <a:lin ang="5400000" scaled="0"/>
              </a:gradFill>
              <a:latin typeface="Calibri" panose="020F0502020204030204" pitchFamily="34" charset="0"/>
            </a:endParaRPr>
          </a:p>
        </p:txBody>
      </p:sp>
      <p:sp>
        <p:nvSpPr>
          <p:cNvPr id="3" name="Title 2"/>
          <p:cNvSpPr>
            <a:spLocks noGrp="1"/>
          </p:cNvSpPr>
          <p:nvPr>
            <p:ph type="title"/>
          </p:nvPr>
        </p:nvSpPr>
        <p:spPr>
          <a:xfrm>
            <a:off x="163513" y="58300"/>
            <a:ext cx="7872412" cy="495877"/>
          </a:xfrm>
        </p:spPr>
        <p:txBody>
          <a:bodyPr/>
          <a:lstStyle/>
          <a:p>
            <a:r>
              <a:rPr lang="en-US" dirty="0" smtClean="0">
                <a:latin typeface="Calibri" panose="020F0502020204030204" pitchFamily="34" charset="0"/>
              </a:rPr>
              <a:t>SharePoint Workbench</a:t>
            </a:r>
            <a:endParaRPr lang="en-US" sz="2300" spc="-41" dirty="0">
              <a:gradFill>
                <a:gsLst>
                  <a:gs pos="21875">
                    <a:schemeClr val="tx2"/>
                  </a:gs>
                  <a:gs pos="61000">
                    <a:schemeClr val="tx2"/>
                  </a:gs>
                </a:gsLst>
                <a:lin ang="5400000" scaled="0"/>
              </a:gradFill>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336" y="1872961"/>
            <a:ext cx="4783282" cy="17698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584475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38169" y="665018"/>
            <a:ext cx="8548631" cy="3325091"/>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7" name="Rectangle 6"/>
          <p:cNvSpPr/>
          <p:nvPr/>
        </p:nvSpPr>
        <p:spPr>
          <a:xfrm>
            <a:off x="235956" y="829314"/>
            <a:ext cx="8270862" cy="3278450"/>
          </a:xfrm>
          <a:prstGeom prst="rect">
            <a:avLst/>
          </a:prstGeom>
        </p:spPr>
        <p:txBody>
          <a:bodyPr wrap="square" lIns="75301" tIns="37650" rIns="75301" bIns="37650">
            <a:spAutoFit/>
          </a:bodyPr>
          <a:lstStyle/>
          <a:p>
            <a:pPr marL="188252" indent="-188252">
              <a:lnSpc>
                <a:spcPct val="90000"/>
              </a:lnSpc>
              <a:spcBef>
                <a:spcPts val="1482"/>
              </a:spcBef>
              <a:buSzPct val="90000"/>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rPr>
              <a:t>Artifacts are deployed to a CDN, SharePoint list, or Azure web site</a:t>
            </a:r>
          </a:p>
          <a:p>
            <a:pPr marL="188252" indent="-188252">
              <a:lnSpc>
                <a:spcPct val="90000"/>
              </a:lnSpc>
              <a:spcBef>
                <a:spcPts val="1482"/>
              </a:spcBef>
              <a:buSzPct val="90000"/>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rPr>
              <a:t>Deployment process  involves two steps; </a:t>
            </a:r>
          </a:p>
          <a:p>
            <a:pPr marL="645452" lvl="1" indent="-188252">
              <a:lnSpc>
                <a:spcPct val="90000"/>
              </a:lnSpc>
              <a:spcBef>
                <a:spcPts val="1482"/>
              </a:spcBef>
              <a:buSzPct val="90000"/>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rPr>
              <a:t>When you package your client-side solution, an .spapp package is created. This package looks very similar to any other SharePoint </a:t>
            </a:r>
            <a:r>
              <a:rPr lang="en-US" sz="1400" dirty="0" smtClean="0">
                <a:gradFill>
                  <a:gsLst>
                    <a:gs pos="1250">
                      <a:schemeClr val="tx2"/>
                    </a:gs>
                    <a:gs pos="99000">
                      <a:schemeClr val="tx2"/>
                    </a:gs>
                  </a:gsLst>
                  <a:lin ang="5400000" scaled="0"/>
                </a:gradFill>
                <a:latin typeface="Calibri" panose="020F0502020204030204" pitchFamily="34" charset="0"/>
              </a:rPr>
              <a:t>Add-in. </a:t>
            </a:r>
            <a:r>
              <a:rPr lang="en-US" sz="1400" dirty="0">
                <a:gradFill>
                  <a:gsLst>
                    <a:gs pos="1250">
                      <a:schemeClr val="tx2"/>
                    </a:gs>
                    <a:gs pos="99000">
                      <a:schemeClr val="tx2"/>
                    </a:gs>
                  </a:gsLst>
                  <a:lin ang="5400000" scaled="0"/>
                </a:gradFill>
                <a:latin typeface="Calibri" panose="020F0502020204030204" pitchFamily="34" charset="0"/>
              </a:rPr>
              <a:t>This package contains the following major things:</a:t>
            </a:r>
          </a:p>
          <a:p>
            <a:pPr marL="1102652" lvl="2" indent="-188252">
              <a:lnSpc>
                <a:spcPct val="90000"/>
              </a:lnSpc>
              <a:spcBef>
                <a:spcPts val="1482"/>
              </a:spcBef>
              <a:buSzPct val="90000"/>
              <a:buFont typeface="Arial" panose="020B0604020202020204" pitchFamily="34" charset="0"/>
              <a:buChar char="•"/>
            </a:pPr>
            <a:r>
              <a:rPr lang="en-US" sz="1400" b="1" dirty="0">
                <a:gradFill>
                  <a:gsLst>
                    <a:gs pos="1250">
                      <a:schemeClr val="tx2"/>
                    </a:gs>
                    <a:gs pos="99000">
                      <a:schemeClr val="tx2"/>
                    </a:gs>
                  </a:gsLst>
                  <a:lin ang="5400000" scaled="0"/>
                </a:gradFill>
                <a:latin typeface="Calibri" panose="020F0502020204030204" pitchFamily="34" charset="0"/>
              </a:rPr>
              <a:t>An AppManifest</a:t>
            </a:r>
            <a:r>
              <a:rPr lang="en-US" sz="1400" dirty="0">
                <a:gradFill>
                  <a:gsLst>
                    <a:gs pos="1250">
                      <a:schemeClr val="tx2"/>
                    </a:gs>
                    <a:gs pos="99000">
                      <a:schemeClr val="tx2"/>
                    </a:gs>
                  </a:gsLst>
                  <a:lin ang="5400000" scaled="0"/>
                </a:gradFill>
                <a:latin typeface="Calibri" panose="020F0502020204030204" pitchFamily="34" charset="0"/>
              </a:rPr>
              <a:t> - a regular SharePoint add-in AppManifest with the difference that the App element has a IsClientSideSolution="true" attribute</a:t>
            </a:r>
          </a:p>
          <a:p>
            <a:pPr marL="1102652" lvl="2" indent="-188252">
              <a:lnSpc>
                <a:spcPct val="90000"/>
              </a:lnSpc>
              <a:spcBef>
                <a:spcPts val="1482"/>
              </a:spcBef>
              <a:buSzPct val="90000"/>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rPr>
              <a:t>One or more features - a normal </a:t>
            </a:r>
            <a:r>
              <a:rPr lang="en-US" sz="1400" b="1" dirty="0">
                <a:gradFill>
                  <a:gsLst>
                    <a:gs pos="1250">
                      <a:schemeClr val="tx2"/>
                    </a:gs>
                    <a:gs pos="99000">
                      <a:schemeClr val="tx2"/>
                    </a:gs>
                  </a:gsLst>
                  <a:lin ang="5400000" scaled="0"/>
                </a:gradFill>
                <a:latin typeface="Calibri" panose="020F0502020204030204" pitchFamily="34" charset="0"/>
              </a:rPr>
              <a:t>Feature element file</a:t>
            </a:r>
          </a:p>
          <a:p>
            <a:pPr marL="645452" lvl="1" indent="-188252">
              <a:lnSpc>
                <a:spcPct val="90000"/>
              </a:lnSpc>
              <a:spcBef>
                <a:spcPts val="1482"/>
              </a:spcBef>
              <a:buSzPct val="90000"/>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rPr>
              <a:t>Deploy  the Package to the App Catalog in your SharePoint tenant.</a:t>
            </a:r>
          </a:p>
          <a:p>
            <a:pPr marL="188252" indent="-188252">
              <a:lnSpc>
                <a:spcPct val="90000"/>
              </a:lnSpc>
              <a:spcBef>
                <a:spcPts val="1482"/>
              </a:spcBef>
              <a:buSzPct val="90000"/>
              <a:buFont typeface="Arial" panose="020B0604020202020204" pitchFamily="34" charset="0"/>
              <a:buChar char="•"/>
            </a:pPr>
            <a:endParaRPr lang="en-US" sz="1100" dirty="0">
              <a:gradFill>
                <a:gsLst>
                  <a:gs pos="78906">
                    <a:schemeClr val="accent1"/>
                  </a:gs>
                  <a:gs pos="46000">
                    <a:schemeClr val="accent1"/>
                  </a:gs>
                </a:gsLst>
                <a:lin ang="5400000" scaled="1"/>
              </a:gradFill>
              <a:latin typeface="Calibri" panose="020F0502020204030204" pitchFamily="34" charset="0"/>
            </a:endParaRPr>
          </a:p>
          <a:p>
            <a:pPr marL="188252" indent="-188252">
              <a:lnSpc>
                <a:spcPct val="90000"/>
              </a:lnSpc>
              <a:spcBef>
                <a:spcPts val="1482"/>
              </a:spcBef>
              <a:buSzPct val="90000"/>
              <a:buFont typeface="Arial" panose="020B0604020202020204" pitchFamily="34" charset="0"/>
              <a:buChar char="•"/>
            </a:pPr>
            <a:endParaRPr lang="en-US" sz="1100" dirty="0">
              <a:gradFill>
                <a:gsLst>
                  <a:gs pos="78906">
                    <a:schemeClr val="accent1"/>
                  </a:gs>
                  <a:gs pos="46000">
                    <a:schemeClr val="accent1"/>
                  </a:gs>
                </a:gsLst>
                <a:lin ang="5400000" scaled="1"/>
              </a:gradFill>
              <a:latin typeface="Calibri" panose="020F0502020204030204" pitchFamily="34" charset="0"/>
            </a:endParaRPr>
          </a:p>
        </p:txBody>
      </p:sp>
      <p:sp>
        <p:nvSpPr>
          <p:cNvPr id="5" name="Title 4"/>
          <p:cNvSpPr>
            <a:spLocks noGrp="1"/>
          </p:cNvSpPr>
          <p:nvPr>
            <p:ph type="title"/>
          </p:nvPr>
        </p:nvSpPr>
        <p:spPr/>
        <p:txBody>
          <a:bodyPr/>
          <a:lstStyle/>
          <a:p>
            <a:r>
              <a:rPr lang="en-US" dirty="0" smtClean="0">
                <a:latin typeface="Calibri" panose="020F0502020204030204" pitchFamily="34" charset="0"/>
              </a:rPr>
              <a:t>SharePoint Framework - Deployment</a:t>
            </a:r>
            <a:endParaRPr lang="en-US" dirty="0">
              <a:latin typeface="Calibri" panose="020F0502020204030204" pitchFamily="34" charset="0"/>
            </a:endParaRPr>
          </a:p>
        </p:txBody>
      </p:sp>
    </p:spTree>
    <p:extLst>
      <p:ext uri="{BB962C8B-B14F-4D97-AF65-F5344CB8AC3E}">
        <p14:creationId xmlns:p14="http://schemas.microsoft.com/office/powerpoint/2010/main" val="63770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libri" panose="020F0502020204030204" pitchFamily="34" charset="0"/>
              </a:rPr>
              <a:t>References</a:t>
            </a:r>
            <a:endParaRPr lang="en-US" dirty="0">
              <a:latin typeface="Calibri" panose="020F0502020204030204" pitchFamily="34" charset="0"/>
            </a:endParaRPr>
          </a:p>
        </p:txBody>
      </p:sp>
      <p:sp>
        <p:nvSpPr>
          <p:cNvPr id="5" name="Content Placeholder 4"/>
          <p:cNvSpPr>
            <a:spLocks noGrp="1"/>
          </p:cNvSpPr>
          <p:nvPr>
            <p:ph idx="1"/>
          </p:nvPr>
        </p:nvSpPr>
        <p:spPr/>
        <p:txBody>
          <a:bodyPr/>
          <a:lstStyle/>
          <a:p>
            <a:r>
              <a:rPr lang="en-US" sz="1200" dirty="0" smtClean="0">
                <a:latin typeface="Calibri" panose="020F0502020204030204" pitchFamily="34" charset="0"/>
                <a:hlinkClick r:id="rId2"/>
              </a:rPr>
              <a:t>Latest Release Notes on SharePoint Framework Updates</a:t>
            </a:r>
            <a:endParaRPr lang="en-US" sz="1200" dirty="0" smtClean="0">
              <a:latin typeface="Calibri" panose="020F0502020204030204" pitchFamily="34" charset="0"/>
            </a:endParaRPr>
          </a:p>
          <a:p>
            <a:r>
              <a:rPr lang="en-US" sz="1200" dirty="0" smtClean="0">
                <a:latin typeface="Calibri" panose="020F0502020204030204" pitchFamily="34" charset="0"/>
                <a:hlinkClick r:id="rId3"/>
              </a:rPr>
              <a:t>SharePoint Framework API Reference </a:t>
            </a:r>
            <a:endParaRPr lang="en-US" sz="1200" dirty="0" smtClean="0">
              <a:latin typeface="Calibri" panose="020F0502020204030204" pitchFamily="34" charset="0"/>
            </a:endParaRPr>
          </a:p>
          <a:p>
            <a:r>
              <a:rPr lang="en-US" sz="1200" dirty="0" smtClean="0">
                <a:latin typeface="Calibri" panose="020F0502020204030204" pitchFamily="34" charset="0"/>
                <a:hlinkClick r:id="rId4" action="ppaction://hlinkfile"/>
              </a:rPr>
              <a:t>When to use  SharePoint Framework</a:t>
            </a:r>
            <a:endParaRPr lang="en-US" sz="1200" dirty="0" smtClean="0">
              <a:latin typeface="Calibri" panose="020F0502020204030204" pitchFamily="34" charset="0"/>
            </a:endParaRPr>
          </a:p>
          <a:p>
            <a:r>
              <a:rPr lang="en-US" sz="1200" dirty="0" smtClean="0">
                <a:latin typeface="Calibri" panose="020F0502020204030204" pitchFamily="34" charset="0"/>
              </a:rPr>
              <a:t>Quick Start </a:t>
            </a:r>
          </a:p>
          <a:p>
            <a:pPr lvl="1"/>
            <a:r>
              <a:rPr lang="en-US" dirty="0" smtClean="0">
                <a:latin typeface="Calibri" panose="020F0502020204030204" pitchFamily="34" charset="0"/>
                <a:hlinkClick r:id="rId5"/>
              </a:rPr>
              <a:t>TypeScript</a:t>
            </a:r>
            <a:endParaRPr lang="en-US" dirty="0" smtClean="0">
              <a:latin typeface="Calibri" panose="020F0502020204030204" pitchFamily="34" charset="0"/>
            </a:endParaRPr>
          </a:p>
          <a:p>
            <a:pPr lvl="1"/>
            <a:r>
              <a:rPr lang="en-US" dirty="0" smtClean="0">
                <a:latin typeface="Calibri" panose="020F0502020204030204" pitchFamily="34" charset="0"/>
                <a:hlinkClick r:id="rId6"/>
              </a:rPr>
              <a:t>React</a:t>
            </a:r>
            <a:endParaRPr lang="en-US" dirty="0" smtClean="0">
              <a:latin typeface="Calibri" panose="020F0502020204030204" pitchFamily="34" charset="0"/>
            </a:endParaRPr>
          </a:p>
          <a:p>
            <a:pPr lvl="1"/>
            <a:r>
              <a:rPr lang="en-US" dirty="0" smtClean="0">
                <a:latin typeface="Calibri" panose="020F0502020204030204" pitchFamily="34" charset="0"/>
                <a:hlinkClick r:id="rId7"/>
              </a:rPr>
              <a:t>Angular 2</a:t>
            </a:r>
            <a:endParaRPr lang="en-US" dirty="0" smtClean="0">
              <a:latin typeface="Calibri" panose="020F0502020204030204" pitchFamily="34" charset="0"/>
            </a:endParaRPr>
          </a:p>
          <a:p>
            <a:pPr lvl="1"/>
            <a:r>
              <a:rPr lang="en-US" dirty="0" smtClean="0">
                <a:latin typeface="Calibri" panose="020F0502020204030204" pitchFamily="34" charset="0"/>
                <a:hlinkClick r:id="rId8"/>
              </a:rPr>
              <a:t>Handlebars</a:t>
            </a:r>
            <a:endParaRPr lang="en-US" dirty="0" smtClean="0">
              <a:latin typeface="Calibri" panose="020F0502020204030204" pitchFamily="34" charset="0"/>
            </a:endParaRPr>
          </a:p>
          <a:p>
            <a:r>
              <a:rPr lang="en-US" sz="1200" dirty="0" smtClean="0">
                <a:latin typeface="Calibri" panose="020F0502020204030204" pitchFamily="34" charset="0"/>
              </a:rPr>
              <a:t>Code Samples	</a:t>
            </a:r>
          </a:p>
          <a:p>
            <a:pPr lvl="1"/>
            <a:r>
              <a:rPr lang="en-US" dirty="0" smtClean="0">
                <a:latin typeface="Calibri" panose="020F0502020204030204" pitchFamily="34" charset="0"/>
                <a:hlinkClick r:id="rId9"/>
              </a:rPr>
              <a:t>SharePoint Framework Code Samples</a:t>
            </a:r>
            <a:endParaRPr lang="en-US" dirty="0" smtClean="0">
              <a:latin typeface="Calibri" panose="020F0502020204030204" pitchFamily="34" charset="0"/>
            </a:endParaRPr>
          </a:p>
          <a:p>
            <a:pPr lvl="1"/>
            <a:r>
              <a:rPr lang="en-US" dirty="0">
                <a:latin typeface="Calibri" panose="020F0502020204030204" pitchFamily="34" charset="0"/>
                <a:hlinkClick r:id="rId10"/>
              </a:rPr>
              <a:t>Code samples and developer content targeted towards SharePoint Framework client-side web parts</a:t>
            </a:r>
            <a:r>
              <a:rPr lang="en-US" dirty="0" smtClean="0">
                <a:latin typeface="Calibri" panose="020F0502020204030204" pitchFamily="34" charset="0"/>
                <a:hlinkClick r:id="rId10"/>
              </a:rPr>
              <a:t>.</a:t>
            </a:r>
            <a:endParaRPr lang="en-US" dirty="0" smtClean="0">
              <a:latin typeface="Calibri" panose="020F0502020204030204" pitchFamily="34" charset="0"/>
            </a:endParaRPr>
          </a:p>
          <a:p>
            <a:pPr lvl="1"/>
            <a:r>
              <a:rPr lang="en-US" dirty="0" smtClean="0">
                <a:latin typeface="Calibri" panose="020F0502020204030204" pitchFamily="34" charset="0"/>
              </a:rPr>
              <a:t>Client Side Web Parts – </a:t>
            </a:r>
            <a:r>
              <a:rPr lang="en-US" dirty="0" smtClean="0">
                <a:latin typeface="Calibri" panose="020F0502020204030204" pitchFamily="34" charset="0"/>
                <a:hlinkClick r:id="rId11"/>
              </a:rPr>
              <a:t>Developer’s Guidance References</a:t>
            </a:r>
            <a:endParaRPr lang="en-US" dirty="0" smtClean="0">
              <a:latin typeface="Calibri" panose="020F0502020204030204" pitchFamily="34" charset="0"/>
            </a:endParaRPr>
          </a:p>
          <a:p>
            <a:pPr lvl="1"/>
            <a:r>
              <a:rPr lang="en-US" dirty="0" smtClean="0">
                <a:latin typeface="Calibri" panose="020F0502020204030204" pitchFamily="34" charset="0"/>
                <a:hlinkClick r:id="rId12"/>
              </a:rPr>
              <a:t>40 Fantastic Web Parts  with SharePoint Framework </a:t>
            </a:r>
            <a:endParaRPr lang="en-US" dirty="0" smtClean="0">
              <a:latin typeface="Calibri" panose="020F0502020204030204" pitchFamily="34" charset="0"/>
            </a:endParaRPr>
          </a:p>
          <a:p>
            <a:r>
              <a:rPr lang="en-US" sz="1200" dirty="0" smtClean="0">
                <a:latin typeface="Calibri" panose="020F0502020204030204" pitchFamily="34" charset="0"/>
              </a:rPr>
              <a:t>Advanced Topics</a:t>
            </a:r>
          </a:p>
          <a:p>
            <a:pPr lvl="1"/>
            <a:r>
              <a:rPr lang="en-US" dirty="0" smtClean="0">
                <a:latin typeface="Calibri" panose="020F0502020204030204" pitchFamily="34" charset="0"/>
                <a:hlinkClick r:id="rId13"/>
              </a:rPr>
              <a:t>Information about updated SharePoint Framework Package &amp; Common Build Packages</a:t>
            </a:r>
            <a:endParaRPr lang="en-US" dirty="0" smtClean="0">
              <a:latin typeface="Calibri" panose="020F0502020204030204" pitchFamily="34" charset="0"/>
            </a:endParaRPr>
          </a:p>
          <a:p>
            <a:pPr lvl="1"/>
            <a:r>
              <a:rPr lang="en-US" dirty="0" smtClean="0">
                <a:latin typeface="Calibri" panose="020F0502020204030204" pitchFamily="34" charset="0"/>
                <a:hlinkClick r:id="rId14"/>
              </a:rPr>
              <a:t>Integrate Build Tasks in SharePoint Framework Toolchain</a:t>
            </a:r>
            <a:endParaRPr lang="en-US" dirty="0" smtClean="0">
              <a:latin typeface="Calibri" panose="020F0502020204030204" pitchFamily="34" charset="0"/>
            </a:endParaRPr>
          </a:p>
          <a:p>
            <a:pPr lvl="1"/>
            <a:r>
              <a:rPr lang="en-US" dirty="0" smtClean="0">
                <a:latin typeface="Calibri" panose="020F0502020204030204" pitchFamily="34" charset="0"/>
                <a:hlinkClick r:id="rId15"/>
              </a:rPr>
              <a:t>Extending WebPack in SharePoint Framework Toolchain</a:t>
            </a:r>
            <a:endParaRPr lang="en-US" dirty="0" smtClean="0">
              <a:latin typeface="Calibri" panose="020F0502020204030204" pitchFamily="34" charset="0"/>
            </a:endParaRPr>
          </a:p>
          <a:p>
            <a:r>
              <a:rPr lang="en-US" sz="1200" dirty="0" smtClean="0">
                <a:latin typeface="Calibri" panose="020F0502020204030204" pitchFamily="34" charset="0"/>
              </a:rPr>
              <a:t>Web Casts</a:t>
            </a:r>
          </a:p>
          <a:p>
            <a:pPr lvl="1"/>
            <a:r>
              <a:rPr lang="en-US" dirty="0" smtClean="0">
                <a:latin typeface="Calibri" panose="020F0502020204030204" pitchFamily="34" charset="0"/>
                <a:hlinkClick r:id="rId16"/>
              </a:rPr>
              <a:t>Building Simple SharePoint Framework Web Part</a:t>
            </a:r>
            <a:endParaRPr lang="en-US" dirty="0" smtClean="0">
              <a:latin typeface="Calibri" panose="020F0502020204030204" pitchFamily="34" charset="0"/>
            </a:endParaRPr>
          </a:p>
          <a:p>
            <a:pPr lvl="1"/>
            <a:r>
              <a:rPr lang="en-US" dirty="0" smtClean="0">
                <a:latin typeface="Calibri" panose="020F0502020204030204" pitchFamily="34" charset="0"/>
                <a:hlinkClick r:id="rId17"/>
              </a:rPr>
              <a:t>Converting existing JS Apps to SharePoint Framework</a:t>
            </a:r>
            <a:endParaRPr lang="en-US" dirty="0" smtClean="0">
              <a:latin typeface="Calibri" panose="020F0502020204030204" pitchFamily="34" charset="0"/>
            </a:endParaRPr>
          </a:p>
          <a:p>
            <a:pPr lvl="1"/>
            <a:r>
              <a:rPr lang="en-US" dirty="0" smtClean="0">
                <a:latin typeface="Calibri" panose="020F0502020204030204" pitchFamily="34" charset="0"/>
                <a:hlinkClick r:id="rId18"/>
              </a:rPr>
              <a:t>SharePoint Framework  Video Tutorials</a:t>
            </a:r>
            <a:endParaRPr lang="en-US" dirty="0" smtClean="0">
              <a:latin typeface="Calibri" panose="020F0502020204030204" pitchFamily="34" charset="0"/>
            </a:endParaRPr>
          </a:p>
          <a:p>
            <a:pPr lvl="1"/>
            <a:r>
              <a:rPr lang="en-US" dirty="0" smtClean="0">
                <a:latin typeface="Calibri" panose="020F0502020204030204" pitchFamily="34" charset="0"/>
                <a:hlinkClick r:id="rId19"/>
              </a:rPr>
              <a:t>SharePoint Customization – When to use which Model?</a:t>
            </a:r>
            <a:endParaRPr lang="en-US" dirty="0">
              <a:latin typeface="Calibri" panose="020F0502020204030204" pitchFamily="34" charset="0"/>
            </a:endParaRPr>
          </a:p>
        </p:txBody>
      </p:sp>
    </p:spTree>
    <p:extLst>
      <p:ext uri="{BB962C8B-B14F-4D97-AF65-F5344CB8AC3E}">
        <p14:creationId xmlns:p14="http://schemas.microsoft.com/office/powerpoint/2010/main" val="1599803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SharePoint Development Options</a:t>
            </a:r>
            <a:endParaRPr lang="en-US" dirty="0">
              <a:latin typeface="Calibri" panose="020F0502020204030204" pitchFamily="34" charset="0"/>
            </a:endParaRPr>
          </a:p>
        </p:txBody>
      </p:sp>
      <p:pic>
        <p:nvPicPr>
          <p:cNvPr id="1026" name="Picture 2" descr="SharePoint development options in one page - includes wsp's, add-in model, external apps and SharePoint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82" y="640081"/>
            <a:ext cx="8451273" cy="569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65611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SharePoint Framework – New Page Structure Model</a:t>
            </a:r>
            <a:endParaRPr lang="en-US" dirty="0">
              <a:latin typeface="Calibri" panose="020F0502020204030204" pitchFamily="34" charset="0"/>
            </a:endParaRPr>
          </a:p>
        </p:txBody>
      </p:sp>
      <p:pic>
        <p:nvPicPr>
          <p:cNvPr id="3" name="Picture 2" descr="The SharePoint framework-an open and connected platform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 y="825355"/>
            <a:ext cx="8664909" cy="450864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0148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720435"/>
            <a:ext cx="8609562" cy="5611091"/>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4" name="Text Placeholder 3"/>
          <p:cNvSpPr>
            <a:spLocks noGrp="1"/>
          </p:cNvSpPr>
          <p:nvPr>
            <p:ph type="body" sz="quarter" idx="10"/>
          </p:nvPr>
        </p:nvSpPr>
        <p:spPr>
          <a:xfrm>
            <a:off x="216648" y="692730"/>
            <a:ext cx="8511716" cy="5943600"/>
          </a:xfrm>
        </p:spPr>
        <p:txBody>
          <a:bodyPr/>
          <a:lstStyle/>
          <a:p>
            <a:pPr marL="470630" indent="-470630">
              <a:buFont typeface="Arial" panose="020B0604020202020204" pitchFamily="34" charset="0"/>
              <a:buChar char="•"/>
            </a:pPr>
            <a:r>
              <a:rPr lang="en-US" sz="1500" dirty="0" smtClean="0">
                <a:latin typeface="Calibri" panose="020F0502020204030204" pitchFamily="34" charset="0"/>
              </a:rPr>
              <a:t>The </a:t>
            </a:r>
            <a:r>
              <a:rPr lang="en-US" sz="1500" dirty="0">
                <a:latin typeface="Calibri" panose="020F0502020204030204" pitchFamily="34" charset="0"/>
              </a:rPr>
              <a:t>SharePoint Framework (SPFx) </a:t>
            </a:r>
            <a:r>
              <a:rPr lang="en-US" sz="1500" dirty="0" smtClean="0">
                <a:latin typeface="Calibri" panose="020F0502020204030204" pitchFamily="34" charset="0"/>
              </a:rPr>
              <a:t>is a new application development model for </a:t>
            </a:r>
            <a:r>
              <a:rPr lang="en-US" sz="1500" b="1" dirty="0" smtClean="0">
                <a:latin typeface="Calibri" panose="020F0502020204030204" pitchFamily="34" charset="0"/>
              </a:rPr>
              <a:t>Page(Modern Page) </a:t>
            </a:r>
            <a:r>
              <a:rPr lang="en-US" sz="1500" dirty="0" smtClean="0">
                <a:latin typeface="Calibri" panose="020F0502020204030204" pitchFamily="34" charset="0"/>
              </a:rPr>
              <a:t>and </a:t>
            </a:r>
            <a:r>
              <a:rPr lang="en-US" sz="1500" b="1" dirty="0" smtClean="0">
                <a:latin typeface="Calibri" panose="020F0502020204030204" pitchFamily="34" charset="0"/>
              </a:rPr>
              <a:t>Part(Client Side Web Parts)</a:t>
            </a:r>
            <a:r>
              <a:rPr lang="en-US" sz="1500" dirty="0" smtClean="0">
                <a:latin typeface="Calibri" panose="020F0502020204030204" pitchFamily="34" charset="0"/>
              </a:rPr>
              <a:t> </a:t>
            </a:r>
            <a:r>
              <a:rPr lang="en-US" sz="1500" dirty="0">
                <a:latin typeface="Calibri" panose="020F0502020204030204" pitchFamily="34" charset="0"/>
              </a:rPr>
              <a:t>that enables full support for client-side development and open source tools. It also easily integrates with Microsoft graph. </a:t>
            </a:r>
            <a:endParaRPr lang="en-US" sz="1500" dirty="0" smtClean="0">
              <a:latin typeface="Calibri" panose="020F0502020204030204" pitchFamily="34" charset="0"/>
            </a:endParaRPr>
          </a:p>
          <a:p>
            <a:pPr marL="470630" indent="-470630">
              <a:buFont typeface="Arial" panose="020B0604020202020204" pitchFamily="34" charset="0"/>
              <a:buChar char="•"/>
            </a:pPr>
            <a:r>
              <a:rPr lang="en-US" sz="1500" dirty="0" smtClean="0">
                <a:latin typeface="Calibri" panose="020F0502020204030204" pitchFamily="34" charset="0"/>
              </a:rPr>
              <a:t>The </a:t>
            </a:r>
            <a:r>
              <a:rPr lang="en-US" sz="1500" dirty="0">
                <a:latin typeface="Calibri" panose="020F0502020204030204" pitchFamily="34" charset="0"/>
              </a:rPr>
              <a:t>SharePoint Framework works for both </a:t>
            </a:r>
            <a:r>
              <a:rPr lang="en-US" sz="1500" b="1" dirty="0">
                <a:latin typeface="Calibri" panose="020F0502020204030204" pitchFamily="34" charset="0"/>
              </a:rPr>
              <a:t>SharePoint on-premises </a:t>
            </a:r>
            <a:r>
              <a:rPr lang="en-US" sz="1500" dirty="0">
                <a:latin typeface="Calibri" panose="020F0502020204030204" pitchFamily="34" charset="0"/>
              </a:rPr>
              <a:t>and </a:t>
            </a:r>
            <a:r>
              <a:rPr lang="en-US" sz="1500" b="1" dirty="0">
                <a:latin typeface="Calibri" panose="020F0502020204030204" pitchFamily="34" charset="0"/>
              </a:rPr>
              <a:t>SharePoint Online</a:t>
            </a:r>
            <a:r>
              <a:rPr lang="en-US" sz="1500" dirty="0">
                <a:latin typeface="Calibri" panose="020F0502020204030204" pitchFamily="34" charset="0"/>
              </a:rPr>
              <a:t>. It is still in developer </a:t>
            </a:r>
            <a:r>
              <a:rPr lang="en-US" sz="1500" dirty="0" smtClean="0">
                <a:latin typeface="Calibri" panose="020F0502020204030204" pitchFamily="34" charset="0"/>
              </a:rPr>
              <a:t>preview(</a:t>
            </a:r>
            <a:r>
              <a:rPr lang="en-US" sz="1500" b="1" dirty="0" smtClean="0">
                <a:latin typeface="Calibri" panose="020F0502020204030204" pitchFamily="34" charset="0"/>
              </a:rPr>
              <a:t>Currently on Release Candidate 0</a:t>
            </a:r>
            <a:r>
              <a:rPr lang="en-US" sz="1500" dirty="0" smtClean="0">
                <a:latin typeface="Calibri" panose="020F0502020204030204" pitchFamily="34" charset="0"/>
              </a:rPr>
              <a:t>) </a:t>
            </a:r>
            <a:r>
              <a:rPr lang="en-US" sz="1500" dirty="0">
                <a:latin typeface="Calibri" panose="020F0502020204030204" pitchFamily="34" charset="0"/>
              </a:rPr>
              <a:t>and should be released to production in early 2017. </a:t>
            </a:r>
            <a:endParaRPr lang="en-US" sz="1500" dirty="0" smtClean="0">
              <a:latin typeface="Calibri" panose="020F0502020204030204" pitchFamily="34" charset="0"/>
            </a:endParaRPr>
          </a:p>
          <a:p>
            <a:pPr marL="470630" indent="-470630">
              <a:buFont typeface="Arial" panose="020B0604020202020204" pitchFamily="34" charset="0"/>
              <a:buChar char="•"/>
            </a:pPr>
            <a:r>
              <a:rPr lang="en-US" sz="1500" dirty="0">
                <a:latin typeface="Calibri" panose="020F0502020204030204" pitchFamily="34" charset="0"/>
              </a:rPr>
              <a:t>It’s used internally by the product team, and the same code is usable by 3rd party developers</a:t>
            </a:r>
            <a:r>
              <a:rPr lang="en-US" sz="1500" dirty="0" smtClean="0">
                <a:latin typeface="Calibri" panose="020F0502020204030204" pitchFamily="34" charset="0"/>
              </a:rPr>
              <a:t>.</a:t>
            </a:r>
          </a:p>
          <a:p>
            <a:pPr marL="470630" indent="-470630">
              <a:buFont typeface="Arial" panose="020B0604020202020204" pitchFamily="34" charset="0"/>
              <a:buChar char="•"/>
            </a:pPr>
            <a:r>
              <a:rPr lang="en-US" sz="1500" dirty="0">
                <a:latin typeface="Calibri" panose="020F0502020204030204" pitchFamily="34" charset="0"/>
              </a:rPr>
              <a:t>It runs in the context of the current user and connection in the browser. </a:t>
            </a:r>
            <a:r>
              <a:rPr lang="en-US" sz="1500" b="1" dirty="0">
                <a:latin typeface="Calibri" panose="020F0502020204030204" pitchFamily="34" charset="0"/>
              </a:rPr>
              <a:t>No iFrames</a:t>
            </a:r>
            <a:r>
              <a:rPr lang="en-US" sz="1500" dirty="0">
                <a:latin typeface="Calibri" panose="020F0502020204030204" pitchFamily="34" charset="0"/>
              </a:rPr>
              <a:t>.</a:t>
            </a:r>
          </a:p>
          <a:p>
            <a:pPr marL="470630" indent="-470630">
              <a:buFont typeface="Arial" panose="020B0604020202020204" pitchFamily="34" charset="0"/>
              <a:buChar char="•"/>
            </a:pPr>
            <a:r>
              <a:rPr lang="en-US" sz="1500" dirty="0" smtClean="0">
                <a:latin typeface="Calibri" panose="020F0502020204030204" pitchFamily="34" charset="0"/>
              </a:rPr>
              <a:t>The </a:t>
            </a:r>
            <a:r>
              <a:rPr lang="en-US" sz="1500" dirty="0">
                <a:latin typeface="Calibri" panose="020F0502020204030204" pitchFamily="34" charset="0"/>
              </a:rPr>
              <a:t>controls are responsive and accessible by nature.</a:t>
            </a:r>
          </a:p>
          <a:p>
            <a:pPr marL="470630" indent="-470630">
              <a:buFont typeface="Arial" panose="020B0604020202020204" pitchFamily="34" charset="0"/>
              <a:buChar char="•"/>
            </a:pPr>
            <a:r>
              <a:rPr lang="en-US" sz="1500" b="1" dirty="0" smtClean="0">
                <a:latin typeface="Calibri" panose="020F0502020204030204" pitchFamily="34" charset="0"/>
              </a:rPr>
              <a:t>It </a:t>
            </a:r>
            <a:r>
              <a:rPr lang="en-US" sz="1500" b="1" dirty="0">
                <a:latin typeface="Calibri" panose="020F0502020204030204" pitchFamily="34" charset="0"/>
              </a:rPr>
              <a:t>is framework agnostic </a:t>
            </a:r>
            <a:r>
              <a:rPr lang="en-US" sz="1500" dirty="0">
                <a:latin typeface="Calibri" panose="020F0502020204030204" pitchFamily="34" charset="0"/>
              </a:rPr>
              <a:t>– You can use any browser framework that you like – React, Handlebars, knockout, angular </a:t>
            </a:r>
            <a:r>
              <a:rPr lang="en-US" sz="1500" dirty="0" smtClean="0">
                <a:latin typeface="Calibri" panose="020F0502020204030204" pitchFamily="34" charset="0"/>
              </a:rPr>
              <a:t>etc</a:t>
            </a:r>
            <a:endParaRPr lang="en-US" sz="1500" dirty="0">
              <a:latin typeface="Calibri" panose="020F0502020204030204" pitchFamily="34" charset="0"/>
            </a:endParaRPr>
          </a:p>
          <a:p>
            <a:pPr marL="470630" indent="-470630">
              <a:buFont typeface="Arial" panose="020B0604020202020204" pitchFamily="34" charset="0"/>
              <a:buChar char="•"/>
            </a:pPr>
            <a:r>
              <a:rPr lang="en-US" sz="1500" dirty="0" smtClean="0">
                <a:latin typeface="Calibri" panose="020F0502020204030204" pitchFamily="34" charset="0"/>
              </a:rPr>
              <a:t>New</a:t>
            </a:r>
            <a:r>
              <a:rPr lang="en-US" sz="1500" b="1" dirty="0" smtClean="0">
                <a:latin typeface="Calibri" panose="020F0502020204030204" pitchFamily="34" charset="0"/>
              </a:rPr>
              <a:t> tool </a:t>
            </a:r>
            <a:r>
              <a:rPr lang="en-US" sz="1500" b="1" dirty="0">
                <a:latin typeface="Calibri" panose="020F0502020204030204" pitchFamily="34" charset="0"/>
              </a:rPr>
              <a:t>chain</a:t>
            </a:r>
            <a:r>
              <a:rPr lang="en-US" sz="1500" dirty="0">
                <a:latin typeface="Calibri" panose="020F0502020204030204" pitchFamily="34" charset="0"/>
              </a:rPr>
              <a:t> </a:t>
            </a:r>
            <a:r>
              <a:rPr lang="en-US" sz="1500" dirty="0" smtClean="0">
                <a:latin typeface="Calibri" panose="020F0502020204030204" pitchFamily="34" charset="0"/>
              </a:rPr>
              <a:t>introduced and is </a:t>
            </a:r>
            <a:r>
              <a:rPr lang="en-US" sz="1500" dirty="0">
                <a:latin typeface="Calibri" panose="020F0502020204030204" pitchFamily="34" charset="0"/>
              </a:rPr>
              <a:t>based on common open source client development tools like </a:t>
            </a:r>
            <a:r>
              <a:rPr lang="en-US" sz="1500" dirty="0" smtClean="0">
                <a:latin typeface="Calibri" panose="020F0502020204030204" pitchFamily="34" charset="0"/>
              </a:rPr>
              <a:t>NPM, </a:t>
            </a:r>
            <a:r>
              <a:rPr lang="en-US" sz="1500" dirty="0">
                <a:latin typeface="Calibri" panose="020F0502020204030204" pitchFamily="34" charset="0"/>
              </a:rPr>
              <a:t>TypeScript, yeoman, </a:t>
            </a:r>
            <a:r>
              <a:rPr lang="en-US" sz="1500" dirty="0" smtClean="0">
                <a:latin typeface="Calibri" panose="020F0502020204030204" pitchFamily="34" charset="0"/>
              </a:rPr>
              <a:t>WebPack, </a:t>
            </a:r>
            <a:r>
              <a:rPr lang="en-US" sz="1500" dirty="0">
                <a:latin typeface="Calibri" panose="020F0502020204030204" pitchFamily="34" charset="0"/>
              </a:rPr>
              <a:t>gulp, etc.</a:t>
            </a:r>
          </a:p>
          <a:p>
            <a:pPr marL="470630" indent="-470630">
              <a:buFont typeface="Arial" panose="020B0604020202020204" pitchFamily="34" charset="0"/>
              <a:buChar char="•"/>
            </a:pPr>
            <a:r>
              <a:rPr lang="en-US" sz="1500" dirty="0">
                <a:latin typeface="Calibri" panose="020F0502020204030204" pitchFamily="34" charset="0"/>
              </a:rPr>
              <a:t>Performance is </a:t>
            </a:r>
            <a:r>
              <a:rPr lang="en-US" sz="1500" dirty="0" smtClean="0">
                <a:latin typeface="Calibri" panose="020F0502020204030204" pitchFamily="34" charset="0"/>
              </a:rPr>
              <a:t>key advantage for adopting SharePoint Framework</a:t>
            </a:r>
            <a:endParaRPr lang="en-US" sz="1500" dirty="0">
              <a:latin typeface="Calibri" panose="020F0502020204030204" pitchFamily="34" charset="0"/>
            </a:endParaRPr>
          </a:p>
          <a:p>
            <a:pPr marL="470630" indent="-470630">
              <a:buFont typeface="Arial" panose="020B0604020202020204" pitchFamily="34" charset="0"/>
              <a:buChar char="•"/>
            </a:pPr>
            <a:r>
              <a:rPr lang="en-US" sz="1500" dirty="0">
                <a:latin typeface="Calibri" panose="020F0502020204030204" pitchFamily="34" charset="0"/>
              </a:rPr>
              <a:t>SPFx client-side solutions </a:t>
            </a:r>
            <a:r>
              <a:rPr lang="en-US" sz="1500" dirty="0" smtClean="0">
                <a:latin typeface="Calibri" panose="020F0502020204030204" pitchFamily="34" charset="0"/>
              </a:rPr>
              <a:t>are </a:t>
            </a:r>
            <a:r>
              <a:rPr lang="en-US" sz="1500" dirty="0">
                <a:latin typeface="Calibri" panose="020F0502020204030204" pitchFamily="34" charset="0"/>
              </a:rPr>
              <a:t>approved by the tenant administrators (or their </a:t>
            </a:r>
            <a:r>
              <a:rPr lang="en-US" sz="1500" dirty="0" smtClean="0">
                <a:latin typeface="Calibri" panose="020F0502020204030204" pitchFamily="34" charset="0"/>
              </a:rPr>
              <a:t>delegates)and it can </a:t>
            </a:r>
            <a:r>
              <a:rPr lang="en-US" sz="1500" dirty="0">
                <a:latin typeface="Calibri" panose="020F0502020204030204" pitchFamily="34" charset="0"/>
              </a:rPr>
              <a:t>be used by end users on all sites – even self service created sites like teams, groups, personal, etc.</a:t>
            </a:r>
          </a:p>
          <a:p>
            <a:pPr marL="470630" indent="-470630">
              <a:buFont typeface="Arial" panose="020B0604020202020204" pitchFamily="34" charset="0"/>
              <a:buChar char="•"/>
            </a:pPr>
            <a:r>
              <a:rPr lang="en-US" sz="1500" dirty="0">
                <a:latin typeface="Calibri" panose="020F0502020204030204" pitchFamily="34" charset="0"/>
              </a:rPr>
              <a:t>Can be deployed in both classic web part and publishing pages as well as the modern pages.</a:t>
            </a:r>
          </a:p>
        </p:txBody>
      </p:sp>
      <p:sp>
        <p:nvSpPr>
          <p:cNvPr id="3" name="Title 2"/>
          <p:cNvSpPr>
            <a:spLocks noGrp="1"/>
          </p:cNvSpPr>
          <p:nvPr>
            <p:ph type="title"/>
          </p:nvPr>
        </p:nvSpPr>
        <p:spPr>
          <a:xfrm>
            <a:off x="163513" y="58300"/>
            <a:ext cx="7872412" cy="495877"/>
          </a:xfrm>
        </p:spPr>
        <p:txBody>
          <a:bodyPr/>
          <a:lstStyle/>
          <a:p>
            <a:r>
              <a:rPr lang="en-US" dirty="0" smtClean="0">
                <a:latin typeface="Calibri" panose="020F0502020204030204" pitchFamily="34" charset="0"/>
              </a:rPr>
              <a:t>SharePoint Framework - Overview</a:t>
            </a:r>
            <a:endParaRPr lang="en-US" sz="2300" spc="-41" dirty="0">
              <a:gradFill>
                <a:gsLst>
                  <a:gs pos="21875">
                    <a:schemeClr val="tx2"/>
                  </a:gs>
                  <a:gs pos="61000">
                    <a:schemeClr val="tx2"/>
                  </a:gs>
                </a:gsLst>
                <a:lin ang="5400000" scaled="0"/>
              </a:gradFill>
              <a:latin typeface="Calibri" panose="020F0502020204030204" pitchFamily="34" charset="0"/>
            </a:endParaRPr>
          </a:p>
        </p:txBody>
      </p:sp>
    </p:spTree>
    <p:extLst>
      <p:ext uri="{BB962C8B-B14F-4D97-AF65-F5344CB8AC3E}">
        <p14:creationId xmlns:p14="http://schemas.microsoft.com/office/powerpoint/2010/main" val="311226936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928255"/>
            <a:ext cx="8471015" cy="5119697"/>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6" name="Rectangle 5"/>
          <p:cNvSpPr/>
          <p:nvPr/>
        </p:nvSpPr>
        <p:spPr>
          <a:xfrm>
            <a:off x="229216" y="981719"/>
            <a:ext cx="8443727" cy="3384633"/>
          </a:xfrm>
          <a:prstGeom prst="rect">
            <a:avLst/>
          </a:prstGeom>
        </p:spPr>
        <p:txBody>
          <a:bodyPr wrap="square" lIns="75301" tIns="37650" rIns="75301" bIns="37650">
            <a:spAutoFit/>
          </a:bodyPr>
          <a:lstStyle/>
          <a:p>
            <a:pPr marL="188252" indent="-188252">
              <a:spcBef>
                <a:spcPts val="1482"/>
              </a:spcBef>
              <a:buFont typeface="Arial" panose="020B0604020202020204" pitchFamily="34" charset="0"/>
              <a:buChar char="•"/>
            </a:pPr>
            <a:r>
              <a:rPr lang="en-US" sz="2000" b="1" dirty="0">
                <a:gradFill>
                  <a:gsLst>
                    <a:gs pos="1250">
                      <a:schemeClr val="tx2"/>
                    </a:gs>
                    <a:gs pos="99000">
                      <a:schemeClr val="tx2"/>
                    </a:gs>
                  </a:gsLst>
                  <a:lin ang="5400000" scaled="0"/>
                </a:gradFill>
                <a:latin typeface="Calibri" panose="020F0502020204030204" pitchFamily="34" charset="0"/>
              </a:rPr>
              <a:t>Building custom Web Parts</a:t>
            </a:r>
          </a:p>
          <a:p>
            <a:pPr marL="572309" lvl="1" indent="-188252">
              <a:spcBef>
                <a:spcPts val="1482"/>
              </a:spcBef>
              <a:buFont typeface="Arial" panose="020B0604020202020204" pitchFamily="34" charset="0"/>
              <a:buChar char="•"/>
            </a:pPr>
            <a:r>
              <a:rPr lang="en-US" sz="2000" dirty="0">
                <a:gradFill>
                  <a:gsLst>
                    <a:gs pos="1250">
                      <a:schemeClr val="tx2"/>
                    </a:gs>
                    <a:gs pos="99000">
                      <a:schemeClr val="tx2"/>
                    </a:gs>
                  </a:gsLst>
                  <a:lin ang="5400000" scaled="0"/>
                </a:gradFill>
                <a:latin typeface="Calibri" panose="020F0502020204030204" pitchFamily="34" charset="0"/>
              </a:rPr>
              <a:t>Building vertical focused applications</a:t>
            </a:r>
          </a:p>
          <a:p>
            <a:pPr marL="572309" lvl="1" indent="-188252">
              <a:spcBef>
                <a:spcPts val="1482"/>
              </a:spcBef>
              <a:buFont typeface="Arial" panose="020B0604020202020204" pitchFamily="34" charset="0"/>
              <a:buChar char="•"/>
            </a:pPr>
            <a:r>
              <a:rPr lang="en-US" sz="2000" dirty="0">
                <a:gradFill>
                  <a:gsLst>
                    <a:gs pos="1250">
                      <a:schemeClr val="tx2"/>
                    </a:gs>
                    <a:gs pos="99000">
                      <a:schemeClr val="tx2"/>
                    </a:gs>
                  </a:gsLst>
                  <a:lin ang="5400000" scaled="0"/>
                </a:gradFill>
                <a:latin typeface="Calibri" panose="020F0502020204030204" pitchFamily="34" charset="0"/>
              </a:rPr>
              <a:t>Integrating with external systems</a:t>
            </a:r>
          </a:p>
          <a:p>
            <a:pPr marL="188252" indent="-188252">
              <a:spcBef>
                <a:spcPts val="1482"/>
              </a:spcBef>
              <a:buFont typeface="Arial" panose="020B0604020202020204" pitchFamily="34" charset="0"/>
              <a:buChar char="•"/>
            </a:pPr>
            <a:r>
              <a:rPr lang="en-US" sz="2000" b="1" dirty="0">
                <a:gradFill>
                  <a:gsLst>
                    <a:gs pos="1250">
                      <a:schemeClr val="tx2"/>
                    </a:gs>
                    <a:gs pos="99000">
                      <a:schemeClr val="tx2"/>
                    </a:gs>
                  </a:gsLst>
                  <a:lin ang="5400000" scaled="0"/>
                </a:gradFill>
                <a:latin typeface="Calibri" panose="020F0502020204030204" pitchFamily="34" charset="0"/>
              </a:rPr>
              <a:t>Enhancing the out of the box experience</a:t>
            </a:r>
          </a:p>
          <a:p>
            <a:pPr marL="572309" lvl="1" indent="-188252">
              <a:spcBef>
                <a:spcPts val="1482"/>
              </a:spcBef>
              <a:buFont typeface="Arial" panose="020B0604020202020204" pitchFamily="34" charset="0"/>
              <a:buChar char="•"/>
            </a:pPr>
            <a:r>
              <a:rPr lang="en-US" sz="2000" dirty="0">
                <a:gradFill>
                  <a:gsLst>
                    <a:gs pos="1250">
                      <a:schemeClr val="tx2"/>
                    </a:gs>
                    <a:gs pos="99000">
                      <a:schemeClr val="tx2"/>
                    </a:gs>
                  </a:gsLst>
                  <a:lin ang="5400000" scaled="0"/>
                </a:gradFill>
                <a:latin typeface="Calibri" panose="020F0502020204030204" pitchFamily="34" charset="0"/>
              </a:rPr>
              <a:t>Branding custom portals</a:t>
            </a:r>
          </a:p>
          <a:p>
            <a:pPr marL="572309" lvl="1" indent="-188252">
              <a:spcBef>
                <a:spcPts val="1482"/>
              </a:spcBef>
              <a:buFont typeface="Arial" panose="020B0604020202020204" pitchFamily="34" charset="0"/>
              <a:buChar char="•"/>
            </a:pPr>
            <a:r>
              <a:rPr lang="en-US" sz="2000" dirty="0">
                <a:gradFill>
                  <a:gsLst>
                    <a:gs pos="1250">
                      <a:schemeClr val="tx2"/>
                    </a:gs>
                    <a:gs pos="99000">
                      <a:schemeClr val="tx2"/>
                    </a:gs>
                  </a:gsLst>
                  <a:lin ang="5400000" scaled="0"/>
                </a:gradFill>
                <a:latin typeface="Calibri" panose="020F0502020204030204" pitchFamily="34" charset="0"/>
              </a:rPr>
              <a:t>Building custom Intranet Portals</a:t>
            </a:r>
          </a:p>
          <a:p>
            <a:pPr marL="188252" indent="-188252">
              <a:spcBef>
                <a:spcPts val="1482"/>
              </a:spcBef>
              <a:buFont typeface="Arial" panose="020B0604020202020204" pitchFamily="34" charset="0"/>
              <a:buChar char="•"/>
            </a:pPr>
            <a:endParaRPr lang="en-US" sz="2000" dirty="0">
              <a:gradFill>
                <a:gsLst>
                  <a:gs pos="78906">
                    <a:schemeClr val="accent1"/>
                  </a:gs>
                  <a:gs pos="46000">
                    <a:schemeClr val="accent1"/>
                  </a:gs>
                </a:gsLst>
                <a:lin ang="5400000" scaled="1"/>
              </a:gradFill>
              <a:latin typeface="Calibri" panose="020F0502020204030204" pitchFamily="34" charset="0"/>
            </a:endParaRPr>
          </a:p>
        </p:txBody>
      </p:sp>
      <p:sp>
        <p:nvSpPr>
          <p:cNvPr id="2" name="Title 1"/>
          <p:cNvSpPr>
            <a:spLocks noGrp="1"/>
          </p:cNvSpPr>
          <p:nvPr>
            <p:ph type="title"/>
          </p:nvPr>
        </p:nvSpPr>
        <p:spPr/>
        <p:txBody>
          <a:bodyPr/>
          <a:lstStyle/>
          <a:p>
            <a:r>
              <a:rPr lang="en-US" dirty="0">
                <a:latin typeface="Calibri" panose="020F0502020204030204" pitchFamily="34" charset="0"/>
              </a:rPr>
              <a:t>Scenarios</a:t>
            </a:r>
          </a:p>
        </p:txBody>
      </p:sp>
    </p:spTree>
    <p:extLst>
      <p:ext uri="{BB962C8B-B14F-4D97-AF65-F5344CB8AC3E}">
        <p14:creationId xmlns:p14="http://schemas.microsoft.com/office/powerpoint/2010/main" val="1476156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1038" y="651164"/>
            <a:ext cx="4706147" cy="5687525"/>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7" name="Rectangle 6"/>
          <p:cNvSpPr/>
          <p:nvPr/>
        </p:nvSpPr>
        <p:spPr>
          <a:xfrm>
            <a:off x="241038" y="868869"/>
            <a:ext cx="4524926" cy="5469820"/>
          </a:xfrm>
          <a:prstGeom prst="rect">
            <a:avLst/>
          </a:prstGeom>
        </p:spPr>
        <p:txBody>
          <a:bodyPr wrap="square" lIns="75301" tIns="37650" rIns="75301" bIns="37650">
            <a:spAutoFit/>
          </a:bodyPr>
          <a:lstStyle/>
          <a:p>
            <a:pPr marL="188252" indent="-188252">
              <a:spcBef>
                <a:spcPts val="1482"/>
              </a:spcBef>
              <a:buFont typeface="Arial" panose="020B0604020202020204" pitchFamily="34" charset="0"/>
              <a:buChar char="•"/>
            </a:pPr>
            <a:r>
              <a:rPr lang="en-US" sz="1400" dirty="0" smtClean="0">
                <a:gradFill>
                  <a:gsLst>
                    <a:gs pos="1250">
                      <a:schemeClr val="tx2"/>
                    </a:gs>
                    <a:gs pos="99000">
                      <a:schemeClr val="tx2"/>
                    </a:gs>
                  </a:gsLst>
                  <a:lin ang="5400000" scaled="0"/>
                </a:gradFill>
                <a:latin typeface="Calibri" panose="020F0502020204030204" pitchFamily="34" charset="0"/>
              </a:rPr>
              <a:t>All </a:t>
            </a:r>
            <a:r>
              <a:rPr lang="en-US" sz="1400" dirty="0">
                <a:gradFill>
                  <a:gsLst>
                    <a:gs pos="1250">
                      <a:schemeClr val="tx2"/>
                    </a:gs>
                    <a:gs pos="99000">
                      <a:schemeClr val="tx2"/>
                    </a:gs>
                  </a:gsLst>
                  <a:lin ang="5400000" scaled="0"/>
                </a:gradFill>
                <a:latin typeface="Calibri" panose="020F0502020204030204" pitchFamily="34" charset="0"/>
              </a:rPr>
              <a:t>of the tools and technologies that internal </a:t>
            </a:r>
            <a:r>
              <a:rPr lang="en-US" sz="1400" dirty="0" smtClean="0">
                <a:gradFill>
                  <a:gsLst>
                    <a:gs pos="1250">
                      <a:schemeClr val="tx2"/>
                    </a:gs>
                    <a:gs pos="99000">
                      <a:schemeClr val="tx2"/>
                    </a:gs>
                  </a:gsLst>
                  <a:lin ang="5400000" scaled="0"/>
                </a:gradFill>
                <a:latin typeface="Calibri" panose="020F0502020204030204" pitchFamily="34" charset="0"/>
              </a:rPr>
              <a:t>Microsoft engineers </a:t>
            </a:r>
            <a:r>
              <a:rPr lang="en-US" sz="1400" dirty="0">
                <a:gradFill>
                  <a:gsLst>
                    <a:gs pos="1250">
                      <a:schemeClr val="tx2"/>
                    </a:gs>
                    <a:gs pos="99000">
                      <a:schemeClr val="tx2"/>
                    </a:gs>
                  </a:gsLst>
                  <a:lin ang="5400000" scaled="0"/>
                </a:gradFill>
                <a:latin typeface="Calibri" panose="020F0502020204030204" pitchFamily="34" charset="0"/>
              </a:rPr>
              <a:t>use to build </a:t>
            </a:r>
            <a:r>
              <a:rPr lang="en-US" sz="1400" dirty="0" smtClean="0">
                <a:gradFill>
                  <a:gsLst>
                    <a:gs pos="1250">
                      <a:schemeClr val="tx2"/>
                    </a:gs>
                    <a:gs pos="99000">
                      <a:schemeClr val="tx2"/>
                    </a:gs>
                  </a:gsLst>
                  <a:lin ang="5400000" scaled="0"/>
                </a:gradFill>
                <a:latin typeface="Calibri" panose="020F0502020204030204" pitchFamily="34" charset="0"/>
              </a:rPr>
              <a:t>is available </a:t>
            </a:r>
            <a:r>
              <a:rPr lang="en-US" sz="1400" dirty="0">
                <a:gradFill>
                  <a:gsLst>
                    <a:gs pos="1250">
                      <a:schemeClr val="tx2"/>
                    </a:gs>
                    <a:gs pos="99000">
                      <a:schemeClr val="tx2"/>
                    </a:gs>
                  </a:gsLst>
                  <a:lin ang="5400000" scaled="0"/>
                </a:gradFill>
                <a:latin typeface="Calibri" panose="020F0502020204030204" pitchFamily="34" charset="0"/>
              </a:rPr>
              <a:t>to third party developers</a:t>
            </a:r>
          </a:p>
          <a:p>
            <a:pPr marL="188252"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hlinkClick r:id="rId3"/>
              </a:rPr>
              <a:t>Node.js</a:t>
            </a:r>
            <a:r>
              <a:rPr lang="en-US" sz="1400" dirty="0">
                <a:gradFill>
                  <a:gsLst>
                    <a:gs pos="1250">
                      <a:schemeClr val="tx2"/>
                    </a:gs>
                    <a:gs pos="99000">
                      <a:schemeClr val="tx2"/>
                    </a:gs>
                  </a:gsLst>
                  <a:lin ang="5400000" scaled="0"/>
                </a:gradFill>
                <a:latin typeface="Calibri" panose="020F0502020204030204" pitchFamily="34" charset="0"/>
              </a:rPr>
              <a:t> - cross-platform runtime environment for hosting and serving </a:t>
            </a:r>
            <a:r>
              <a:rPr lang="en-US" sz="1400" dirty="0" smtClean="0">
                <a:gradFill>
                  <a:gsLst>
                    <a:gs pos="1250">
                      <a:schemeClr val="tx2"/>
                    </a:gs>
                    <a:gs pos="99000">
                      <a:schemeClr val="tx2"/>
                    </a:gs>
                  </a:gsLst>
                  <a:lin ang="5400000" scaled="0"/>
                </a:gradFill>
                <a:latin typeface="Calibri" panose="020F0502020204030204" pitchFamily="34" charset="0"/>
              </a:rPr>
              <a:t>JavaScript</a:t>
            </a:r>
            <a:endParaRPr lang="en-US" sz="1400" dirty="0">
              <a:gradFill>
                <a:gsLst>
                  <a:gs pos="1250">
                    <a:schemeClr val="tx2"/>
                  </a:gs>
                  <a:gs pos="99000">
                    <a:schemeClr val="tx2"/>
                  </a:gs>
                </a:gsLst>
                <a:lin ang="5400000" scaled="0"/>
              </a:gradFill>
              <a:latin typeface="Calibri" panose="020F0502020204030204" pitchFamily="34" charset="0"/>
            </a:endParaRPr>
          </a:p>
          <a:p>
            <a:pPr marL="188252"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hlinkClick r:id="rId4"/>
              </a:rPr>
              <a:t>Node Package Manager (npm) </a:t>
            </a:r>
            <a:r>
              <a:rPr lang="en-US" sz="1400" dirty="0">
                <a:gradFill>
                  <a:gsLst>
                    <a:gs pos="1250">
                      <a:schemeClr val="tx2"/>
                    </a:gs>
                    <a:gs pos="99000">
                      <a:schemeClr val="tx2"/>
                    </a:gs>
                  </a:gsLst>
                  <a:lin ang="5400000" scaled="0"/>
                </a:gradFill>
                <a:latin typeface="Calibri" panose="020F0502020204030204" pitchFamily="34" charset="0"/>
              </a:rPr>
              <a:t>- similar to NuGet, manages dependencies</a:t>
            </a:r>
          </a:p>
          <a:p>
            <a:pPr marL="188252"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hlinkClick r:id="rId5"/>
              </a:rPr>
              <a:t>Yeoman </a:t>
            </a:r>
            <a:r>
              <a:rPr lang="en-US" sz="1400" dirty="0">
                <a:gradFill>
                  <a:gsLst>
                    <a:gs pos="1250">
                      <a:schemeClr val="tx2"/>
                    </a:gs>
                    <a:gs pos="99000">
                      <a:schemeClr val="tx2"/>
                    </a:gs>
                  </a:gsLst>
                  <a:lin ang="5400000" scaled="0"/>
                </a:gradFill>
                <a:latin typeface="Calibri" panose="020F0502020204030204" pitchFamily="34" charset="0"/>
              </a:rPr>
              <a:t>- scaffolding engine to kickstart new projects</a:t>
            </a:r>
          </a:p>
          <a:p>
            <a:pPr marL="188252"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hlinkClick r:id="rId6"/>
              </a:rPr>
              <a:t>Gulp </a:t>
            </a:r>
            <a:r>
              <a:rPr lang="en-US" sz="1400" dirty="0">
                <a:gradFill>
                  <a:gsLst>
                    <a:gs pos="1250">
                      <a:schemeClr val="tx2"/>
                    </a:gs>
                    <a:gs pos="99000">
                      <a:schemeClr val="tx2"/>
                    </a:gs>
                  </a:gsLst>
                  <a:lin ang="5400000" scaled="0"/>
                </a:gradFill>
                <a:latin typeface="Calibri" panose="020F0502020204030204" pitchFamily="34" charset="0"/>
              </a:rPr>
              <a:t>- build process task runner</a:t>
            </a:r>
          </a:p>
          <a:p>
            <a:pPr marL="188252"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hlinkClick r:id="rId7"/>
              </a:rPr>
              <a:t>TypeScript </a:t>
            </a:r>
            <a:r>
              <a:rPr lang="en-US" sz="1400" dirty="0">
                <a:gradFill>
                  <a:gsLst>
                    <a:gs pos="1250">
                      <a:schemeClr val="tx2"/>
                    </a:gs>
                    <a:gs pos="99000">
                      <a:schemeClr val="tx2"/>
                    </a:gs>
                  </a:gsLst>
                  <a:lin ang="5400000" scaled="0"/>
                </a:gradFill>
                <a:latin typeface="Calibri" panose="020F0502020204030204" pitchFamily="34" charset="0"/>
              </a:rPr>
              <a:t>- superset of JavaScript that compiles to plain </a:t>
            </a:r>
            <a:r>
              <a:rPr lang="en-US" sz="1400" dirty="0" smtClean="0">
                <a:gradFill>
                  <a:gsLst>
                    <a:gs pos="1250">
                      <a:schemeClr val="tx2"/>
                    </a:gs>
                    <a:gs pos="99000">
                      <a:schemeClr val="tx2"/>
                    </a:gs>
                  </a:gsLst>
                  <a:lin ang="5400000" scaled="0"/>
                </a:gradFill>
                <a:latin typeface="Calibri" panose="020F0502020204030204" pitchFamily="34" charset="0"/>
              </a:rPr>
              <a:t>JavaScript</a:t>
            </a:r>
            <a:r>
              <a:rPr lang="en-US" sz="1400" dirty="0">
                <a:gradFill>
                  <a:gsLst>
                    <a:gs pos="1250">
                      <a:schemeClr val="tx2"/>
                    </a:gs>
                    <a:gs pos="99000">
                      <a:schemeClr val="tx2"/>
                    </a:gs>
                  </a:gsLst>
                  <a:lin ang="5400000" scaled="0"/>
                </a:gradFill>
                <a:latin typeface="Calibri" panose="020F0502020204030204" pitchFamily="34" charset="0"/>
              </a:rPr>
              <a:t>. SharePoint client-side development tools are built using TypeScript classes, modules, and interface</a:t>
            </a:r>
          </a:p>
          <a:p>
            <a:pPr marL="188252"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rPr>
              <a:t>JavaScript Frameworks - The following are some of the most popular:</a:t>
            </a:r>
          </a:p>
          <a:p>
            <a:pPr marL="645452" lvl="1"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hlinkClick r:id="rId8"/>
              </a:rPr>
              <a:t>React</a:t>
            </a:r>
            <a:endParaRPr lang="en-US" sz="1400" dirty="0">
              <a:gradFill>
                <a:gsLst>
                  <a:gs pos="1250">
                    <a:schemeClr val="tx2"/>
                  </a:gs>
                  <a:gs pos="99000">
                    <a:schemeClr val="tx2"/>
                  </a:gs>
                </a:gsLst>
                <a:lin ang="5400000" scaled="0"/>
              </a:gradFill>
              <a:latin typeface="Calibri" panose="020F0502020204030204" pitchFamily="34" charset="0"/>
            </a:endParaRPr>
          </a:p>
          <a:p>
            <a:pPr marL="645452" lvl="1"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hlinkClick r:id="rId9"/>
              </a:rPr>
              <a:t>Angular</a:t>
            </a:r>
            <a:endParaRPr lang="en-US" sz="1400" dirty="0">
              <a:gradFill>
                <a:gsLst>
                  <a:gs pos="1250">
                    <a:schemeClr val="tx2"/>
                  </a:gs>
                  <a:gs pos="99000">
                    <a:schemeClr val="tx2"/>
                  </a:gs>
                </a:gsLst>
                <a:lin ang="5400000" scaled="0"/>
              </a:gradFill>
              <a:latin typeface="Calibri" panose="020F0502020204030204" pitchFamily="34" charset="0"/>
            </a:endParaRPr>
          </a:p>
          <a:p>
            <a:pPr marL="645452" lvl="1" indent="-188252">
              <a:spcBef>
                <a:spcPts val="1482"/>
              </a:spcBef>
              <a:buFont typeface="Arial" panose="020B0604020202020204" pitchFamily="34" charset="0"/>
              <a:buChar char="•"/>
            </a:pPr>
            <a:r>
              <a:rPr lang="en-US" sz="1400" dirty="0">
                <a:gradFill>
                  <a:gsLst>
                    <a:gs pos="1250">
                      <a:schemeClr val="tx2"/>
                    </a:gs>
                    <a:gs pos="99000">
                      <a:schemeClr val="tx2"/>
                    </a:gs>
                  </a:gsLst>
                  <a:lin ang="5400000" scaled="0"/>
                </a:gradFill>
                <a:latin typeface="Calibri" panose="020F0502020204030204" pitchFamily="34" charset="0"/>
                <a:hlinkClick r:id="rId10"/>
              </a:rPr>
              <a:t>Handlebars</a:t>
            </a:r>
            <a:endParaRPr lang="en-US" sz="1400" dirty="0">
              <a:gradFill>
                <a:gsLst>
                  <a:gs pos="1250">
                    <a:schemeClr val="tx2"/>
                  </a:gs>
                  <a:gs pos="99000">
                    <a:schemeClr val="tx2"/>
                  </a:gs>
                </a:gsLst>
                <a:lin ang="5400000" scaled="0"/>
              </a:gradFill>
              <a:latin typeface="Calibri" panose="020F0502020204030204"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85656" y="2906011"/>
            <a:ext cx="1208002" cy="1395536"/>
          </a:xfrm>
          <a:prstGeom prst="rect">
            <a:avLst/>
          </a:prstGeom>
        </p:spPr>
      </p:pic>
      <p:pic>
        <p:nvPicPr>
          <p:cNvPr id="12" name="Picture 11"/>
          <p:cNvPicPr>
            <a:picLocks noChangeAspect="1"/>
          </p:cNvPicPr>
          <p:nvPr/>
        </p:nvPicPr>
        <p:blipFill>
          <a:blip r:embed="rId12"/>
          <a:stretch>
            <a:fillRect/>
          </a:stretch>
        </p:blipFill>
        <p:spPr>
          <a:xfrm>
            <a:off x="5346053" y="1682209"/>
            <a:ext cx="1283748" cy="921795"/>
          </a:xfrm>
          <a:prstGeom prst="rect">
            <a:avLst/>
          </a:prstGeom>
        </p:spPr>
      </p:pic>
      <p:pic>
        <p:nvPicPr>
          <p:cNvPr id="13" name="Picture 12"/>
          <p:cNvPicPr>
            <a:picLocks noChangeAspect="1"/>
          </p:cNvPicPr>
          <p:nvPr/>
        </p:nvPicPr>
        <p:blipFill>
          <a:blip r:embed="rId13">
            <a:clrChange>
              <a:clrFrom>
                <a:srgbClr val="FFFFFF"/>
              </a:clrFrom>
              <a:clrTo>
                <a:srgbClr val="FFFFFF">
                  <a:alpha val="0"/>
                </a:srgbClr>
              </a:clrTo>
            </a:clrChange>
          </a:blip>
          <a:stretch>
            <a:fillRect/>
          </a:stretch>
        </p:blipFill>
        <p:spPr>
          <a:xfrm>
            <a:off x="7306742" y="1014596"/>
            <a:ext cx="728345" cy="2182735"/>
          </a:xfrm>
          <a:prstGeom prst="rect">
            <a:avLst/>
          </a:prstGeom>
        </p:spPr>
      </p:pic>
      <p:pic>
        <p:nvPicPr>
          <p:cNvPr id="15" name="Picture 14"/>
          <p:cNvPicPr>
            <a:picLocks noChangeAspect="1"/>
          </p:cNvPicPr>
          <p:nvPr/>
        </p:nvPicPr>
        <p:blipFill>
          <a:blip r:embed="rId14"/>
          <a:stretch>
            <a:fillRect/>
          </a:stretch>
        </p:blipFill>
        <p:spPr>
          <a:xfrm>
            <a:off x="5200928" y="4538494"/>
            <a:ext cx="2659666" cy="990895"/>
          </a:xfrm>
          <a:prstGeom prst="rect">
            <a:avLst/>
          </a:prstGeom>
        </p:spPr>
      </p:pic>
      <p:sp>
        <p:nvSpPr>
          <p:cNvPr id="2" name="Title 1"/>
          <p:cNvSpPr>
            <a:spLocks noGrp="1"/>
          </p:cNvSpPr>
          <p:nvPr>
            <p:ph type="title"/>
          </p:nvPr>
        </p:nvSpPr>
        <p:spPr/>
        <p:txBody>
          <a:bodyPr/>
          <a:lstStyle/>
          <a:p>
            <a:r>
              <a:rPr lang="en-US" dirty="0" smtClean="0">
                <a:latin typeface="Calibri" panose="020F0502020204030204" pitchFamily="34" charset="0"/>
              </a:rPr>
              <a:t>New Toolchain with Open </a:t>
            </a:r>
            <a:r>
              <a:rPr lang="en-US" dirty="0">
                <a:latin typeface="Calibri" panose="020F0502020204030204" pitchFamily="34" charset="0"/>
              </a:rPr>
              <a:t>source tooling support</a:t>
            </a:r>
          </a:p>
        </p:txBody>
      </p:sp>
      <p:pic>
        <p:nvPicPr>
          <p:cNvPr id="10" name="Picture 9"/>
          <p:cNvPicPr>
            <a:picLocks noChangeAspect="1"/>
          </p:cNvPicPr>
          <p:nvPr/>
        </p:nvPicPr>
        <p:blipFill>
          <a:blip r:embed="rId15"/>
          <a:stretch>
            <a:fillRect/>
          </a:stretch>
        </p:blipFill>
        <p:spPr>
          <a:xfrm>
            <a:off x="6949660" y="3879320"/>
            <a:ext cx="1373970" cy="447061"/>
          </a:xfrm>
          <a:prstGeom prst="rect">
            <a:avLst/>
          </a:prstGeom>
          <a:solidFill>
            <a:srgbClr val="F8F8F8"/>
          </a:solidFill>
        </p:spPr>
      </p:pic>
      <p:pic>
        <p:nvPicPr>
          <p:cNvPr id="4" name="Picture 3"/>
          <p:cNvPicPr>
            <a:picLocks noChangeAspect="1"/>
          </p:cNvPicPr>
          <p:nvPr/>
        </p:nvPicPr>
        <p:blipFill>
          <a:blip r:embed="rId16"/>
          <a:stretch>
            <a:fillRect/>
          </a:stretch>
        </p:blipFill>
        <p:spPr>
          <a:xfrm>
            <a:off x="6869089" y="5371529"/>
            <a:ext cx="1932412" cy="717242"/>
          </a:xfrm>
          <a:prstGeom prst="rect">
            <a:avLst/>
          </a:prstGeom>
        </p:spPr>
      </p:pic>
    </p:spTree>
    <p:extLst>
      <p:ext uri="{BB962C8B-B14F-4D97-AF65-F5344CB8AC3E}">
        <p14:creationId xmlns:p14="http://schemas.microsoft.com/office/powerpoint/2010/main" val="2255772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250"/>
                            </p:stCondLst>
                            <p:childTnLst>
                              <p:par>
                                <p:cTn id="13" presetID="10" presetClass="entr" presetSubtype="0" fill="hold" nodeType="after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500"/>
                            </p:stCondLst>
                            <p:childTnLst>
                              <p:par>
                                <p:cTn id="21" presetID="10" presetClass="entr" presetSubtype="0" fill="hold" nodeType="afterEffect">
                                  <p:stCondLst>
                                    <p:cond delay="25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44733" y="2231052"/>
            <a:ext cx="2150841" cy="1058562"/>
            <a:chOff x="655637" y="2265226"/>
            <a:chExt cx="2925293" cy="1079635"/>
          </a:xfrm>
        </p:grpSpPr>
        <p:grpSp>
          <p:nvGrpSpPr>
            <p:cNvPr id="3" name="Group 2"/>
            <p:cNvGrpSpPr/>
            <p:nvPr/>
          </p:nvGrpSpPr>
          <p:grpSpPr>
            <a:xfrm>
              <a:off x="655637" y="2265226"/>
              <a:ext cx="1438895" cy="1079635"/>
              <a:chOff x="1140359" y="2157070"/>
              <a:chExt cx="1790492" cy="1239228"/>
            </a:xfrm>
          </p:grpSpPr>
          <p:sp>
            <p:nvSpPr>
              <p:cNvPr id="4" name="Rectangle 3"/>
              <p:cNvSpPr/>
              <p:nvPr/>
            </p:nvSpPr>
            <p:spPr bwMode="auto">
              <a:xfrm>
                <a:off x="1140359" y="2157070"/>
                <a:ext cx="1536519" cy="962937"/>
              </a:xfrm>
              <a:prstGeom prst="rect">
                <a:avLst/>
              </a:prstGeom>
              <a:no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752761" fontAlgn="base">
                  <a:spcBef>
                    <a:spcPct val="0"/>
                  </a:spcBef>
                  <a:spcAft>
                    <a:spcPct val="0"/>
                  </a:spcAft>
                </a:pPr>
                <a:r>
                  <a:rPr lang="en-US" sz="1200" b="1" dirty="0">
                    <a:solidFill>
                      <a:srgbClr val="2072B8"/>
                    </a:solidFill>
                    <a:latin typeface="Calibri" panose="020F0502020204030204" pitchFamily="34" charset="0"/>
                    <a:ea typeface="Segoe UI" pitchFamily="34" charset="0"/>
                    <a:cs typeface="Segoe UI" pitchFamily="34" charset="0"/>
                  </a:rPr>
                  <a:t>IIS Express</a:t>
                </a:r>
              </a:p>
            </p:txBody>
          </p:sp>
          <p:pic>
            <p:nvPicPr>
              <p:cNvPr id="5" name="Picture 4"/>
              <p:cNvPicPr>
                <a:picLocks noChangeAspect="1"/>
              </p:cNvPicPr>
              <p:nvPr/>
            </p:nvPicPr>
            <p:blipFill>
              <a:blip r:embed="rId2"/>
              <a:stretch>
                <a:fillRect/>
              </a:stretch>
            </p:blipFill>
            <p:spPr>
              <a:xfrm>
                <a:off x="2158744" y="2496298"/>
                <a:ext cx="772107" cy="900000"/>
              </a:xfrm>
              <a:prstGeom prst="rect">
                <a:avLst/>
              </a:prstGeom>
            </p:spPr>
          </p:pic>
        </p:grpSp>
        <p:pic>
          <p:nvPicPr>
            <p:cNvPr id="6" name="Picture 2" descr="https://upload.wikimedia.org/wikipedia/en/0/0d/Microsoft_.NET_Framework_v4.5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237" y="2551101"/>
              <a:ext cx="1505693" cy="371833"/>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descr="http://cdn.gapotchenko.com/website/Content/Blog/Images/2014/05/NuGet%20Logo%2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6937" y="2362077"/>
            <a:ext cx="1128594" cy="54631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7037168" y="2293585"/>
            <a:ext cx="1740244" cy="960176"/>
            <a:chOff x="9672033" y="3490175"/>
            <a:chExt cx="2366853" cy="979291"/>
          </a:xfrm>
        </p:grpSpPr>
        <p:sp>
          <p:nvSpPr>
            <p:cNvPr id="10" name="Rectangle 9"/>
            <p:cNvSpPr/>
            <p:nvPr/>
          </p:nvSpPr>
          <p:spPr>
            <a:xfrm>
              <a:off x="10204889" y="3967219"/>
              <a:ext cx="1833997" cy="502247"/>
            </a:xfrm>
            <a:prstGeom prst="rect">
              <a:avLst/>
            </a:prstGeom>
          </p:spPr>
          <p:txBody>
            <a:bodyPr wrap="square">
              <a:spAutoFit/>
            </a:bodyPr>
            <a:lstStyle/>
            <a:p>
              <a:r>
                <a:rPr lang="en-US" sz="1300" dirty="0">
                  <a:solidFill>
                    <a:srgbClr val="5B318F"/>
                  </a:solidFill>
                  <a:latin typeface="Calibri" panose="020F0502020204030204" pitchFamily="34" charset="0"/>
                  <a:sym typeface="Wingdings"/>
                </a:rPr>
                <a:t>Project Templates</a:t>
              </a:r>
              <a:endParaRPr lang="fi-FI" sz="1300" dirty="0">
                <a:solidFill>
                  <a:srgbClr val="5B318F"/>
                </a:solidFill>
                <a:latin typeface="Calibri" panose="020F0502020204030204" pitchFamily="34" charset="0"/>
              </a:endParaRPr>
            </a:p>
          </p:txBody>
        </p:sp>
        <p:pic>
          <p:nvPicPr>
            <p:cNvPr id="11" name="Picture 10"/>
            <p:cNvPicPr>
              <a:picLocks noChangeAspect="1"/>
            </p:cNvPicPr>
            <p:nvPr/>
          </p:nvPicPr>
          <p:blipFill>
            <a:blip r:embed="rId5"/>
            <a:stretch>
              <a:fillRect/>
            </a:stretch>
          </p:blipFill>
          <p:spPr>
            <a:xfrm>
              <a:off x="9672033" y="3490175"/>
              <a:ext cx="2366853" cy="661259"/>
            </a:xfrm>
            <a:prstGeom prst="rect">
              <a:avLst/>
            </a:prstGeom>
          </p:spPr>
        </p:pic>
      </p:grpSp>
      <p:sp>
        <p:nvSpPr>
          <p:cNvPr id="12" name="TextBox 11"/>
          <p:cNvSpPr txBox="1"/>
          <p:nvPr/>
        </p:nvSpPr>
        <p:spPr>
          <a:xfrm>
            <a:off x="5873836" y="2237368"/>
            <a:ext cx="829930" cy="797313"/>
          </a:xfrm>
          <a:prstGeom prst="rect">
            <a:avLst/>
          </a:prstGeom>
          <a:noFill/>
        </p:spPr>
        <p:txBody>
          <a:bodyPr wrap="none" lIns="150602" tIns="120481" rIns="150602" bIns="120481" rtlCol="0">
            <a:spAutoFit/>
          </a:bodyPr>
          <a:lstStyle/>
          <a:p>
            <a:pPr>
              <a:lnSpc>
                <a:spcPct val="90000"/>
              </a:lnSpc>
              <a:spcAft>
                <a:spcPts val="494"/>
              </a:spcAft>
            </a:pPr>
            <a:r>
              <a:rPr lang="en-US" sz="4000"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Calibri" panose="020F0502020204030204" pitchFamily="34" charset="0"/>
              </a:rPr>
              <a:t>C#</a:t>
            </a:r>
            <a:endParaRPr lang="fi-FI" sz="4000" b="1" dirty="0" err="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Calibri" panose="020F0502020204030204" pitchFamily="34" charset="0"/>
            </a:endParaRPr>
          </a:p>
        </p:txBody>
      </p:sp>
      <p:pic>
        <p:nvPicPr>
          <p:cNvPr id="14" name="Picture 13"/>
          <p:cNvPicPr>
            <a:picLocks noChangeAspect="1"/>
          </p:cNvPicPr>
          <p:nvPr/>
        </p:nvPicPr>
        <p:blipFill>
          <a:blip r:embed="rId6"/>
          <a:stretch>
            <a:fillRect/>
          </a:stretch>
        </p:blipFill>
        <p:spPr>
          <a:xfrm>
            <a:off x="1002576" y="5329502"/>
            <a:ext cx="864460" cy="620726"/>
          </a:xfrm>
          <a:prstGeom prst="rect">
            <a:avLst/>
          </a:prstGeom>
        </p:spPr>
      </p:pic>
      <p:pic>
        <p:nvPicPr>
          <p:cNvPr id="15" name="Picture 4" descr="https://upload.wikimedia.org/wikipedia/commons/thumb/d/db/Npm-logo.svg/320px-Npm-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6937" y="5391262"/>
            <a:ext cx="1105370" cy="5711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8">
            <a:clrChange>
              <a:clrFrom>
                <a:srgbClr val="FFFFFF"/>
              </a:clrFrom>
              <a:clrTo>
                <a:srgbClr val="FFFFFF">
                  <a:alpha val="0"/>
                </a:srgbClr>
              </a:clrTo>
            </a:clrChange>
          </a:blip>
          <a:stretch>
            <a:fillRect/>
          </a:stretch>
        </p:blipFill>
        <p:spPr>
          <a:xfrm>
            <a:off x="4674415" y="5014997"/>
            <a:ext cx="366374" cy="1097964"/>
          </a:xfrm>
          <a:prstGeom prst="rect">
            <a:avLst/>
          </a:prstGeom>
        </p:spPr>
      </p:pic>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47612" y="5146619"/>
            <a:ext cx="928588" cy="1072745"/>
          </a:xfrm>
          <a:prstGeom prst="rect">
            <a:avLst/>
          </a:prstGeom>
        </p:spPr>
      </p:pic>
      <p:pic>
        <p:nvPicPr>
          <p:cNvPr id="27" name="Picture 26"/>
          <p:cNvPicPr>
            <a:picLocks noChangeAspect="1"/>
          </p:cNvPicPr>
          <p:nvPr/>
        </p:nvPicPr>
        <p:blipFill>
          <a:blip r:embed="rId10">
            <a:clrChange>
              <a:clrFrom>
                <a:srgbClr val="FFFFFF"/>
              </a:clrFrom>
              <a:clrTo>
                <a:srgbClr val="FFFFFF">
                  <a:alpha val="0"/>
                </a:srgbClr>
              </a:clrTo>
            </a:clrChange>
          </a:blip>
          <a:stretch>
            <a:fillRect/>
          </a:stretch>
        </p:blipFill>
        <p:spPr>
          <a:xfrm>
            <a:off x="5678762" y="5391262"/>
            <a:ext cx="1212116" cy="595510"/>
          </a:xfrm>
          <a:prstGeom prst="rect">
            <a:avLst/>
          </a:prstGeom>
        </p:spPr>
      </p:pic>
      <p:cxnSp>
        <p:nvCxnSpPr>
          <p:cNvPr id="30" name="Straight Connector 29"/>
          <p:cNvCxnSpPr/>
          <p:nvPr/>
        </p:nvCxnSpPr>
        <p:spPr>
          <a:xfrm>
            <a:off x="156136" y="4176126"/>
            <a:ext cx="8517775" cy="0"/>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8" name="Title 7"/>
          <p:cNvSpPr>
            <a:spLocks noGrp="1"/>
          </p:cNvSpPr>
          <p:nvPr>
            <p:ph type="title"/>
          </p:nvPr>
        </p:nvSpPr>
        <p:spPr/>
        <p:txBody>
          <a:bodyPr/>
          <a:lstStyle/>
          <a:p>
            <a:r>
              <a:rPr lang="en-US" dirty="0">
                <a:latin typeface="Calibri" panose="020F0502020204030204" pitchFamily="34" charset="0"/>
              </a:rPr>
              <a:t>Server side tool comparison</a:t>
            </a:r>
          </a:p>
        </p:txBody>
      </p:sp>
      <p:cxnSp>
        <p:nvCxnSpPr>
          <p:cNvPr id="17" name="Straight Connector 16"/>
          <p:cNvCxnSpPr/>
          <p:nvPr/>
        </p:nvCxnSpPr>
        <p:spPr>
          <a:xfrm>
            <a:off x="1449993" y="3281535"/>
            <a:ext cx="0" cy="1674877"/>
          </a:xfrm>
          <a:prstGeom prst="line">
            <a:avLst/>
          </a:prstGeom>
          <a:ln>
            <a:prstDash val="dash"/>
            <a:headEnd type="none"/>
            <a:tailEnd type="none"/>
          </a:ln>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a:off x="3289661" y="3281535"/>
            <a:ext cx="0" cy="1674877"/>
          </a:xfrm>
          <a:prstGeom prst="line">
            <a:avLst/>
          </a:prstGeom>
          <a:ln>
            <a:prstDash val="dash"/>
            <a:headEnd type="none"/>
            <a:tailEnd type="none"/>
          </a:ln>
        </p:spPr>
        <p:style>
          <a:lnRef idx="1">
            <a:schemeClr val="accent2"/>
          </a:lnRef>
          <a:fillRef idx="0">
            <a:schemeClr val="accent2"/>
          </a:fillRef>
          <a:effectRef idx="0">
            <a:schemeClr val="accent2"/>
          </a:effectRef>
          <a:fontRef idx="minor">
            <a:schemeClr val="tx1"/>
          </a:fontRef>
        </p:style>
      </p:cxnSp>
      <p:cxnSp>
        <p:nvCxnSpPr>
          <p:cNvPr id="36" name="Straight Connector 35"/>
          <p:cNvCxnSpPr/>
          <p:nvPr/>
        </p:nvCxnSpPr>
        <p:spPr>
          <a:xfrm>
            <a:off x="4857602" y="3281535"/>
            <a:ext cx="0" cy="1674877"/>
          </a:xfrm>
          <a:prstGeom prst="line">
            <a:avLst/>
          </a:prstGeom>
          <a:ln>
            <a:prstDash val="dash"/>
            <a:headEnd type="none"/>
            <a:tailEnd type="none"/>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a:off x="6284821" y="3295588"/>
            <a:ext cx="0" cy="1674877"/>
          </a:xfrm>
          <a:prstGeom prst="line">
            <a:avLst/>
          </a:prstGeom>
          <a:ln>
            <a:prstDash val="dash"/>
            <a:headEnd type="none"/>
            <a:tailEnd type="none"/>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8111906" y="3281535"/>
            <a:ext cx="0" cy="1674877"/>
          </a:xfrm>
          <a:prstGeom prst="line">
            <a:avLst/>
          </a:prstGeom>
          <a:ln>
            <a:prstDash val="dash"/>
            <a:headEnd type="none"/>
            <a:tailEnd type="none"/>
          </a:ln>
        </p:spPr>
        <p:style>
          <a:lnRef idx="1">
            <a:schemeClr val="accent2"/>
          </a:lnRef>
          <a:fillRef idx="0">
            <a:schemeClr val="accent2"/>
          </a:fillRef>
          <a:effectRef idx="0">
            <a:schemeClr val="accent2"/>
          </a:effectRef>
          <a:fontRef idx="minor">
            <a:schemeClr val="tx1"/>
          </a:fontRef>
        </p:style>
      </p:cxnSp>
      <p:sp>
        <p:nvSpPr>
          <p:cNvPr id="2" name="Rounded Rectangle 1"/>
          <p:cNvSpPr/>
          <p:nvPr/>
        </p:nvSpPr>
        <p:spPr bwMode="auto">
          <a:xfrm>
            <a:off x="4386195" y="2423087"/>
            <a:ext cx="917045" cy="570084"/>
          </a:xfrm>
          <a:prstGeom prst="roundRect">
            <a:avLst/>
          </a:prstGeom>
          <a:solidFill>
            <a:schemeClr val="accent2">
              <a:alpha val="50000"/>
            </a:schemeClr>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vert="horz" wrap="square" lIns="0" tIns="38406" rIns="0" bIns="38406" numCol="1" rtlCol="0" anchor="ctr" anchorCtr="0" compatLnSpc="1">
            <a:prstTxWarp prst="textNoShape">
              <a:avLst/>
            </a:prstTxWarp>
          </a:bodyPr>
          <a:lstStyle/>
          <a:p>
            <a:pPr algn="ctr" defTabSz="767891" fontAlgn="base">
              <a:spcBef>
                <a:spcPct val="0"/>
              </a:spcBef>
              <a:spcAft>
                <a:spcPct val="0"/>
              </a:spcAft>
            </a:pPr>
            <a:r>
              <a:rPr lang="en-US" sz="1600" b="1" dirty="0">
                <a:gradFill>
                  <a:gsLst>
                    <a:gs pos="5439">
                      <a:srgbClr val="F8F8F8"/>
                    </a:gs>
                    <a:gs pos="10000">
                      <a:srgbClr val="F8F8F8"/>
                    </a:gs>
                  </a:gsLst>
                  <a:lin ang="5400000" scaled="0"/>
                </a:gradFill>
                <a:effectLst>
                  <a:outerShdw blurRad="38100" dist="38100" dir="2700000" algn="tl">
                    <a:srgbClr val="000000">
                      <a:alpha val="43137"/>
                    </a:srgbClr>
                  </a:outerShdw>
                </a:effectLst>
                <a:latin typeface="Calibri" panose="020F0502020204030204" pitchFamily="34" charset="0"/>
              </a:rPr>
              <a:t>MSBuild</a:t>
            </a:r>
          </a:p>
        </p:txBody>
      </p:sp>
    </p:spTree>
    <p:extLst>
      <p:ext uri="{BB962C8B-B14F-4D97-AF65-F5344CB8AC3E}">
        <p14:creationId xmlns:p14="http://schemas.microsoft.com/office/powerpoint/2010/main" val="247233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duotone>
              <a:schemeClr val="accent1">
                <a:shade val="45000"/>
                <a:satMod val="135000"/>
              </a:schemeClr>
              <a:prstClr val="white"/>
            </a:duotone>
          </a:blip>
          <a:stretch>
            <a:fillRect/>
          </a:stretch>
        </p:blipFill>
        <p:spPr>
          <a:xfrm>
            <a:off x="554182" y="346367"/>
            <a:ext cx="7938654" cy="5974339"/>
          </a:xfrm>
          <a:prstGeom prst="rect">
            <a:avLst/>
          </a:prstGeom>
        </p:spPr>
      </p:pic>
    </p:spTree>
    <p:extLst>
      <p:ext uri="{BB962C8B-B14F-4D97-AF65-F5344CB8AC3E}">
        <p14:creationId xmlns:p14="http://schemas.microsoft.com/office/powerpoint/2010/main" val="1329213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1929" y="720435"/>
            <a:ext cx="8609562" cy="5888183"/>
          </a:xfrm>
          <a:prstGeom prst="rect">
            <a:avLst/>
          </a:prstGeom>
          <a:solidFill>
            <a:schemeClr val="tx1">
              <a:lumMod val="20000"/>
              <a:lumOff val="8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80" tIns="120464" rIns="150580" bIns="120464" numCol="1" spcCol="0" rtlCol="0" fromWordArt="0" anchor="t" anchorCtr="0" forceAA="0" compatLnSpc="1">
            <a:prstTxWarp prst="textNoShape">
              <a:avLst/>
            </a:prstTxWarp>
            <a:noAutofit/>
          </a:bodyPr>
          <a:lstStyle/>
          <a:p>
            <a:pPr algn="ctr" defTabSz="767743"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Light" panose="020B0502040204020203" pitchFamily="34" charset="0"/>
            </a:endParaRPr>
          </a:p>
        </p:txBody>
      </p:sp>
      <p:sp>
        <p:nvSpPr>
          <p:cNvPr id="4" name="Text Placeholder 3"/>
          <p:cNvSpPr>
            <a:spLocks noGrp="1"/>
          </p:cNvSpPr>
          <p:nvPr>
            <p:ph type="body" sz="quarter" idx="10"/>
          </p:nvPr>
        </p:nvSpPr>
        <p:spPr>
          <a:xfrm>
            <a:off x="216648" y="845127"/>
            <a:ext cx="8511716" cy="5486400"/>
          </a:xfrm>
        </p:spPr>
        <p:txBody>
          <a:bodyPr/>
          <a:lstStyle/>
          <a:p>
            <a:pPr marL="188252" indent="-188252">
              <a:spcBef>
                <a:spcPts val="1482"/>
              </a:spcBef>
              <a:buFont typeface="Arial" panose="020B0604020202020204" pitchFamily="34" charset="0"/>
              <a:buChar char="•"/>
            </a:pPr>
            <a:r>
              <a:rPr lang="en-US" sz="1300" dirty="0" smtClean="0">
                <a:latin typeface="Calibri" panose="020F0502020204030204" pitchFamily="34" charset="0"/>
                <a:hlinkClick r:id="rId2"/>
              </a:rPr>
              <a:t>Office </a:t>
            </a:r>
            <a:r>
              <a:rPr lang="en-US" sz="1300" dirty="0">
                <a:latin typeface="Calibri" panose="020F0502020204030204" pitchFamily="34" charset="0"/>
                <a:hlinkClick r:id="rId2"/>
              </a:rPr>
              <a:t>365 Developer </a:t>
            </a:r>
            <a:r>
              <a:rPr lang="en-US" sz="1300" dirty="0" smtClean="0">
                <a:latin typeface="Calibri" panose="020F0502020204030204" pitchFamily="34" charset="0"/>
                <a:hlinkClick r:id="rId2"/>
              </a:rPr>
              <a:t>tenant</a:t>
            </a:r>
            <a:endParaRPr lang="en-US" sz="1300" dirty="0" smtClean="0">
              <a:latin typeface="Calibri" panose="020F0502020204030204" pitchFamily="34" charset="0"/>
            </a:endParaRPr>
          </a:p>
          <a:p>
            <a:pPr marL="188252" indent="-188252">
              <a:spcBef>
                <a:spcPts val="1482"/>
              </a:spcBef>
              <a:buFont typeface="Arial" panose="020B0604020202020204" pitchFamily="34" charset="0"/>
              <a:buChar char="•"/>
            </a:pPr>
            <a:r>
              <a:rPr lang="en-US" sz="1300" dirty="0" smtClean="0">
                <a:latin typeface="Calibri" panose="020F0502020204030204" pitchFamily="34" charset="0"/>
                <a:hlinkClick r:id="rId3"/>
              </a:rPr>
              <a:t>Node.js</a:t>
            </a:r>
            <a:r>
              <a:rPr lang="en-US" sz="1300" dirty="0" smtClean="0">
                <a:latin typeface="Calibri" panose="020F0502020204030204" pitchFamily="34" charset="0"/>
              </a:rPr>
              <a:t> </a:t>
            </a:r>
            <a:r>
              <a:rPr lang="en-US" sz="1300" dirty="0">
                <a:latin typeface="Calibri" panose="020F0502020204030204" pitchFamily="34" charset="0"/>
              </a:rPr>
              <a:t>- cross-platform runtime environment for hosting and serving </a:t>
            </a:r>
            <a:r>
              <a:rPr lang="en-US" sz="1300" dirty="0" smtClean="0">
                <a:latin typeface="Calibri" panose="020F0502020204030204" pitchFamily="34" charset="0"/>
              </a:rPr>
              <a:t>JavaScript</a:t>
            </a:r>
          </a:p>
          <a:p>
            <a:pPr marL="188252" indent="-188252">
              <a:spcBef>
                <a:spcPts val="1482"/>
              </a:spcBef>
              <a:buFont typeface="Arial" panose="020B0604020202020204" pitchFamily="34" charset="0"/>
              <a:buChar char="•"/>
            </a:pPr>
            <a:r>
              <a:rPr lang="en-US" sz="1300" dirty="0" smtClean="0">
                <a:latin typeface="Calibri" panose="020F0502020204030204" pitchFamily="34" charset="0"/>
                <a:hlinkClick r:id="rId4"/>
              </a:rPr>
              <a:t>Node </a:t>
            </a:r>
            <a:r>
              <a:rPr lang="en-US" sz="1300" dirty="0">
                <a:latin typeface="Calibri" panose="020F0502020204030204" pitchFamily="34" charset="0"/>
                <a:hlinkClick r:id="rId4"/>
              </a:rPr>
              <a:t>Package Manager (npm) </a:t>
            </a:r>
            <a:r>
              <a:rPr lang="en-US" sz="1300" dirty="0">
                <a:latin typeface="Calibri" panose="020F0502020204030204" pitchFamily="34" charset="0"/>
              </a:rPr>
              <a:t>- similar to NuGet, manages dependencies</a:t>
            </a:r>
          </a:p>
          <a:p>
            <a:pPr marL="188252" indent="-188252">
              <a:spcBef>
                <a:spcPts val="1482"/>
              </a:spcBef>
              <a:buFont typeface="Arial" panose="020B0604020202020204" pitchFamily="34" charset="0"/>
              <a:buChar char="•"/>
            </a:pPr>
            <a:r>
              <a:rPr lang="en-US" sz="1300" dirty="0" smtClean="0">
                <a:latin typeface="Calibri" panose="020F0502020204030204" pitchFamily="34" charset="0"/>
                <a:hlinkClick r:id="rId5"/>
              </a:rPr>
              <a:t>Yeoman </a:t>
            </a:r>
            <a:r>
              <a:rPr lang="en-US" sz="1300" dirty="0">
                <a:latin typeface="Calibri" panose="020F0502020204030204" pitchFamily="34" charset="0"/>
              </a:rPr>
              <a:t>Generator for SPFX - “yo @microsoft/</a:t>
            </a:r>
            <a:r>
              <a:rPr lang="en-US" sz="1300" dirty="0" err="1">
                <a:latin typeface="Calibri" panose="020F0502020204030204" pitchFamily="34" charset="0"/>
              </a:rPr>
              <a:t>sharepoint</a:t>
            </a:r>
            <a:r>
              <a:rPr lang="en-US" sz="1300" dirty="0">
                <a:latin typeface="Calibri" panose="020F0502020204030204" pitchFamily="34" charset="0"/>
              </a:rPr>
              <a:t>”</a:t>
            </a:r>
          </a:p>
          <a:p>
            <a:pPr marL="188252" indent="-188252">
              <a:spcBef>
                <a:spcPts val="1482"/>
              </a:spcBef>
              <a:buFont typeface="Arial" panose="020B0604020202020204" pitchFamily="34" charset="0"/>
              <a:buChar char="•"/>
            </a:pPr>
            <a:r>
              <a:rPr lang="en-US" sz="1300" dirty="0">
                <a:latin typeface="Calibri" panose="020F0502020204030204" pitchFamily="34" charset="0"/>
                <a:hlinkClick r:id="rId6"/>
              </a:rPr>
              <a:t>Gulp </a:t>
            </a:r>
            <a:r>
              <a:rPr lang="en-US" sz="1300" dirty="0">
                <a:latin typeface="Calibri" panose="020F0502020204030204" pitchFamily="34" charset="0"/>
              </a:rPr>
              <a:t>- build process task runner</a:t>
            </a:r>
          </a:p>
          <a:p>
            <a:pPr marL="188252" indent="-188252">
              <a:spcBef>
                <a:spcPts val="1482"/>
              </a:spcBef>
              <a:buFont typeface="Arial" panose="020B0604020202020204" pitchFamily="34" charset="0"/>
              <a:buChar char="•"/>
            </a:pPr>
            <a:r>
              <a:rPr lang="en-US" sz="1300" dirty="0">
                <a:latin typeface="Calibri" panose="020F0502020204030204" pitchFamily="34" charset="0"/>
                <a:hlinkClick r:id="rId7"/>
              </a:rPr>
              <a:t>TypeScript </a:t>
            </a:r>
            <a:r>
              <a:rPr lang="en-US" sz="1300" dirty="0">
                <a:latin typeface="Calibri" panose="020F0502020204030204" pitchFamily="34" charset="0"/>
              </a:rPr>
              <a:t>- superset of JavaScript that compiles to plain </a:t>
            </a:r>
            <a:r>
              <a:rPr lang="en-US" sz="1300" dirty="0" smtClean="0">
                <a:latin typeface="Calibri" panose="020F0502020204030204" pitchFamily="34" charset="0"/>
              </a:rPr>
              <a:t>JavaScript</a:t>
            </a:r>
          </a:p>
          <a:p>
            <a:pPr marL="188252" indent="-188252">
              <a:spcBef>
                <a:spcPts val="1482"/>
              </a:spcBef>
              <a:buFont typeface="Arial" panose="020B0604020202020204" pitchFamily="34" charset="0"/>
              <a:buChar char="•"/>
            </a:pPr>
            <a:r>
              <a:rPr lang="en-US" sz="1300" dirty="0" smtClean="0">
                <a:latin typeface="Calibri" panose="020F0502020204030204" pitchFamily="34" charset="0"/>
              </a:rPr>
              <a:t>Optional tools </a:t>
            </a:r>
          </a:p>
          <a:p>
            <a:pPr marL="376504" lvl="2" indent="-188252">
              <a:spcBef>
                <a:spcPts val="1482"/>
              </a:spcBef>
              <a:buFont typeface="Arial" panose="020B0604020202020204" pitchFamily="34" charset="0"/>
              <a:buChar char="•"/>
            </a:pPr>
            <a:r>
              <a:rPr lang="en-US" sz="1300" dirty="0" smtClean="0">
                <a:gradFill>
                  <a:gsLst>
                    <a:gs pos="1250">
                      <a:schemeClr val="tx2"/>
                    </a:gs>
                    <a:gs pos="99000">
                      <a:schemeClr val="tx2"/>
                    </a:gs>
                  </a:gsLst>
                  <a:lin ang="5400000" scaled="0"/>
                </a:gradFill>
                <a:latin typeface="Calibri" panose="020F0502020204030204" pitchFamily="34" charset="0"/>
                <a:hlinkClick r:id="rId8"/>
              </a:rPr>
              <a:t>Fiddler</a:t>
            </a:r>
            <a:endParaRPr lang="en-US" sz="1300" dirty="0" smtClean="0">
              <a:gradFill>
                <a:gsLst>
                  <a:gs pos="1250">
                    <a:schemeClr val="tx2"/>
                  </a:gs>
                  <a:gs pos="99000">
                    <a:schemeClr val="tx2"/>
                  </a:gs>
                </a:gsLst>
                <a:lin ang="5400000" scaled="0"/>
              </a:gradFill>
              <a:latin typeface="Calibri" panose="020F0502020204030204" pitchFamily="34" charset="0"/>
            </a:endParaRPr>
          </a:p>
          <a:p>
            <a:pPr marL="376504" lvl="2" indent="-188252">
              <a:spcBef>
                <a:spcPts val="1482"/>
              </a:spcBef>
              <a:buFont typeface="Arial" panose="020B0604020202020204" pitchFamily="34" charset="0"/>
              <a:buChar char="•"/>
            </a:pPr>
            <a:r>
              <a:rPr lang="en-US" sz="1300" dirty="0" smtClean="0">
                <a:gradFill>
                  <a:gsLst>
                    <a:gs pos="1250">
                      <a:schemeClr val="tx2"/>
                    </a:gs>
                    <a:gs pos="99000">
                      <a:schemeClr val="tx2"/>
                    </a:gs>
                  </a:gsLst>
                  <a:lin ang="5400000" scaled="0"/>
                </a:gradFill>
                <a:latin typeface="Calibri" panose="020F0502020204030204" pitchFamily="34" charset="0"/>
                <a:hlinkClick r:id="rId9"/>
              </a:rPr>
              <a:t>Postman plugin for Chrome</a:t>
            </a:r>
            <a:endParaRPr lang="en-US" sz="1300" dirty="0" smtClean="0">
              <a:gradFill>
                <a:gsLst>
                  <a:gs pos="1250">
                    <a:schemeClr val="tx2"/>
                  </a:gs>
                  <a:gs pos="99000">
                    <a:schemeClr val="tx2"/>
                  </a:gs>
                </a:gsLst>
                <a:lin ang="5400000" scaled="0"/>
              </a:gradFill>
              <a:latin typeface="Calibri" panose="020F0502020204030204" pitchFamily="34" charset="0"/>
            </a:endParaRPr>
          </a:p>
          <a:p>
            <a:pPr marL="376504" lvl="2" indent="-188252">
              <a:spcBef>
                <a:spcPts val="1482"/>
              </a:spcBef>
              <a:buFont typeface="Arial" panose="020B0604020202020204" pitchFamily="34" charset="0"/>
              <a:buChar char="•"/>
            </a:pPr>
            <a:r>
              <a:rPr lang="en-US" sz="1300" dirty="0" smtClean="0">
                <a:gradFill>
                  <a:gsLst>
                    <a:gs pos="1250">
                      <a:schemeClr val="tx2"/>
                    </a:gs>
                    <a:gs pos="99000">
                      <a:schemeClr val="tx2"/>
                    </a:gs>
                  </a:gsLst>
                  <a:lin ang="5400000" scaled="0"/>
                </a:gradFill>
                <a:latin typeface="Calibri" panose="020F0502020204030204" pitchFamily="34" charset="0"/>
                <a:hlinkClick r:id="rId10"/>
              </a:rPr>
              <a:t>GIT Source Control Tools</a:t>
            </a:r>
            <a:endParaRPr lang="en-US" sz="1300" dirty="0">
              <a:gradFill>
                <a:gsLst>
                  <a:gs pos="1250">
                    <a:schemeClr val="tx2"/>
                  </a:gs>
                  <a:gs pos="99000">
                    <a:schemeClr val="tx2"/>
                  </a:gs>
                </a:gsLst>
                <a:lin ang="5400000" scaled="0"/>
              </a:gradFill>
              <a:latin typeface="Calibri" panose="020F0502020204030204" pitchFamily="34" charset="0"/>
            </a:endParaRPr>
          </a:p>
          <a:p>
            <a:pPr marL="188252" indent="-188252">
              <a:spcBef>
                <a:spcPts val="1482"/>
              </a:spcBef>
              <a:buFont typeface="Arial" panose="020B0604020202020204" pitchFamily="34" charset="0"/>
              <a:buChar char="•"/>
            </a:pPr>
            <a:r>
              <a:rPr lang="en-US" sz="1300" dirty="0">
                <a:latin typeface="Calibri" panose="020F0502020204030204" pitchFamily="34" charset="0"/>
              </a:rPr>
              <a:t>JavaScript Frameworks - The following are some of the most popular:</a:t>
            </a:r>
          </a:p>
          <a:p>
            <a:pPr marL="645452" lvl="1" indent="-188252">
              <a:spcBef>
                <a:spcPts val="1482"/>
              </a:spcBef>
              <a:buFont typeface="Arial" panose="020B0604020202020204" pitchFamily="34" charset="0"/>
              <a:buChar char="•"/>
            </a:pPr>
            <a:r>
              <a:rPr lang="en-US" sz="1300" dirty="0">
                <a:gradFill>
                  <a:gsLst>
                    <a:gs pos="1250">
                      <a:schemeClr val="tx2"/>
                    </a:gs>
                    <a:gs pos="99000">
                      <a:schemeClr val="tx2"/>
                    </a:gs>
                  </a:gsLst>
                  <a:lin ang="5400000" scaled="0"/>
                </a:gradFill>
                <a:latin typeface="Calibri" panose="020F0502020204030204" pitchFamily="34" charset="0"/>
                <a:hlinkClick r:id="rId11"/>
              </a:rPr>
              <a:t>React</a:t>
            </a:r>
            <a:endParaRPr lang="en-US" sz="1300" dirty="0">
              <a:gradFill>
                <a:gsLst>
                  <a:gs pos="1250">
                    <a:schemeClr val="tx2"/>
                  </a:gs>
                  <a:gs pos="99000">
                    <a:schemeClr val="tx2"/>
                  </a:gs>
                </a:gsLst>
                <a:lin ang="5400000" scaled="0"/>
              </a:gradFill>
              <a:latin typeface="Calibri" panose="020F0502020204030204" pitchFamily="34" charset="0"/>
            </a:endParaRPr>
          </a:p>
          <a:p>
            <a:pPr marL="645452" lvl="1" indent="-188252">
              <a:spcBef>
                <a:spcPts val="1482"/>
              </a:spcBef>
              <a:buFont typeface="Arial" panose="020B0604020202020204" pitchFamily="34" charset="0"/>
              <a:buChar char="•"/>
            </a:pPr>
            <a:r>
              <a:rPr lang="en-US" sz="1300" dirty="0">
                <a:gradFill>
                  <a:gsLst>
                    <a:gs pos="1250">
                      <a:schemeClr val="tx2"/>
                    </a:gs>
                    <a:gs pos="99000">
                      <a:schemeClr val="tx2"/>
                    </a:gs>
                  </a:gsLst>
                  <a:lin ang="5400000" scaled="0"/>
                </a:gradFill>
                <a:latin typeface="Calibri" panose="020F0502020204030204" pitchFamily="34" charset="0"/>
                <a:hlinkClick r:id="rId12"/>
              </a:rPr>
              <a:t>Angular</a:t>
            </a:r>
            <a:endParaRPr lang="en-US" sz="1300" dirty="0">
              <a:gradFill>
                <a:gsLst>
                  <a:gs pos="1250">
                    <a:schemeClr val="tx2"/>
                  </a:gs>
                  <a:gs pos="99000">
                    <a:schemeClr val="tx2"/>
                  </a:gs>
                </a:gsLst>
                <a:lin ang="5400000" scaled="0"/>
              </a:gradFill>
              <a:latin typeface="Calibri" panose="020F0502020204030204" pitchFamily="34" charset="0"/>
            </a:endParaRPr>
          </a:p>
          <a:p>
            <a:pPr marL="645452" lvl="1" indent="-188252">
              <a:spcBef>
                <a:spcPts val="1482"/>
              </a:spcBef>
              <a:buFont typeface="Arial" panose="020B0604020202020204" pitchFamily="34" charset="0"/>
              <a:buChar char="•"/>
            </a:pPr>
            <a:r>
              <a:rPr lang="en-US" sz="1300" dirty="0">
                <a:gradFill>
                  <a:gsLst>
                    <a:gs pos="1250">
                      <a:schemeClr val="tx2"/>
                    </a:gs>
                    <a:gs pos="99000">
                      <a:schemeClr val="tx2"/>
                    </a:gs>
                  </a:gsLst>
                  <a:lin ang="5400000" scaled="0"/>
                </a:gradFill>
                <a:latin typeface="Calibri" panose="020F0502020204030204" pitchFamily="34" charset="0"/>
                <a:hlinkClick r:id="rId13"/>
              </a:rPr>
              <a:t>Handlebars </a:t>
            </a:r>
            <a:endParaRPr lang="en-US" sz="1300" dirty="0" smtClean="0">
              <a:gradFill>
                <a:gsLst>
                  <a:gs pos="1250">
                    <a:schemeClr val="tx2"/>
                  </a:gs>
                  <a:gs pos="99000">
                    <a:schemeClr val="tx2"/>
                  </a:gs>
                </a:gsLst>
                <a:lin ang="5400000" scaled="0"/>
              </a:gradFill>
              <a:latin typeface="Calibri" panose="020F0502020204030204" pitchFamily="34" charset="0"/>
            </a:endParaRPr>
          </a:p>
          <a:p>
            <a:pPr marL="457200" lvl="1">
              <a:spcBef>
                <a:spcPts val="1482"/>
              </a:spcBef>
            </a:pPr>
            <a:endParaRPr lang="en-US" sz="1300" dirty="0">
              <a:latin typeface="Calibri" panose="020F0502020204030204" pitchFamily="34" charset="0"/>
            </a:endParaRPr>
          </a:p>
        </p:txBody>
      </p:sp>
      <p:sp>
        <p:nvSpPr>
          <p:cNvPr id="3" name="Title 2"/>
          <p:cNvSpPr>
            <a:spLocks noGrp="1"/>
          </p:cNvSpPr>
          <p:nvPr>
            <p:ph type="title"/>
          </p:nvPr>
        </p:nvSpPr>
        <p:spPr>
          <a:xfrm>
            <a:off x="163513" y="58300"/>
            <a:ext cx="7872412" cy="495877"/>
          </a:xfrm>
        </p:spPr>
        <p:txBody>
          <a:bodyPr/>
          <a:lstStyle/>
          <a:p>
            <a:r>
              <a:rPr lang="en-US" dirty="0" smtClean="0">
                <a:latin typeface="Calibri" panose="020F0502020204030204" pitchFamily="34" charset="0"/>
              </a:rPr>
              <a:t>SharePoint Framework Development – Pre-Requisite</a:t>
            </a:r>
            <a:endParaRPr lang="en-US" sz="2300" spc="-41" dirty="0">
              <a:gradFill>
                <a:gsLst>
                  <a:gs pos="21875">
                    <a:schemeClr val="tx2"/>
                  </a:gs>
                  <a:gs pos="61000">
                    <a:schemeClr val="tx2"/>
                  </a:gs>
                </a:gsLst>
                <a:lin ang="5400000" scaled="0"/>
              </a:gradFill>
              <a:latin typeface="Calibri" panose="020F0502020204030204" pitchFamily="34" charset="0"/>
            </a:endParaRPr>
          </a:p>
        </p:txBody>
      </p:sp>
    </p:spTree>
    <p:extLst>
      <p:ext uri="{BB962C8B-B14F-4D97-AF65-F5344CB8AC3E}">
        <p14:creationId xmlns:p14="http://schemas.microsoft.com/office/powerpoint/2010/main" val="8274571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IG_Presentation_Template_0513">
  <a:themeElements>
    <a:clrScheme name="Custom 4">
      <a:dk1>
        <a:srgbClr val="000000"/>
      </a:dk1>
      <a:lt1>
        <a:srgbClr val="00A4E4"/>
      </a:lt1>
      <a:dk2>
        <a:srgbClr val="5F5F5F"/>
      </a:dk2>
      <a:lt2>
        <a:srgbClr val="FDB913"/>
      </a:lt2>
      <a:accent1>
        <a:srgbClr val="0073AE"/>
      </a:accent1>
      <a:accent2>
        <a:srgbClr val="E36F1E"/>
      </a:accent2>
      <a:accent3>
        <a:srgbClr val="AACFEF"/>
      </a:accent3>
      <a:accent4>
        <a:srgbClr val="000000"/>
      </a:accent4>
      <a:accent5>
        <a:srgbClr val="AABCD3"/>
      </a:accent5>
      <a:accent6>
        <a:srgbClr val="CE641A"/>
      </a:accent6>
      <a:hlink>
        <a:srgbClr val="00A4E4"/>
      </a:hlink>
      <a:folHlink>
        <a:srgbClr val="00A4E4"/>
      </a:folHlink>
    </a:clrScheme>
    <a:fontScheme name="AIG Template">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IG Template 1">
        <a:dk1>
          <a:srgbClr val="005984"/>
        </a:dk1>
        <a:lt1>
          <a:srgbClr val="00A4E4"/>
        </a:lt1>
        <a:dk2>
          <a:srgbClr val="78A22F"/>
        </a:dk2>
        <a:lt2>
          <a:srgbClr val="E36F1E"/>
        </a:lt2>
        <a:accent1>
          <a:srgbClr val="C41230"/>
        </a:accent1>
        <a:accent2>
          <a:srgbClr val="FDB913"/>
        </a:accent2>
        <a:accent3>
          <a:srgbClr val="AACFEF"/>
        </a:accent3>
        <a:accent4>
          <a:srgbClr val="004B70"/>
        </a:accent4>
        <a:accent5>
          <a:srgbClr val="DEAAAD"/>
        </a:accent5>
        <a:accent6>
          <a:srgbClr val="E5A710"/>
        </a:accent6>
        <a:hlink>
          <a:srgbClr val="AF006E"/>
        </a:hlink>
        <a:folHlink>
          <a:srgbClr val="5F5F5F"/>
        </a:folHlink>
      </a:clrScheme>
      <a:clrMap bg1="lt1" tx1="dk1" bg2="lt2" tx2="dk2" accent1="accent1" accent2="accent2" accent3="accent3" accent4="accent4" accent5="accent5" accent6="accent6" hlink="hlink" folHlink="folHlink"/>
    </a:extraClrScheme>
    <a:extraClrScheme>
      <a:clrScheme name="AIG Template 2">
        <a:dk1>
          <a:srgbClr val="5F5F5F"/>
        </a:dk1>
        <a:lt1>
          <a:srgbClr val="FDB913"/>
        </a:lt1>
        <a:dk2>
          <a:srgbClr val="78A22F"/>
        </a:dk2>
        <a:lt2>
          <a:srgbClr val="E36F1E"/>
        </a:lt2>
        <a:accent1>
          <a:srgbClr val="005984"/>
        </a:accent1>
        <a:accent2>
          <a:srgbClr val="E36F1E"/>
        </a:accent2>
        <a:accent3>
          <a:srgbClr val="FED9AA"/>
        </a:accent3>
        <a:accent4>
          <a:srgbClr val="505050"/>
        </a:accent4>
        <a:accent5>
          <a:srgbClr val="AAB5C2"/>
        </a:accent5>
        <a:accent6>
          <a:srgbClr val="CE641A"/>
        </a:accent6>
        <a:hlink>
          <a:srgbClr val="78A22F"/>
        </a:hlink>
        <a:folHlink>
          <a:srgbClr val="C41230"/>
        </a:folHlink>
      </a:clrScheme>
      <a:clrMap bg1="lt1" tx1="dk1" bg2="lt2" tx2="dk2" accent1="accent1" accent2="accent2" accent3="accent3" accent4="accent4" accent5="accent5" accent6="accent6" hlink="hlink" folHlink="folHlink"/>
    </a:extraClrScheme>
    <a:extraClrScheme>
      <a:clrScheme name="AIG Template 3">
        <a:dk1>
          <a:srgbClr val="78A22F"/>
        </a:dk1>
        <a:lt1>
          <a:srgbClr val="E36F1E"/>
        </a:lt1>
        <a:dk2>
          <a:srgbClr val="005984"/>
        </a:dk2>
        <a:lt2>
          <a:srgbClr val="C41230"/>
        </a:lt2>
        <a:accent1>
          <a:srgbClr val="FDB913"/>
        </a:accent1>
        <a:accent2>
          <a:srgbClr val="5F5F5F"/>
        </a:accent2>
        <a:accent3>
          <a:srgbClr val="AAB5C2"/>
        </a:accent3>
        <a:accent4>
          <a:srgbClr val="C25E18"/>
        </a:accent4>
        <a:accent5>
          <a:srgbClr val="FED9AA"/>
        </a:accent5>
        <a:accent6>
          <a:srgbClr val="555555"/>
        </a:accent6>
        <a:hlink>
          <a:srgbClr val="00A4E4"/>
        </a:hlink>
        <a:folHlink>
          <a:srgbClr val="C41230"/>
        </a:folHlink>
      </a:clrScheme>
      <a:clrMap bg1="dk2" tx1="lt1" bg2="dk1" tx2="lt2" accent1="accent1" accent2="accent2" accent3="accent3" accent4="accent4" accent5="accent5" accent6="accent6" hlink="hlink" folHlink="folHlink"/>
    </a:extraClrScheme>
    <a:extraClrScheme>
      <a:clrScheme name="AIG Template 4">
        <a:dk1>
          <a:srgbClr val="78A22F"/>
        </a:dk1>
        <a:lt1>
          <a:srgbClr val="E36F1E"/>
        </a:lt1>
        <a:dk2>
          <a:srgbClr val="005984"/>
        </a:dk2>
        <a:lt2>
          <a:srgbClr val="C41230"/>
        </a:lt2>
        <a:accent1>
          <a:srgbClr val="FDB913"/>
        </a:accent1>
        <a:accent2>
          <a:srgbClr val="5F5F5F"/>
        </a:accent2>
        <a:accent3>
          <a:srgbClr val="AAB5C2"/>
        </a:accent3>
        <a:accent4>
          <a:srgbClr val="C25E18"/>
        </a:accent4>
        <a:accent5>
          <a:srgbClr val="FED9AA"/>
        </a:accent5>
        <a:accent6>
          <a:srgbClr val="555555"/>
        </a:accent6>
        <a:hlink>
          <a:srgbClr val="00A4E4"/>
        </a:hlink>
        <a:folHlink>
          <a:srgbClr val="000000"/>
        </a:folHlink>
      </a:clrScheme>
      <a:clrMap bg1="dk2" tx1="lt1" bg2="dk1" tx2="lt2" accent1="accent1" accent2="accent2" accent3="accent3" accent4="accent4" accent5="accent5" accent6="accent6" hlink="hlink" folHlink="folHlink"/>
    </a:extraClrScheme>
    <a:extraClrScheme>
      <a:clrScheme name="AIG Template 5">
        <a:dk1>
          <a:srgbClr val="000000"/>
        </a:dk1>
        <a:lt1>
          <a:srgbClr val="00A4E4"/>
        </a:lt1>
        <a:dk2>
          <a:srgbClr val="5F5F5F"/>
        </a:dk2>
        <a:lt2>
          <a:srgbClr val="FDB913"/>
        </a:lt2>
        <a:accent1>
          <a:srgbClr val="005984"/>
        </a:accent1>
        <a:accent2>
          <a:srgbClr val="E36F1E"/>
        </a:accent2>
        <a:accent3>
          <a:srgbClr val="AACFEF"/>
        </a:accent3>
        <a:accent4>
          <a:srgbClr val="000000"/>
        </a:accent4>
        <a:accent5>
          <a:srgbClr val="AAB5C2"/>
        </a:accent5>
        <a:accent6>
          <a:srgbClr val="CE641A"/>
        </a:accent6>
        <a:hlink>
          <a:srgbClr val="78A22F"/>
        </a:hlink>
        <a:folHlink>
          <a:srgbClr val="C41230"/>
        </a:folHlink>
      </a:clrScheme>
      <a:clrMap bg1="lt1" tx1="dk1" bg2="lt2" tx2="dk2" accent1="accent1" accent2="accent2" accent3="accent3" accent4="accent4" accent5="accent5" accent6="accent6" hlink="hlink" folHlink="folHlink"/>
    </a:extraClrScheme>
    <a:extraClrScheme>
      <a:clrScheme name="AIG Template 6">
        <a:dk1>
          <a:srgbClr val="000000"/>
        </a:dk1>
        <a:lt1>
          <a:srgbClr val="00A4E4"/>
        </a:lt1>
        <a:dk2>
          <a:srgbClr val="5F5F5F"/>
        </a:dk2>
        <a:lt2>
          <a:srgbClr val="FDB913"/>
        </a:lt2>
        <a:accent1>
          <a:srgbClr val="0073AE"/>
        </a:accent1>
        <a:accent2>
          <a:srgbClr val="E36F1E"/>
        </a:accent2>
        <a:accent3>
          <a:srgbClr val="AACFEF"/>
        </a:accent3>
        <a:accent4>
          <a:srgbClr val="000000"/>
        </a:accent4>
        <a:accent5>
          <a:srgbClr val="AABCD3"/>
        </a:accent5>
        <a:accent6>
          <a:srgbClr val="CE641A"/>
        </a:accent6>
        <a:hlink>
          <a:srgbClr val="78A22F"/>
        </a:hlink>
        <a:folHlink>
          <a:srgbClr val="C4123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78513</TotalTime>
  <Words>1720</Words>
  <Application>Microsoft Office PowerPoint</Application>
  <PresentationFormat>On-screen Show (4:3)</PresentationFormat>
  <Paragraphs>225</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Arial</vt:lpstr>
      <vt:lpstr>Calibri</vt:lpstr>
      <vt:lpstr>Segoe UI</vt:lpstr>
      <vt:lpstr>Segoe UI Light</vt:lpstr>
      <vt:lpstr>Wingdings</vt:lpstr>
      <vt:lpstr>AIG_Presentation_Template_0513</vt:lpstr>
      <vt:lpstr>PowerPoint Presentation</vt:lpstr>
      <vt:lpstr>SharePoint Development Options</vt:lpstr>
      <vt:lpstr>SharePoint Framework – New Page Structure Model</vt:lpstr>
      <vt:lpstr>SharePoint Framework - Overview</vt:lpstr>
      <vt:lpstr>Scenarios</vt:lpstr>
      <vt:lpstr>New Toolchain with Open source tooling support</vt:lpstr>
      <vt:lpstr>Server side tool comparison</vt:lpstr>
      <vt:lpstr>PowerPoint Presentation</vt:lpstr>
      <vt:lpstr>SharePoint Framework Development – Pre-Requisite</vt:lpstr>
      <vt:lpstr>Steps to configure Development Environment</vt:lpstr>
      <vt:lpstr>Steps to build SharePoint Framework Web Part</vt:lpstr>
      <vt:lpstr>Scaffolding a SharePoint Framework Project</vt:lpstr>
      <vt:lpstr>SharePoint Framework Packages</vt:lpstr>
      <vt:lpstr>Common Build Packages for SharePoint Framework</vt:lpstr>
      <vt:lpstr>Gulp </vt:lpstr>
      <vt:lpstr>SharePoint Workbench</vt:lpstr>
      <vt:lpstr>SharePoint Framework - Deployment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Framework</dc:title>
  <dc:subject>demo</dc:subject>
  <cp:lastModifiedBy>Shiva Shankar</cp:lastModifiedBy>
  <cp:revision>3605</cp:revision>
  <dcterms:created xsi:type="dcterms:W3CDTF">2012-10-01T10:36:03Z</dcterms:created>
  <dcterms:modified xsi:type="dcterms:W3CDTF">2017-02-15T11:48:25Z</dcterms:modified>
</cp:coreProperties>
</file>