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jTb0jHi+pQYLNOJMioIuLsM+As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426131-EDBE-4EFF-9011-A5841AA35ADA}">
  <a:tblStyle styleId="{04426131-EDBE-4EFF-9011-A5841AA35ADA}"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7E7"/>
          </a:solidFill>
        </a:fill>
      </a:tcStyle>
    </a:wholeTbl>
    <a:band1H>
      <a:tcTxStyle/>
      <a:tcStyle>
        <a:fill>
          <a:solidFill>
            <a:srgbClr val="CCCCCC"/>
          </a:solidFill>
        </a:fill>
      </a:tcStyle>
    </a:band1H>
    <a:band2H>
      <a:tcTxStyle/>
    </a:band2H>
    <a:band1V>
      <a:tcTxStyle/>
      <a:tcStyle>
        <a:fill>
          <a:solidFill>
            <a:srgbClr val="CCCCCC"/>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bc0d357d5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bc0d357d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bc0d357d5d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bc0d357d5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bc0d357d5d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bc0d357d5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bc0d357d5d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bc0d357d5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bc0d357d5d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bc0d357d5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bc0d357d5d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bc0d357d5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bc0d357d5d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bc0d357d5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bc0d357d5d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bc0d357d5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bc0d357d5d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bc0d357d5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bc0d357d5d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bc0d357d5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bc0d357d5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bc0d357d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14"/>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4"/>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23"/>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3"/>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3"/>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3"/>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2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24"/>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9" name="Google Shape;119;p2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a:p>
        </p:txBody>
      </p:sp>
      <p:sp>
        <p:nvSpPr>
          <p:cNvPr id="120" name="Google Shape;120;p2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25"/>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5"/>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26"/>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6"/>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26"/>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2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6"/>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6"/>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36" name="Google Shape;136;p26"/>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a:p>
        </p:txBody>
      </p:sp>
      <p:sp>
        <p:nvSpPr>
          <p:cNvPr id="137" name="Google Shape;137;p26"/>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27"/>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7"/>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27"/>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2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7"/>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7"/>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2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8"/>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2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9"/>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9"/>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2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1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8"/>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6" name="Google Shape;66;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8"/>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0" name="Shape 70"/>
        <p:cNvGrpSpPr/>
        <p:nvPr/>
      </p:nvGrpSpPr>
      <p:grpSpPr>
        <a:xfrm>
          <a:off x="0" y="0"/>
          <a:ext cx="0" cy="0"/>
          <a:chOff x="0" y="0"/>
          <a:chExt cx="0" cy="0"/>
        </a:xfrm>
      </p:grpSpPr>
      <p:sp>
        <p:nvSpPr>
          <p:cNvPr id="71" name="Google Shape;71;p1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19"/>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4" name="Google Shape;74;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20"/>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1" name="Google Shape;81;p20"/>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2" name="Google Shape;82;p20"/>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3" name="Google Shape;83;p20"/>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4" name="Google Shape;84;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21"/>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21"/>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22"/>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2"/>
          <p:cNvSpPr/>
          <p:nvPr>
            <p:ph idx="2" type="pic"/>
          </p:nvPr>
        </p:nvSpPr>
        <p:spPr>
          <a:xfrm>
            <a:off x="2589212" y="634965"/>
            <a:ext cx="8915400" cy="3854970"/>
          </a:xfrm>
          <a:prstGeom prst="rect">
            <a:avLst/>
          </a:prstGeom>
          <a:noFill/>
          <a:ln>
            <a:noFill/>
          </a:ln>
        </p:spPr>
      </p:sp>
      <p:sp>
        <p:nvSpPr>
          <p:cNvPr id="99" name="Google Shape;99;p22"/>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2"/>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5" name="Shape 5"/>
        <p:cNvGrpSpPr/>
        <p:nvPr/>
      </p:nvGrpSpPr>
      <p:grpSpPr>
        <a:xfrm>
          <a:off x="0" y="0"/>
          <a:ext cx="0" cy="0"/>
          <a:chOff x="0" y="0"/>
          <a:chExt cx="0" cy="0"/>
        </a:xfrm>
      </p:grpSpPr>
      <p:grpSp>
        <p:nvGrpSpPr>
          <p:cNvPr id="6" name="Google Shape;6;p13"/>
          <p:cNvGrpSpPr/>
          <p:nvPr/>
        </p:nvGrpSpPr>
        <p:grpSpPr>
          <a:xfrm>
            <a:off x="1" y="228600"/>
            <a:ext cx="2851516" cy="6638628"/>
            <a:chOff x="2487613" y="285750"/>
            <a:chExt cx="2428875" cy="5654676"/>
          </a:xfrm>
        </p:grpSpPr>
        <p:sp>
          <p:nvSpPr>
            <p:cNvPr id="7" name="Google Shape;7;p13"/>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3"/>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3"/>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3"/>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3"/>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3"/>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3"/>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3"/>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3"/>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3"/>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3"/>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3"/>
          <p:cNvGrpSpPr/>
          <p:nvPr/>
        </p:nvGrpSpPr>
        <p:grpSpPr>
          <a:xfrm>
            <a:off x="27221" y="157"/>
            <a:ext cx="2356674" cy="6853096"/>
            <a:chOff x="6627813" y="195610"/>
            <a:chExt cx="1952625" cy="5678141"/>
          </a:xfrm>
        </p:grpSpPr>
        <p:sp>
          <p:nvSpPr>
            <p:cNvPr id="20" name="Google Shape;20;p13"/>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3"/>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3"/>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3"/>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3"/>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3"/>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3"/>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3"/>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3"/>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3"/>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3"/>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3"/>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3"/>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3"/>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2589213" y="480292"/>
            <a:ext cx="8915399" cy="307570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168DBA"/>
              </a:buClr>
              <a:buSzPts val="5400"/>
              <a:buFont typeface="Arial"/>
              <a:buNone/>
            </a:pPr>
            <a:r>
              <a:rPr lang="en-IN" sz="5400">
                <a:latin typeface="Arial"/>
                <a:ea typeface="Arial"/>
                <a:cs typeface="Arial"/>
                <a:sym typeface="Arial"/>
              </a:rPr>
              <a:t>MUNCH BOX</a:t>
            </a:r>
            <a:br>
              <a:rPr lang="en-IN" sz="5400">
                <a:latin typeface="Arial"/>
                <a:ea typeface="Arial"/>
                <a:cs typeface="Arial"/>
                <a:sym typeface="Arial"/>
              </a:rPr>
            </a:br>
            <a:r>
              <a:rPr lang="en-IN" sz="5400">
                <a:latin typeface="Arial"/>
                <a:ea typeface="Arial"/>
                <a:cs typeface="Arial"/>
                <a:sym typeface="Arial"/>
              </a:rPr>
              <a:t>COMPANY SALES DATA</a:t>
            </a:r>
            <a:endParaRPr sz="5400">
              <a:latin typeface="Arial"/>
              <a:ea typeface="Arial"/>
              <a:cs typeface="Arial"/>
              <a:sym typeface="Arial"/>
            </a:endParaRPr>
          </a:p>
        </p:txBody>
      </p:sp>
      <p:sp>
        <p:nvSpPr>
          <p:cNvPr id="165" name="Google Shape;165;p1"/>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000"/>
              <a:buNone/>
            </a:pPr>
            <a:r>
              <a:rPr lang="en-IN" sz="2000">
                <a:latin typeface="Arial"/>
                <a:ea typeface="Arial"/>
                <a:cs typeface="Arial"/>
                <a:sym typeface="Arial"/>
              </a:rPr>
              <a:t>BI CASE STUDY</a:t>
            </a:r>
            <a:endParaRPr sz="20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bc0d357d5d_0_5"/>
          <p:cNvSpPr txBox="1"/>
          <p:nvPr>
            <p:ph type="title"/>
          </p:nvPr>
        </p:nvSpPr>
        <p:spPr>
          <a:xfrm>
            <a:off x="2058050" y="222927"/>
            <a:ext cx="8911800" cy="9615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IN" sz="4000">
                <a:latin typeface="Arial"/>
                <a:ea typeface="Arial"/>
                <a:cs typeface="Arial"/>
                <a:sym typeface="Arial"/>
              </a:rPr>
              <a:t>TASKS AND HINTS (EXCEL)</a:t>
            </a:r>
            <a:endParaRPr/>
          </a:p>
        </p:txBody>
      </p:sp>
      <p:sp>
        <p:nvSpPr>
          <p:cNvPr id="217" name="Google Shape;217;g1bc0d357d5d_0_5"/>
          <p:cNvSpPr txBox="1"/>
          <p:nvPr>
            <p:ph idx="1" type="body"/>
          </p:nvPr>
        </p:nvSpPr>
        <p:spPr>
          <a:xfrm>
            <a:off x="840550" y="1426775"/>
            <a:ext cx="10926900" cy="4915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IN" sz="2000">
                <a:solidFill>
                  <a:schemeClr val="dk1"/>
                </a:solidFill>
                <a:latin typeface="Arial"/>
                <a:ea typeface="Arial"/>
                <a:cs typeface="Arial"/>
                <a:sym typeface="Arial"/>
              </a:rPr>
              <a:t>3)	SCENARIO - 3</a:t>
            </a:r>
            <a:endParaRPr b="1"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From the analysis of the past transactions data it was found that the threshold of the unit price of a product which comes under the affordable and highly sold category is one dollar.</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The current requirement is to categorize the transaction data into 2 types, that is, if the unit price of a product is less than one dollar it will be represented as 0 else 1.</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This will help us understand that from the current data how many transactions had those products which are cheap and high in demand as well as the count of the transactions which had products whose unit price is greater than one dollar.</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b="1"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Task: </a:t>
            </a:r>
            <a:r>
              <a:rPr lang="en-IN" sz="2000">
                <a:solidFill>
                  <a:schemeClr val="dk1"/>
                </a:solidFill>
                <a:latin typeface="Arial"/>
                <a:ea typeface="Arial"/>
                <a:cs typeface="Arial"/>
                <a:sym typeface="Arial"/>
              </a:rPr>
              <a:t>Create a new column with values 0 and 1 such that if the unit price in each transaction is less than 1 dollar it will be 0 else otherwise. Find the count of both.</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Hint: </a:t>
            </a:r>
            <a:r>
              <a:rPr lang="en-IN" sz="2000">
                <a:solidFill>
                  <a:schemeClr val="dk1"/>
                </a:solidFill>
                <a:latin typeface="Arial"/>
                <a:ea typeface="Arial"/>
                <a:cs typeface="Arial"/>
                <a:sym typeface="Arial"/>
              </a:rPr>
              <a:t> Use if condition to create a new column.</a:t>
            </a:r>
            <a:endParaRPr sz="2000">
              <a:solidFill>
                <a:schemeClr val="dk1"/>
              </a:solidFill>
              <a:latin typeface="Arial"/>
              <a:ea typeface="Arial"/>
              <a:cs typeface="Arial"/>
              <a:sym typeface="Arial"/>
            </a:endParaRPr>
          </a:p>
          <a:p>
            <a:pPr indent="0" lvl="0" marL="0" rtl="0" algn="l">
              <a:spcBef>
                <a:spcPts val="1000"/>
              </a:spcBef>
              <a:spcAft>
                <a:spcPts val="0"/>
              </a:spcAft>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bc0d357d5d_0_10"/>
          <p:cNvSpPr txBox="1"/>
          <p:nvPr>
            <p:ph type="title"/>
          </p:nvPr>
        </p:nvSpPr>
        <p:spPr>
          <a:xfrm>
            <a:off x="2000725" y="280253"/>
            <a:ext cx="8911800" cy="9423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IN" sz="4000">
                <a:latin typeface="Arial"/>
                <a:ea typeface="Arial"/>
                <a:cs typeface="Arial"/>
                <a:sym typeface="Arial"/>
              </a:rPr>
              <a:t>TASKS AND HINTS (EXCEL)</a:t>
            </a:r>
            <a:endParaRPr/>
          </a:p>
        </p:txBody>
      </p:sp>
      <p:sp>
        <p:nvSpPr>
          <p:cNvPr id="223" name="Google Shape;223;g1bc0d357d5d_0_10"/>
          <p:cNvSpPr txBox="1"/>
          <p:nvPr>
            <p:ph idx="1" type="body"/>
          </p:nvPr>
        </p:nvSpPr>
        <p:spPr>
          <a:xfrm>
            <a:off x="1404800" y="1528250"/>
            <a:ext cx="9904200" cy="508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IN" sz="2000">
                <a:solidFill>
                  <a:schemeClr val="dk1"/>
                </a:solidFill>
                <a:latin typeface="Arial"/>
                <a:ea typeface="Arial"/>
                <a:cs typeface="Arial"/>
                <a:sym typeface="Arial"/>
              </a:rPr>
              <a:t>4)	SCENARIO - 4</a:t>
            </a:r>
            <a:endParaRPr b="1"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The company has a requirement of finding the current status of the inventory and what is the total amount combined of all the products available in the inventory.</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In the inventory dataset we have information regarding the unit price and the number of units of a product available in the inventory from which the total amount of a product contributing to the inventory price can be found out.</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This will help us understand which products and product types are contributing the highest in the current inventory price.</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Task: </a:t>
            </a:r>
            <a:r>
              <a:rPr lang="en-IN" sz="2000">
                <a:solidFill>
                  <a:schemeClr val="dk1"/>
                </a:solidFill>
                <a:latin typeface="Arial"/>
                <a:ea typeface="Arial"/>
                <a:cs typeface="Arial"/>
                <a:sym typeface="Arial"/>
              </a:rPr>
              <a:t>In the current inventory there are some units of each product. Find the top 10 products contributing the highest in terms of total price in the inventory.</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Hint: </a:t>
            </a:r>
            <a:r>
              <a:rPr lang="en-IN" sz="2000">
                <a:solidFill>
                  <a:schemeClr val="dk1"/>
                </a:solidFill>
                <a:latin typeface="Arial"/>
                <a:ea typeface="Arial"/>
                <a:cs typeface="Arial"/>
                <a:sym typeface="Arial"/>
              </a:rPr>
              <a:t>Total cost = Unit price * total units in inventory.</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bc0d357d5d_0_15"/>
          <p:cNvSpPr txBox="1"/>
          <p:nvPr>
            <p:ph type="title"/>
          </p:nvPr>
        </p:nvSpPr>
        <p:spPr>
          <a:xfrm>
            <a:off x="2003275" y="605003"/>
            <a:ext cx="8911800" cy="8850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IN" sz="4000">
                <a:latin typeface="Arial"/>
                <a:ea typeface="Arial"/>
                <a:cs typeface="Arial"/>
                <a:sym typeface="Arial"/>
              </a:rPr>
              <a:t>TASKS AND HINTS (EXCEL)</a:t>
            </a:r>
            <a:endParaRPr/>
          </a:p>
        </p:txBody>
      </p:sp>
      <p:sp>
        <p:nvSpPr>
          <p:cNvPr id="229" name="Google Shape;229;g1bc0d357d5d_0_15"/>
          <p:cNvSpPr txBox="1"/>
          <p:nvPr>
            <p:ph idx="1" type="body"/>
          </p:nvPr>
        </p:nvSpPr>
        <p:spPr>
          <a:xfrm>
            <a:off x="1413625" y="1757475"/>
            <a:ext cx="10091100" cy="45273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IN" sz="2000">
                <a:solidFill>
                  <a:schemeClr val="dk1"/>
                </a:solidFill>
                <a:latin typeface="Arial"/>
                <a:ea typeface="Arial"/>
                <a:cs typeface="Arial"/>
                <a:sym typeface="Arial"/>
              </a:rPr>
              <a:t>5)	SCENARIO - 5</a:t>
            </a:r>
            <a:endParaRPr b="1"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The company needs an understanding of the analysis on the revenue generated by each product type for each transaction which will help them decide which products to keep in the store and which needs to be eliminated.</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It will be a bit difficult if this analysis is represented in the form of rows and columns where unit prices of the products are categorized according to the grouping of product types for each transaction hence a summarized format is required.</a:t>
            </a:r>
            <a:endParaRPr sz="20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Task: </a:t>
            </a:r>
            <a:r>
              <a:rPr lang="en-IN" sz="2000">
                <a:solidFill>
                  <a:schemeClr val="dk1"/>
                </a:solidFill>
                <a:latin typeface="Arial"/>
                <a:ea typeface="Arial"/>
                <a:cs typeface="Arial"/>
                <a:sym typeface="Arial"/>
              </a:rPr>
              <a:t>Find the sum of unit price for all the transaction ids combined by each product type.</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Hint: </a:t>
            </a:r>
            <a:r>
              <a:rPr lang="en-IN" sz="2000">
                <a:solidFill>
                  <a:schemeClr val="dk1"/>
                </a:solidFill>
                <a:latin typeface="Arial"/>
                <a:ea typeface="Arial"/>
                <a:cs typeface="Arial"/>
                <a:sym typeface="Arial"/>
              </a:rPr>
              <a:t>Create a pivot table.</a:t>
            </a:r>
            <a:endParaRPr sz="2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9"/>
          <p:cNvSpPr txBox="1"/>
          <p:nvPr>
            <p:ph type="title"/>
          </p:nvPr>
        </p:nvSpPr>
        <p:spPr>
          <a:xfrm>
            <a:off x="1235825" y="748422"/>
            <a:ext cx="10058400" cy="100648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68DBA"/>
              </a:buClr>
              <a:buSzPts val="4000"/>
              <a:buFont typeface="Arial"/>
              <a:buNone/>
            </a:pPr>
            <a:r>
              <a:rPr lang="en-IN" sz="4000">
                <a:latin typeface="Arial"/>
                <a:ea typeface="Arial"/>
                <a:cs typeface="Arial"/>
                <a:sym typeface="Arial"/>
              </a:rPr>
              <a:t>PROBLEM STATEMENT (SQL)</a:t>
            </a:r>
            <a:endParaRPr sz="4000">
              <a:latin typeface="Arial"/>
              <a:ea typeface="Arial"/>
              <a:cs typeface="Arial"/>
              <a:sym typeface="Arial"/>
            </a:endParaRPr>
          </a:p>
        </p:txBody>
      </p:sp>
      <p:sp>
        <p:nvSpPr>
          <p:cNvPr id="235" name="Google Shape;235;p9"/>
          <p:cNvSpPr txBox="1"/>
          <p:nvPr>
            <p:ph idx="1" type="body"/>
          </p:nvPr>
        </p:nvSpPr>
        <p:spPr>
          <a:xfrm>
            <a:off x="1807325" y="2463398"/>
            <a:ext cx="8915400" cy="3286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IN" sz="2400">
                <a:latin typeface="Arial"/>
                <a:ea typeface="Arial"/>
                <a:cs typeface="Arial"/>
                <a:sym typeface="Arial"/>
              </a:rPr>
              <a:t>There are other tasks and questions which are needed for the analysis on the same data which are easier to do in SQL.</a:t>
            </a:r>
            <a:endParaRPr/>
          </a:p>
          <a:p>
            <a:pPr indent="0" lvl="0" marL="0" rtl="0" algn="l">
              <a:spcBef>
                <a:spcPts val="1000"/>
              </a:spcBef>
              <a:spcAft>
                <a:spcPts val="0"/>
              </a:spcAft>
              <a:buSzPts val="2400"/>
              <a:buNone/>
            </a:pPr>
            <a:r>
              <a:t/>
            </a:r>
            <a:endParaRPr sz="2400">
              <a:latin typeface="Arial"/>
              <a:ea typeface="Arial"/>
              <a:cs typeface="Arial"/>
              <a:sym typeface="Arial"/>
            </a:endParaRPr>
          </a:p>
          <a:p>
            <a:pPr indent="-342900" lvl="0" marL="342900" rtl="0" algn="l">
              <a:spcBef>
                <a:spcPts val="1000"/>
              </a:spcBef>
              <a:spcAft>
                <a:spcPts val="0"/>
              </a:spcAft>
              <a:buSzPts val="2400"/>
              <a:buChar char="🠶"/>
            </a:pPr>
            <a:r>
              <a:rPr lang="en-IN" sz="2400">
                <a:latin typeface="Arial"/>
                <a:ea typeface="Arial"/>
                <a:cs typeface="Arial"/>
                <a:sym typeface="Arial"/>
              </a:rPr>
              <a:t>The database is provided to you of various tables containing inventory information and transaction history.</a:t>
            </a:r>
            <a:endParaRPr/>
          </a:p>
          <a:p>
            <a:pPr indent="0" lvl="0" marL="0" rtl="0" algn="l">
              <a:spcBef>
                <a:spcPts val="1000"/>
              </a:spcBef>
              <a:spcAft>
                <a:spcPts val="0"/>
              </a:spcAft>
              <a:buSzPts val="2400"/>
              <a:buNone/>
            </a:pPr>
            <a:r>
              <a:rPr lang="en-IN" sz="2400">
                <a:latin typeface="Arial"/>
                <a:ea typeface="Arial"/>
                <a:cs typeface="Arial"/>
                <a:sym typeface="Arial"/>
              </a:rPr>
              <a:t> </a:t>
            </a:r>
            <a:endParaRPr/>
          </a:p>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bc0d357d5d_0_25"/>
          <p:cNvSpPr txBox="1"/>
          <p:nvPr/>
        </p:nvSpPr>
        <p:spPr>
          <a:xfrm>
            <a:off x="1033650" y="1547350"/>
            <a:ext cx="10124700" cy="400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chemeClr val="dk1"/>
                </a:solidFill>
              </a:rPr>
              <a:t>The database has 2 tables as </a:t>
            </a:r>
            <a:r>
              <a:rPr b="1" lang="en-IN" sz="2400">
                <a:solidFill>
                  <a:schemeClr val="dk1"/>
                </a:solidFill>
              </a:rPr>
              <a:t>‘transaction_data’ </a:t>
            </a:r>
            <a:r>
              <a:rPr lang="en-IN" sz="2400">
                <a:solidFill>
                  <a:schemeClr val="dk1"/>
                </a:solidFill>
              </a:rPr>
              <a:t>and </a:t>
            </a:r>
            <a:r>
              <a:rPr b="1" lang="en-IN" sz="2400">
                <a:solidFill>
                  <a:schemeClr val="dk1"/>
                </a:solidFill>
              </a:rPr>
              <a:t>‘inventory_data’</a:t>
            </a:r>
            <a:r>
              <a:rPr lang="en-IN" sz="2400">
                <a:solidFill>
                  <a:schemeClr val="dk1"/>
                </a:solidFill>
              </a:rPr>
              <a:t>.</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381000" lvl="0" marL="914400" rtl="0" algn="l">
              <a:spcBef>
                <a:spcPts val="0"/>
              </a:spcBef>
              <a:spcAft>
                <a:spcPts val="0"/>
              </a:spcAft>
              <a:buClr>
                <a:schemeClr val="dk1"/>
              </a:buClr>
              <a:buSzPts val="2400"/>
              <a:buAutoNum type="arabicParenR"/>
            </a:pPr>
            <a:r>
              <a:rPr lang="en-IN" sz="2400">
                <a:solidFill>
                  <a:schemeClr val="dk1"/>
                </a:solidFill>
              </a:rPr>
              <a:t>The </a:t>
            </a:r>
            <a:r>
              <a:rPr b="1" lang="en-IN" sz="2400">
                <a:solidFill>
                  <a:schemeClr val="dk1"/>
                </a:solidFill>
              </a:rPr>
              <a:t>‘transaction_data’  </a:t>
            </a:r>
            <a:r>
              <a:rPr lang="en-IN" sz="2400">
                <a:solidFill>
                  <a:schemeClr val="dk1"/>
                </a:solidFill>
              </a:rPr>
              <a:t>table has 594 observations with 3 columns which consists of the data related to the transactions and the products sold in the transactions.</a:t>
            </a:r>
            <a:endParaRPr sz="2400">
              <a:solidFill>
                <a:schemeClr val="dk1"/>
              </a:solidFill>
            </a:endParaRPr>
          </a:p>
          <a:p>
            <a:pPr indent="-381000" lvl="0" marL="914400" rtl="0" algn="l">
              <a:spcBef>
                <a:spcPts val="0"/>
              </a:spcBef>
              <a:spcAft>
                <a:spcPts val="0"/>
              </a:spcAft>
              <a:buClr>
                <a:schemeClr val="dk1"/>
              </a:buClr>
              <a:buSzPts val="2400"/>
              <a:buAutoNum type="arabicParenR"/>
            </a:pPr>
            <a:r>
              <a:rPr lang="en-IN" sz="2400">
                <a:solidFill>
                  <a:schemeClr val="dk1"/>
                </a:solidFill>
              </a:rPr>
              <a:t>The </a:t>
            </a:r>
            <a:r>
              <a:rPr b="1" lang="en-IN" sz="2400">
                <a:solidFill>
                  <a:schemeClr val="dk1"/>
                </a:solidFill>
              </a:rPr>
              <a:t>‘inventory_data’</a:t>
            </a:r>
            <a:r>
              <a:rPr lang="en-IN" sz="2400">
                <a:solidFill>
                  <a:schemeClr val="dk1"/>
                </a:solidFill>
              </a:rPr>
              <a:t> table has 85 observations with 7 columns which consists of the data related to product like name, price, wholesale rate, units available in stock/ inventory and type.</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342900" lvl="0" marL="342900" rtl="0" algn="l">
              <a:spcBef>
                <a:spcPts val="1000"/>
              </a:spcBef>
              <a:spcAft>
                <a:spcPts val="0"/>
              </a:spcAft>
              <a:buClr>
                <a:schemeClr val="accent1"/>
              </a:buClr>
              <a:buSzPts val="2400"/>
              <a:buFont typeface="Noto Sans Symbols"/>
              <a:buChar char="🠶"/>
            </a:pPr>
            <a:r>
              <a:rPr lang="en-IN" sz="2400">
                <a:solidFill>
                  <a:srgbClr val="3F3F3F"/>
                </a:solidFill>
              </a:rPr>
              <a:t>Following are your tasks which are needed to be done in SQL:</a:t>
            </a:r>
            <a:endParaRPr sz="2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0"/>
          <p:cNvSpPr txBox="1"/>
          <p:nvPr>
            <p:ph type="title"/>
          </p:nvPr>
        </p:nvSpPr>
        <p:spPr>
          <a:xfrm>
            <a:off x="783244" y="609876"/>
            <a:ext cx="10058400" cy="91412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68DBA"/>
              </a:buClr>
              <a:buSzPts val="4000"/>
              <a:buFont typeface="Arial"/>
              <a:buNone/>
            </a:pPr>
            <a:r>
              <a:rPr lang="en-IN" sz="4000">
                <a:latin typeface="Arial"/>
                <a:ea typeface="Arial"/>
                <a:cs typeface="Arial"/>
                <a:sym typeface="Arial"/>
              </a:rPr>
              <a:t>TASKS AND HINTS (SQL)</a:t>
            </a:r>
            <a:endParaRPr sz="4000">
              <a:latin typeface="Arial"/>
              <a:ea typeface="Arial"/>
              <a:cs typeface="Arial"/>
              <a:sym typeface="Arial"/>
            </a:endParaRPr>
          </a:p>
        </p:txBody>
      </p:sp>
      <p:sp>
        <p:nvSpPr>
          <p:cNvPr id="246" name="Google Shape;246;p10"/>
          <p:cNvSpPr txBox="1"/>
          <p:nvPr>
            <p:ph idx="1" type="body"/>
          </p:nvPr>
        </p:nvSpPr>
        <p:spPr>
          <a:xfrm>
            <a:off x="1356325" y="1853000"/>
            <a:ext cx="10243200" cy="45273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Clr>
                <a:schemeClr val="dk1"/>
              </a:buClr>
              <a:buSzPts val="2000"/>
              <a:buFont typeface="Arial"/>
              <a:buAutoNum type="arabicParenR"/>
            </a:pPr>
            <a:r>
              <a:rPr b="1" lang="en-IN" sz="2000">
                <a:solidFill>
                  <a:schemeClr val="dk1"/>
                </a:solidFill>
                <a:latin typeface="Arial"/>
                <a:ea typeface="Arial"/>
                <a:cs typeface="Arial"/>
                <a:sym typeface="Arial"/>
              </a:rPr>
              <a:t>SCENARIO - 1</a:t>
            </a:r>
            <a:endParaRPr b="1"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The company needs to find the distribution of the transactions with respect to the products and analyse the best products which are helping in generating more revenue to the company.</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For this purpose we need to find those products which are highly sold and in most of the transactions.</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These products will be kept in bulk stocks in the inventory which will keep generating a good amount of money to the company.</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Task: </a:t>
            </a:r>
            <a:r>
              <a:rPr lang="en-IN" sz="2000">
                <a:solidFill>
                  <a:schemeClr val="dk1"/>
                </a:solidFill>
                <a:latin typeface="Arial"/>
                <a:ea typeface="Arial"/>
                <a:cs typeface="Arial"/>
                <a:sym typeface="Arial"/>
              </a:rPr>
              <a:t>Find the top 3 products having the most number of transactions.</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Hint: </a:t>
            </a:r>
            <a:r>
              <a:rPr lang="en-IN" sz="2000">
                <a:solidFill>
                  <a:schemeClr val="dk1"/>
                </a:solidFill>
                <a:latin typeface="Arial"/>
                <a:ea typeface="Arial"/>
                <a:cs typeface="Arial"/>
                <a:sym typeface="Arial"/>
              </a:rPr>
              <a:t>Use group by and order by clauses.</a:t>
            </a:r>
            <a:endParaRPr sz="2000">
              <a:solidFill>
                <a:schemeClr val="dk1"/>
              </a:solidFill>
              <a:latin typeface="Arial"/>
              <a:ea typeface="Arial"/>
              <a:cs typeface="Arial"/>
              <a:sym typeface="Arial"/>
            </a:endParaRPr>
          </a:p>
          <a:p>
            <a:pPr indent="0" lvl="0" marL="0" rtl="0" algn="l">
              <a:spcBef>
                <a:spcPts val="1000"/>
              </a:spcBef>
              <a:spcAft>
                <a:spcPts val="0"/>
              </a:spcAft>
              <a:buSzPts val="2000"/>
              <a:buNone/>
            </a:pPr>
            <a:r>
              <a:t/>
            </a:r>
            <a:endParaRPr sz="20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1"/>
          <p:cNvSpPr txBox="1"/>
          <p:nvPr>
            <p:ph type="title"/>
          </p:nvPr>
        </p:nvSpPr>
        <p:spPr>
          <a:xfrm>
            <a:off x="1014152" y="646821"/>
            <a:ext cx="10058400" cy="78481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68DBA"/>
              </a:buClr>
              <a:buSzPts val="4000"/>
              <a:buFont typeface="Arial"/>
              <a:buNone/>
            </a:pPr>
            <a:r>
              <a:rPr lang="en-IN" sz="4000">
                <a:latin typeface="Arial"/>
                <a:ea typeface="Arial"/>
                <a:cs typeface="Arial"/>
                <a:sym typeface="Arial"/>
              </a:rPr>
              <a:t>TASKS AND HINTS (SQL)</a:t>
            </a:r>
            <a:endParaRPr sz="4000">
              <a:latin typeface="Arial"/>
              <a:ea typeface="Arial"/>
              <a:cs typeface="Arial"/>
              <a:sym typeface="Arial"/>
            </a:endParaRPr>
          </a:p>
        </p:txBody>
      </p:sp>
      <p:sp>
        <p:nvSpPr>
          <p:cNvPr id="252" name="Google Shape;252;p11"/>
          <p:cNvSpPr txBox="1"/>
          <p:nvPr>
            <p:ph idx="1" type="body"/>
          </p:nvPr>
        </p:nvSpPr>
        <p:spPr>
          <a:xfrm>
            <a:off x="1477826" y="2021225"/>
            <a:ext cx="10058400" cy="430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sz="2000">
                <a:solidFill>
                  <a:schemeClr val="dk1"/>
                </a:solidFill>
                <a:latin typeface="Arial"/>
                <a:ea typeface="Arial"/>
                <a:cs typeface="Arial"/>
                <a:sym typeface="Arial"/>
              </a:rPr>
              <a:t>2)	SCENARIO - 2</a:t>
            </a:r>
            <a:endParaRPr b="1"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According to the past study, snack type products are generally sold on a daily basis and are one of the important product types in the revenue generating products. For the current task we will specifically focus on the snack type products.</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Even from the snack type products we will filter out top 10 snack items which need to be kept in bulk in the inventory.</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Task: </a:t>
            </a:r>
            <a:r>
              <a:rPr lang="en-IN" sz="2000">
                <a:solidFill>
                  <a:schemeClr val="dk1"/>
                </a:solidFill>
                <a:latin typeface="Arial"/>
                <a:ea typeface="Arial"/>
                <a:cs typeface="Arial"/>
                <a:sym typeface="Arial"/>
              </a:rPr>
              <a:t>Find the top 10 products having the most number of transactions from snacks product type.</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Hint: </a:t>
            </a:r>
            <a:r>
              <a:rPr lang="en-IN" sz="2000">
                <a:solidFill>
                  <a:schemeClr val="dk1"/>
                </a:solidFill>
                <a:latin typeface="Arial"/>
                <a:ea typeface="Arial"/>
                <a:cs typeface="Arial"/>
                <a:sym typeface="Arial"/>
              </a:rPr>
              <a:t>Join the required tables and use group by, order by and where clauses.</a:t>
            </a:r>
            <a:endParaRPr sz="2000">
              <a:solidFill>
                <a:schemeClr val="dk1"/>
              </a:solidFill>
              <a:latin typeface="Arial"/>
              <a:ea typeface="Arial"/>
              <a:cs typeface="Arial"/>
              <a:sym typeface="Arial"/>
            </a:endParaRPr>
          </a:p>
          <a:p>
            <a:pPr indent="0" lvl="0" marL="0" rtl="0" algn="l">
              <a:spcBef>
                <a:spcPts val="1000"/>
              </a:spcBef>
              <a:spcAft>
                <a:spcPts val="0"/>
              </a:spcAft>
              <a:buSzPts val="2000"/>
              <a:buNone/>
            </a:pPr>
            <a:r>
              <a:t/>
            </a:r>
            <a:endParaRPr sz="20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bc0d357d5d_0_30"/>
          <p:cNvSpPr txBox="1"/>
          <p:nvPr>
            <p:ph type="title"/>
          </p:nvPr>
        </p:nvSpPr>
        <p:spPr>
          <a:xfrm>
            <a:off x="1943425" y="566803"/>
            <a:ext cx="8911800" cy="9234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IN" sz="4000">
                <a:latin typeface="Arial"/>
                <a:ea typeface="Arial"/>
                <a:cs typeface="Arial"/>
                <a:sym typeface="Arial"/>
              </a:rPr>
              <a:t>TASKS AND HINTS (SQL)</a:t>
            </a:r>
            <a:endParaRPr/>
          </a:p>
        </p:txBody>
      </p:sp>
      <p:sp>
        <p:nvSpPr>
          <p:cNvPr id="258" name="Google Shape;258;g1bc0d357d5d_0_30"/>
          <p:cNvSpPr txBox="1"/>
          <p:nvPr>
            <p:ph idx="1" type="body"/>
          </p:nvPr>
        </p:nvSpPr>
        <p:spPr>
          <a:xfrm>
            <a:off x="1260798" y="2063125"/>
            <a:ext cx="10243800" cy="3848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IN" sz="2000">
                <a:solidFill>
                  <a:schemeClr val="dk1"/>
                </a:solidFill>
                <a:latin typeface="Arial"/>
                <a:ea typeface="Arial"/>
                <a:cs typeface="Arial"/>
                <a:sym typeface="Arial"/>
              </a:rPr>
              <a:t>3)	SCENARIO - 3</a:t>
            </a:r>
            <a:endParaRPr b="1"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How can we find the days of the week or the time of the day when the highest transactions took place which had the highest number of products in it?</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The solution of this task will help us answer this question.</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By doing this the company will know on which days and at what time of the day the store needs to be fully stocked with all the products and their varieties which will make the customers shop more.</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Task: </a:t>
            </a:r>
            <a:r>
              <a:rPr lang="en-IN" sz="2000">
                <a:solidFill>
                  <a:schemeClr val="dk1"/>
                </a:solidFill>
                <a:latin typeface="Arial"/>
                <a:ea typeface="Arial"/>
                <a:cs typeface="Arial"/>
                <a:sym typeface="Arial"/>
              </a:rPr>
              <a:t>Find the top 5 transactions which had the most number of products in it.</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Hint: </a:t>
            </a:r>
            <a:r>
              <a:rPr lang="en-IN" sz="2000">
                <a:solidFill>
                  <a:schemeClr val="dk1"/>
                </a:solidFill>
                <a:latin typeface="Arial"/>
                <a:ea typeface="Arial"/>
                <a:cs typeface="Arial"/>
                <a:sym typeface="Arial"/>
              </a:rPr>
              <a:t>Use group by and order by clauses</a:t>
            </a:r>
            <a:endParaRPr sz="2000">
              <a:solidFill>
                <a:schemeClr val="dk1"/>
              </a:solidFill>
              <a:latin typeface="Arial"/>
              <a:ea typeface="Arial"/>
              <a:cs typeface="Arial"/>
              <a:sym typeface="Arial"/>
            </a:endParaRPr>
          </a:p>
          <a:p>
            <a:pPr indent="0" lvl="0" marL="0" rtl="0" algn="l">
              <a:spcBef>
                <a:spcPts val="1000"/>
              </a:spcBef>
              <a:spcAft>
                <a:spcPts val="0"/>
              </a:spcAft>
              <a:buNone/>
            </a:pPr>
            <a:r>
              <a:t/>
            </a:r>
            <a:endParaRPr sz="20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bc0d357d5d_0_35"/>
          <p:cNvSpPr txBox="1"/>
          <p:nvPr>
            <p:ph type="title"/>
          </p:nvPr>
        </p:nvSpPr>
        <p:spPr>
          <a:xfrm>
            <a:off x="1981625" y="509478"/>
            <a:ext cx="8911800" cy="8850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IN" sz="4000">
                <a:latin typeface="Arial"/>
                <a:ea typeface="Arial"/>
                <a:cs typeface="Arial"/>
                <a:sym typeface="Arial"/>
              </a:rPr>
              <a:t>TASKS AND HINTS (SQL)</a:t>
            </a:r>
            <a:endParaRPr/>
          </a:p>
        </p:txBody>
      </p:sp>
      <p:sp>
        <p:nvSpPr>
          <p:cNvPr id="264" name="Google Shape;264;g1bc0d357d5d_0_35"/>
          <p:cNvSpPr txBox="1"/>
          <p:nvPr>
            <p:ph idx="1" type="body"/>
          </p:nvPr>
        </p:nvSpPr>
        <p:spPr>
          <a:xfrm>
            <a:off x="1050675" y="1585550"/>
            <a:ext cx="10320300" cy="4699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IN" sz="2000">
                <a:solidFill>
                  <a:schemeClr val="dk1"/>
                </a:solidFill>
                <a:latin typeface="Arial"/>
                <a:ea typeface="Arial"/>
                <a:cs typeface="Arial"/>
                <a:sym typeface="Arial"/>
              </a:rPr>
              <a:t>4)	SCENARIO - 4</a:t>
            </a:r>
            <a:endParaRPr b="1"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From the tasks done in excel it is clear that ‘produce’ product type has a maximum number of transactions and hence the company wants to focus on that product type.</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This task will help the company to know which transactions had the expensive products from the ‘produce’ type and accordingly study the time and days at which such expensive transactions take place so that they can keep the store fully stocked at that particular time and days.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Task: </a:t>
            </a:r>
            <a:r>
              <a:rPr lang="en-IN" sz="2000">
                <a:solidFill>
                  <a:schemeClr val="dk1"/>
                </a:solidFill>
                <a:latin typeface="Arial"/>
                <a:ea typeface="Arial"/>
                <a:cs typeface="Arial"/>
                <a:sym typeface="Arial"/>
              </a:rPr>
              <a:t>Find the list of transactions having products from ‘produce’ type and unit price more than the average unit price of ‘produce’ product type.</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Hint: </a:t>
            </a:r>
            <a:r>
              <a:rPr lang="en-IN" sz="2000">
                <a:solidFill>
                  <a:schemeClr val="dk1"/>
                </a:solidFill>
                <a:latin typeface="Arial"/>
                <a:ea typeface="Arial"/>
                <a:cs typeface="Arial"/>
                <a:sym typeface="Arial"/>
              </a:rPr>
              <a:t>Join the required tables and use where clause and subquery.</a:t>
            </a:r>
            <a:endParaRPr sz="2000">
              <a:solidFill>
                <a:schemeClr val="dk1"/>
              </a:solidFill>
              <a:latin typeface="Arial"/>
              <a:ea typeface="Arial"/>
              <a:cs typeface="Arial"/>
              <a:sym typeface="Arial"/>
            </a:endParaRPr>
          </a:p>
          <a:p>
            <a:pPr indent="0" lvl="0" marL="0" rtl="0" algn="l">
              <a:spcBef>
                <a:spcPts val="1000"/>
              </a:spcBef>
              <a:spcAft>
                <a:spcPts val="0"/>
              </a:spcAft>
              <a:buNone/>
            </a:pPr>
            <a:r>
              <a:t/>
            </a:r>
            <a:endParaRPr sz="20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bc0d357d5d_0_40"/>
          <p:cNvSpPr txBox="1"/>
          <p:nvPr>
            <p:ph type="title"/>
          </p:nvPr>
        </p:nvSpPr>
        <p:spPr>
          <a:xfrm>
            <a:off x="2077150" y="509478"/>
            <a:ext cx="8911800" cy="8658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IN" sz="4000">
                <a:latin typeface="Arial"/>
                <a:ea typeface="Arial"/>
                <a:cs typeface="Arial"/>
                <a:sym typeface="Arial"/>
              </a:rPr>
              <a:t>TASKS AND HINTS (SQL)</a:t>
            </a:r>
            <a:endParaRPr/>
          </a:p>
        </p:txBody>
      </p:sp>
      <p:sp>
        <p:nvSpPr>
          <p:cNvPr id="270" name="Google Shape;270;g1bc0d357d5d_0_40"/>
          <p:cNvSpPr txBox="1"/>
          <p:nvPr>
            <p:ph idx="1" type="body"/>
          </p:nvPr>
        </p:nvSpPr>
        <p:spPr>
          <a:xfrm>
            <a:off x="859648" y="2082225"/>
            <a:ext cx="10644900" cy="382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IN" sz="2000">
                <a:solidFill>
                  <a:schemeClr val="dk1"/>
                </a:solidFill>
                <a:latin typeface="Arial"/>
                <a:ea typeface="Arial"/>
                <a:cs typeface="Arial"/>
                <a:sym typeface="Arial"/>
              </a:rPr>
              <a:t>5)	SCENARIO - 5</a:t>
            </a:r>
            <a:endParaRPr b="1"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From the past analysis of the transactions data it was found that the minimum amount for a product type to be considered as highly sold or popular it has to cross the threshold of 150 dollars from the monthly transactions.</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We have a similar requirement of analysis from the current transaction data.</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Task: </a:t>
            </a:r>
            <a:r>
              <a:rPr lang="en-IN" sz="2000">
                <a:solidFill>
                  <a:schemeClr val="dk1"/>
                </a:solidFill>
                <a:latin typeface="Arial"/>
                <a:ea typeface="Arial"/>
                <a:cs typeface="Arial"/>
                <a:sym typeface="Arial"/>
              </a:rPr>
              <a:t>From the transactions table find the sum of unit price for all the unique product types and filter the list of those product types having a sum of unit price greater than 150 dollars from the transactions.</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Hint: </a:t>
            </a:r>
            <a:r>
              <a:rPr lang="en-IN" sz="2000">
                <a:solidFill>
                  <a:schemeClr val="dk1"/>
                </a:solidFill>
                <a:latin typeface="Arial"/>
                <a:ea typeface="Arial"/>
                <a:cs typeface="Arial"/>
                <a:sym typeface="Arial"/>
              </a:rPr>
              <a:t>Use group by and having clauses and join.</a:t>
            </a:r>
            <a:endParaRPr sz="2000">
              <a:solidFill>
                <a:schemeClr val="dk1"/>
              </a:solidFill>
              <a:latin typeface="Arial"/>
              <a:ea typeface="Arial"/>
              <a:cs typeface="Arial"/>
              <a:sym typeface="Arial"/>
            </a:endParaRPr>
          </a:p>
          <a:p>
            <a:pPr indent="0" lvl="0" marL="0" rtl="0" algn="l">
              <a:spcBef>
                <a:spcPts val="1000"/>
              </a:spcBef>
              <a:spcAft>
                <a:spcPts val="0"/>
              </a:spcAft>
              <a:buNone/>
            </a:pPr>
            <a:r>
              <a:t/>
            </a:r>
            <a:endParaRPr sz="2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
          <p:cNvSpPr txBox="1"/>
          <p:nvPr>
            <p:ph type="title"/>
          </p:nvPr>
        </p:nvSpPr>
        <p:spPr>
          <a:xfrm>
            <a:off x="1097280" y="286604"/>
            <a:ext cx="10058400" cy="96030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68DBA"/>
              </a:buClr>
              <a:buSzPts val="4000"/>
              <a:buFont typeface="Arial"/>
              <a:buNone/>
            </a:pPr>
            <a:r>
              <a:rPr lang="en-IN" sz="4000">
                <a:latin typeface="Arial"/>
                <a:ea typeface="Arial"/>
                <a:cs typeface="Arial"/>
                <a:sym typeface="Arial"/>
              </a:rPr>
              <a:t>INTRODUCTION</a:t>
            </a:r>
            <a:endParaRPr sz="4000">
              <a:latin typeface="Arial"/>
              <a:ea typeface="Arial"/>
              <a:cs typeface="Arial"/>
              <a:sym typeface="Arial"/>
            </a:endParaRPr>
          </a:p>
        </p:txBody>
      </p:sp>
      <p:sp>
        <p:nvSpPr>
          <p:cNvPr id="171" name="Google Shape;171;p2"/>
          <p:cNvSpPr txBox="1"/>
          <p:nvPr>
            <p:ph idx="1" type="body"/>
          </p:nvPr>
        </p:nvSpPr>
        <p:spPr>
          <a:xfrm>
            <a:off x="1466735" y="1390073"/>
            <a:ext cx="10058400" cy="48259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IN" sz="2400">
                <a:latin typeface="Arial"/>
                <a:ea typeface="Arial"/>
                <a:cs typeface="Arial"/>
                <a:sym typeface="Arial"/>
              </a:rPr>
              <a:t>‘Munch Box’ is a manufacturing company of snacks, dairy items, meat and other goods which are produced from fruits and dairy goods. They even have fruits and other non-manufactured items to sell in the store. </a:t>
            </a:r>
            <a:endParaRPr sz="2400">
              <a:latin typeface="Arial"/>
              <a:ea typeface="Arial"/>
              <a:cs typeface="Arial"/>
              <a:sym typeface="Arial"/>
            </a:endParaRPr>
          </a:p>
          <a:p>
            <a:pPr indent="0" lvl="0" marL="0" rtl="0" algn="l">
              <a:spcBef>
                <a:spcPts val="1000"/>
              </a:spcBef>
              <a:spcAft>
                <a:spcPts val="0"/>
              </a:spcAft>
              <a:buSzPts val="2400"/>
              <a:buNone/>
            </a:pPr>
            <a:r>
              <a:rPr lang="en-IN" sz="2400">
                <a:latin typeface="Arial"/>
                <a:ea typeface="Arial"/>
                <a:cs typeface="Arial"/>
                <a:sym typeface="Arial"/>
              </a:rPr>
              <a:t>This company was created in 1995 and working as a brand in the marked since then to supply goods in Florida.</a:t>
            </a:r>
            <a:endParaRPr/>
          </a:p>
          <a:p>
            <a:pPr indent="0" lvl="0" marL="0" rtl="0" algn="l">
              <a:spcBef>
                <a:spcPts val="1000"/>
              </a:spcBef>
              <a:spcAft>
                <a:spcPts val="0"/>
              </a:spcAft>
              <a:buSzPts val="2400"/>
              <a:buNone/>
            </a:pPr>
            <a:r>
              <a:rPr lang="en-IN" sz="2400">
                <a:latin typeface="Arial"/>
                <a:ea typeface="Arial"/>
                <a:cs typeface="Arial"/>
                <a:sym typeface="Arial"/>
              </a:rPr>
              <a:t>‘Munch Box’ company has various stores all over the state of Florida selling many different items like:</a:t>
            </a:r>
            <a:endParaRPr sz="2400">
              <a:latin typeface="Arial"/>
              <a:ea typeface="Arial"/>
              <a:cs typeface="Arial"/>
              <a:sym typeface="Arial"/>
            </a:endParaRPr>
          </a:p>
          <a:p>
            <a:pPr indent="-342900" lvl="0" marL="342900" rtl="0" algn="l">
              <a:spcBef>
                <a:spcPts val="1000"/>
              </a:spcBef>
              <a:spcAft>
                <a:spcPts val="0"/>
              </a:spcAft>
              <a:buSzPts val="2400"/>
              <a:buChar char="🠶"/>
            </a:pPr>
            <a:r>
              <a:rPr lang="en-IN" sz="2400">
                <a:latin typeface="Arial"/>
                <a:ea typeface="Arial"/>
                <a:cs typeface="Arial"/>
                <a:sym typeface="Arial"/>
              </a:rPr>
              <a:t>Chips</a:t>
            </a:r>
            <a:endParaRPr/>
          </a:p>
          <a:p>
            <a:pPr indent="-342900" lvl="0" marL="342900" rtl="0" algn="l">
              <a:spcBef>
                <a:spcPts val="1000"/>
              </a:spcBef>
              <a:spcAft>
                <a:spcPts val="0"/>
              </a:spcAft>
              <a:buSzPts val="2400"/>
              <a:buChar char="🠶"/>
            </a:pPr>
            <a:r>
              <a:rPr lang="en-IN" sz="2400">
                <a:latin typeface="Arial"/>
                <a:ea typeface="Arial"/>
                <a:cs typeface="Arial"/>
                <a:sym typeface="Arial"/>
              </a:rPr>
              <a:t>Beverages</a:t>
            </a:r>
            <a:endParaRPr/>
          </a:p>
          <a:p>
            <a:pPr indent="-342900" lvl="0" marL="342900" rtl="0" algn="l">
              <a:spcBef>
                <a:spcPts val="1000"/>
              </a:spcBef>
              <a:spcAft>
                <a:spcPts val="0"/>
              </a:spcAft>
              <a:buSzPts val="2400"/>
              <a:buChar char="🠶"/>
            </a:pPr>
            <a:r>
              <a:rPr lang="en-IN" sz="2400">
                <a:latin typeface="Arial"/>
                <a:ea typeface="Arial"/>
                <a:cs typeface="Arial"/>
                <a:sym typeface="Arial"/>
              </a:rPr>
              <a:t>Dairy products</a:t>
            </a:r>
            <a:endParaRPr sz="24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bc0d357d5d_0_45"/>
          <p:cNvSpPr txBox="1"/>
          <p:nvPr/>
        </p:nvSpPr>
        <p:spPr>
          <a:xfrm>
            <a:off x="1356325" y="1318125"/>
            <a:ext cx="98382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3000" u="sng">
                <a:solidFill>
                  <a:schemeClr val="dk1"/>
                </a:solidFill>
              </a:rPr>
              <a:t>Learning Outcomes</a:t>
            </a:r>
            <a:endParaRPr b="1" sz="3000" u="sng">
              <a:solidFill>
                <a:schemeClr val="dk1"/>
              </a:solidFill>
            </a:endParaRPr>
          </a:p>
          <a:p>
            <a:pPr indent="0" lvl="0" marL="0" rtl="0" algn="l">
              <a:spcBef>
                <a:spcPts val="0"/>
              </a:spcBef>
              <a:spcAft>
                <a:spcPts val="0"/>
              </a:spcAft>
              <a:buNone/>
            </a:pPr>
            <a:r>
              <a:t/>
            </a:r>
            <a:endParaRPr b="1" sz="2400" u="sng">
              <a:solidFill>
                <a:schemeClr val="dk1"/>
              </a:solidFill>
            </a:endParaRPr>
          </a:p>
          <a:p>
            <a:pPr indent="0" lvl="0" marL="0" rtl="0" algn="l">
              <a:spcBef>
                <a:spcPts val="0"/>
              </a:spcBef>
              <a:spcAft>
                <a:spcPts val="0"/>
              </a:spcAft>
              <a:buNone/>
            </a:pPr>
            <a:r>
              <a:rPr lang="en-IN" sz="2400">
                <a:solidFill>
                  <a:schemeClr val="dk1"/>
                </a:solidFill>
              </a:rPr>
              <a:t>Following are the learning outcomes from this BI project:</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381000" lvl="0" marL="457200" rtl="0" algn="l">
              <a:spcBef>
                <a:spcPts val="0"/>
              </a:spcBef>
              <a:spcAft>
                <a:spcPts val="0"/>
              </a:spcAft>
              <a:buClr>
                <a:schemeClr val="dk1"/>
              </a:buClr>
              <a:buSzPts val="2400"/>
              <a:buAutoNum type="arabicParenR"/>
            </a:pPr>
            <a:r>
              <a:rPr lang="en-IN" sz="2400">
                <a:solidFill>
                  <a:schemeClr val="dk1"/>
                </a:solidFill>
              </a:rPr>
              <a:t>Data analysis using Excel</a:t>
            </a:r>
            <a:endParaRPr sz="2400">
              <a:solidFill>
                <a:schemeClr val="dk1"/>
              </a:solidFill>
            </a:endParaRPr>
          </a:p>
          <a:p>
            <a:pPr indent="-381000" lvl="1" marL="914400" rtl="0" algn="l">
              <a:spcBef>
                <a:spcPts val="0"/>
              </a:spcBef>
              <a:spcAft>
                <a:spcPts val="0"/>
              </a:spcAft>
              <a:buClr>
                <a:schemeClr val="dk1"/>
              </a:buClr>
              <a:buSzPts val="2400"/>
              <a:buAutoNum type="alphaLcParenR"/>
            </a:pPr>
            <a:r>
              <a:rPr lang="en-IN" sz="2400">
                <a:solidFill>
                  <a:schemeClr val="dk1"/>
                </a:solidFill>
              </a:rPr>
              <a:t>Use of vlookup to compare and merge two sheets of a workbook.</a:t>
            </a:r>
            <a:endParaRPr sz="2400">
              <a:solidFill>
                <a:schemeClr val="dk1"/>
              </a:solidFill>
            </a:endParaRPr>
          </a:p>
          <a:p>
            <a:pPr indent="-381000" lvl="1" marL="914400" rtl="0" algn="l">
              <a:spcBef>
                <a:spcPts val="0"/>
              </a:spcBef>
              <a:spcAft>
                <a:spcPts val="0"/>
              </a:spcAft>
              <a:buClr>
                <a:schemeClr val="dk1"/>
              </a:buClr>
              <a:buSzPts val="2400"/>
              <a:buAutoNum type="alphaLcParenR"/>
            </a:pPr>
            <a:r>
              <a:rPr lang="en-IN" sz="2400">
                <a:solidFill>
                  <a:schemeClr val="dk1"/>
                </a:solidFill>
              </a:rPr>
              <a:t>Use of if else conditions for analysis.</a:t>
            </a:r>
            <a:endParaRPr sz="2400">
              <a:solidFill>
                <a:schemeClr val="dk1"/>
              </a:solidFill>
            </a:endParaRPr>
          </a:p>
          <a:p>
            <a:pPr indent="-381000" lvl="1" marL="914400" rtl="0" algn="l">
              <a:spcBef>
                <a:spcPts val="0"/>
              </a:spcBef>
              <a:spcAft>
                <a:spcPts val="0"/>
              </a:spcAft>
              <a:buClr>
                <a:schemeClr val="dk1"/>
              </a:buClr>
              <a:buSzPts val="2400"/>
              <a:buAutoNum type="alphaLcParenR"/>
            </a:pPr>
            <a:r>
              <a:rPr lang="en-IN" sz="2400">
                <a:solidFill>
                  <a:schemeClr val="dk1"/>
                </a:solidFill>
              </a:rPr>
              <a:t>Use of countif formula to find the number of instances with a particular condition.</a:t>
            </a:r>
            <a:endParaRPr sz="2400">
              <a:solidFill>
                <a:schemeClr val="dk1"/>
              </a:solidFill>
            </a:endParaRPr>
          </a:p>
          <a:p>
            <a:pPr indent="-381000" lvl="1" marL="914400" rtl="0" algn="l">
              <a:spcBef>
                <a:spcPts val="0"/>
              </a:spcBef>
              <a:spcAft>
                <a:spcPts val="0"/>
              </a:spcAft>
              <a:buClr>
                <a:schemeClr val="dk1"/>
              </a:buClr>
              <a:buSzPts val="2400"/>
              <a:buAutoNum type="alphaLcParenR"/>
            </a:pPr>
            <a:r>
              <a:rPr lang="en-IN" sz="2400">
                <a:solidFill>
                  <a:schemeClr val="dk1"/>
                </a:solidFill>
              </a:rPr>
              <a:t>To summarize the data in the form of a pivot table with multiple filters on the attributes.</a:t>
            </a:r>
            <a:endParaRPr sz="24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bc0d357d5d_0_48"/>
          <p:cNvSpPr txBox="1"/>
          <p:nvPr/>
        </p:nvSpPr>
        <p:spPr>
          <a:xfrm>
            <a:off x="1375425" y="1394525"/>
            <a:ext cx="98190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chemeClr val="dk1"/>
                </a:solidFill>
              </a:rPr>
              <a:t>2)	</a:t>
            </a:r>
            <a:r>
              <a:rPr lang="en-IN" sz="2400">
                <a:solidFill>
                  <a:schemeClr val="dk1"/>
                </a:solidFill>
              </a:rPr>
              <a:t>Handling and manipulating huge databases using SQL.</a:t>
            </a:r>
            <a:endParaRPr sz="2400">
              <a:solidFill>
                <a:schemeClr val="dk1"/>
              </a:solidFill>
            </a:endParaRPr>
          </a:p>
          <a:p>
            <a:pPr indent="-381000" lvl="1" marL="914400" rtl="0" algn="l">
              <a:spcBef>
                <a:spcPts val="0"/>
              </a:spcBef>
              <a:spcAft>
                <a:spcPts val="0"/>
              </a:spcAft>
              <a:buClr>
                <a:schemeClr val="dk1"/>
              </a:buClr>
              <a:buSzPts val="2400"/>
              <a:buAutoNum type="alphaLcParenR"/>
            </a:pPr>
            <a:r>
              <a:rPr lang="en-IN" sz="2400">
                <a:solidFill>
                  <a:schemeClr val="dk1"/>
                </a:solidFill>
              </a:rPr>
              <a:t>Use of join clause to merge tables of a database.</a:t>
            </a:r>
            <a:endParaRPr sz="2400">
              <a:solidFill>
                <a:schemeClr val="dk1"/>
              </a:solidFill>
            </a:endParaRPr>
          </a:p>
          <a:p>
            <a:pPr indent="-381000" lvl="1" marL="914400" rtl="0" algn="l">
              <a:spcBef>
                <a:spcPts val="0"/>
              </a:spcBef>
              <a:spcAft>
                <a:spcPts val="0"/>
              </a:spcAft>
              <a:buClr>
                <a:schemeClr val="dk1"/>
              </a:buClr>
              <a:buSzPts val="2400"/>
              <a:buAutoNum type="alphaLcParenR"/>
            </a:pPr>
            <a:r>
              <a:rPr lang="en-IN" sz="2400">
                <a:solidFill>
                  <a:schemeClr val="dk1"/>
                </a:solidFill>
              </a:rPr>
              <a:t>Use of various other clauses like where, group by, order by, having to do calculations and manipulations on the database.</a:t>
            </a:r>
            <a:endParaRPr sz="2400">
              <a:solidFill>
                <a:schemeClr val="dk1"/>
              </a:solidFill>
            </a:endParaRPr>
          </a:p>
          <a:p>
            <a:pPr indent="-381000" lvl="1" marL="914400" rtl="0" algn="l">
              <a:spcBef>
                <a:spcPts val="0"/>
              </a:spcBef>
              <a:spcAft>
                <a:spcPts val="0"/>
              </a:spcAft>
              <a:buClr>
                <a:schemeClr val="dk1"/>
              </a:buClr>
              <a:buSzPts val="2400"/>
              <a:buAutoNum type="alphaLcParenR"/>
            </a:pPr>
            <a:r>
              <a:rPr lang="en-IN" sz="2400">
                <a:solidFill>
                  <a:schemeClr val="dk1"/>
                </a:solidFill>
              </a:rPr>
              <a:t>Use of subquery to put a condition on the main data while retrieving the output.</a:t>
            </a:r>
            <a:endParaRPr sz="2400">
              <a:solidFill>
                <a:schemeClr val="dk1"/>
              </a:solidFill>
            </a:endParaRPr>
          </a:p>
          <a:p>
            <a:pPr indent="0" lvl="0" marL="91440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IN" sz="2400">
                <a:solidFill>
                  <a:schemeClr val="dk1"/>
                </a:solidFill>
              </a:rPr>
              <a:t>3)	Understanding the raw data and fetching useful information from it with the help of data analysis which can be further used by the company to rearrange the stocks of the products in the inventory and keep more of those products which are highly contributing to the revenue of the company and which are highly sold.</a:t>
            </a:r>
            <a:endParaRPr sz="24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bc0d357d5d_0_51"/>
          <p:cNvSpPr txBox="1"/>
          <p:nvPr/>
        </p:nvSpPr>
        <p:spPr>
          <a:xfrm>
            <a:off x="1203475" y="1604650"/>
            <a:ext cx="95706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3000" u="sng">
                <a:solidFill>
                  <a:schemeClr val="dk1"/>
                </a:solidFill>
              </a:rPr>
              <a:t>Process for the submission</a:t>
            </a:r>
            <a:endParaRPr b="1" sz="3000" u="sng">
              <a:solidFill>
                <a:schemeClr val="dk1"/>
              </a:solidFill>
            </a:endParaRPr>
          </a:p>
          <a:p>
            <a:pPr indent="0" lvl="0" marL="0" rtl="0" algn="l">
              <a:spcBef>
                <a:spcPts val="0"/>
              </a:spcBef>
              <a:spcAft>
                <a:spcPts val="0"/>
              </a:spcAft>
              <a:buNone/>
            </a:pPr>
            <a:r>
              <a:t/>
            </a:r>
            <a:endParaRPr b="1" sz="2400" u="sng">
              <a:solidFill>
                <a:schemeClr val="dk1"/>
              </a:solidFill>
            </a:endParaRPr>
          </a:p>
          <a:p>
            <a:pPr indent="0" lvl="0" marL="0" rtl="0" algn="l">
              <a:spcBef>
                <a:spcPts val="0"/>
              </a:spcBef>
              <a:spcAft>
                <a:spcPts val="0"/>
              </a:spcAft>
              <a:buNone/>
            </a:pPr>
            <a:r>
              <a:rPr lang="en-IN" sz="2400">
                <a:solidFill>
                  <a:schemeClr val="dk1"/>
                </a:solidFill>
              </a:rPr>
              <a:t>Follow the steps mentioned below to submit the BI project.</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381000" lvl="0" marL="457200" rtl="0" algn="l">
              <a:spcBef>
                <a:spcPts val="0"/>
              </a:spcBef>
              <a:spcAft>
                <a:spcPts val="0"/>
              </a:spcAft>
              <a:buClr>
                <a:schemeClr val="dk1"/>
              </a:buClr>
              <a:buSzPts val="2400"/>
              <a:buAutoNum type="arabicParenR"/>
            </a:pPr>
            <a:r>
              <a:rPr lang="en-IN" sz="2400">
                <a:solidFill>
                  <a:schemeClr val="dk1"/>
                </a:solidFill>
              </a:rPr>
              <a:t>Understand the data provided in the excel folder and create another excel workbook to do the tasks related to excel.</a:t>
            </a:r>
            <a:endParaRPr sz="2400">
              <a:solidFill>
                <a:schemeClr val="dk1"/>
              </a:solidFill>
            </a:endParaRPr>
          </a:p>
          <a:p>
            <a:pPr indent="-381000" lvl="0" marL="457200" rtl="0" algn="l">
              <a:spcBef>
                <a:spcPts val="0"/>
              </a:spcBef>
              <a:spcAft>
                <a:spcPts val="0"/>
              </a:spcAft>
              <a:buClr>
                <a:schemeClr val="dk1"/>
              </a:buClr>
              <a:buSzPts val="2400"/>
              <a:buAutoNum type="arabicParenR"/>
            </a:pPr>
            <a:r>
              <a:rPr lang="en-IN" sz="2400">
                <a:solidFill>
                  <a:schemeClr val="dk1"/>
                </a:solidFill>
              </a:rPr>
              <a:t>Understand the data provided in the form of tables for SQL database and upload those files in your Mysql workbench.</a:t>
            </a:r>
            <a:endParaRPr sz="2400">
              <a:solidFill>
                <a:schemeClr val="dk1"/>
              </a:solidFill>
            </a:endParaRPr>
          </a:p>
          <a:p>
            <a:pPr indent="-381000" lvl="0" marL="457200" rtl="0" algn="l">
              <a:spcBef>
                <a:spcPts val="0"/>
              </a:spcBef>
              <a:spcAft>
                <a:spcPts val="0"/>
              </a:spcAft>
              <a:buClr>
                <a:schemeClr val="dk1"/>
              </a:buClr>
              <a:buSzPts val="2400"/>
              <a:buAutoNum type="arabicParenR"/>
            </a:pPr>
            <a:r>
              <a:rPr lang="en-IN" sz="2400">
                <a:solidFill>
                  <a:schemeClr val="dk1"/>
                </a:solidFill>
              </a:rPr>
              <a:t>To do the tasks related to SQL write your queries in one workspace and save it as a text file.</a:t>
            </a:r>
            <a:endParaRPr sz="2400">
              <a:solidFill>
                <a:schemeClr val="dk1"/>
              </a:solidFill>
            </a:endParaRPr>
          </a:p>
          <a:p>
            <a:pPr indent="-381000" lvl="0" marL="457200" rtl="0" algn="l">
              <a:spcBef>
                <a:spcPts val="0"/>
              </a:spcBef>
              <a:spcAft>
                <a:spcPts val="0"/>
              </a:spcAft>
              <a:buClr>
                <a:schemeClr val="dk1"/>
              </a:buClr>
              <a:buSzPts val="2400"/>
              <a:buAutoNum type="arabicParenR"/>
            </a:pPr>
            <a:r>
              <a:rPr lang="en-IN" sz="2400">
                <a:solidFill>
                  <a:schemeClr val="dk1"/>
                </a:solidFill>
              </a:rPr>
              <a:t>Save the excel and SQL data files as well as solution files in one zip folder.</a:t>
            </a:r>
            <a:endParaRPr sz="2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2"/>
          <p:cNvSpPr txBox="1"/>
          <p:nvPr>
            <p:ph type="title"/>
          </p:nvPr>
        </p:nvSpPr>
        <p:spPr>
          <a:xfrm>
            <a:off x="1106517" y="2808131"/>
            <a:ext cx="10058400" cy="145075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68DBA"/>
              </a:buClr>
              <a:buSzPts val="6000"/>
              <a:buFont typeface="Arial"/>
              <a:buNone/>
            </a:pPr>
            <a:r>
              <a:rPr lang="en-IN" sz="6000">
                <a:latin typeface="Arial"/>
                <a:ea typeface="Arial"/>
                <a:cs typeface="Arial"/>
                <a:sym typeface="Arial"/>
              </a:rPr>
              <a:t>THANK YOU</a:t>
            </a:r>
            <a:endParaRPr sz="6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
          <p:cNvSpPr txBox="1"/>
          <p:nvPr>
            <p:ph type="title"/>
          </p:nvPr>
        </p:nvSpPr>
        <p:spPr>
          <a:xfrm>
            <a:off x="1097280" y="286604"/>
            <a:ext cx="10058400" cy="86794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68DBA"/>
              </a:buClr>
              <a:buSzPts val="4000"/>
              <a:buFont typeface="Arial"/>
              <a:buNone/>
            </a:pPr>
            <a:r>
              <a:rPr lang="en-IN" sz="4000">
                <a:latin typeface="Arial"/>
                <a:ea typeface="Arial"/>
                <a:cs typeface="Arial"/>
                <a:sym typeface="Arial"/>
              </a:rPr>
              <a:t>INTRODUCTION</a:t>
            </a:r>
            <a:endParaRPr sz="4000">
              <a:latin typeface="Arial"/>
              <a:ea typeface="Arial"/>
              <a:cs typeface="Arial"/>
              <a:sym typeface="Arial"/>
            </a:endParaRPr>
          </a:p>
        </p:txBody>
      </p:sp>
      <p:sp>
        <p:nvSpPr>
          <p:cNvPr id="177" name="Google Shape;177;p3"/>
          <p:cNvSpPr txBox="1"/>
          <p:nvPr>
            <p:ph idx="1" type="body"/>
          </p:nvPr>
        </p:nvSpPr>
        <p:spPr>
          <a:xfrm>
            <a:off x="1494444" y="1413164"/>
            <a:ext cx="10058400" cy="46643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IN" sz="2400">
                <a:latin typeface="Arial"/>
                <a:ea typeface="Arial"/>
                <a:cs typeface="Arial"/>
                <a:sym typeface="Arial"/>
              </a:rPr>
              <a:t>Meat</a:t>
            </a:r>
            <a:endParaRPr/>
          </a:p>
          <a:p>
            <a:pPr indent="-342900" lvl="0" marL="342900" rtl="0" algn="l">
              <a:spcBef>
                <a:spcPts val="1000"/>
              </a:spcBef>
              <a:spcAft>
                <a:spcPts val="0"/>
              </a:spcAft>
              <a:buSzPts val="2400"/>
              <a:buChar char="🠶"/>
            </a:pPr>
            <a:r>
              <a:rPr lang="en-IN" sz="2400">
                <a:latin typeface="Arial"/>
                <a:ea typeface="Arial"/>
                <a:cs typeface="Arial"/>
                <a:sym typeface="Arial"/>
              </a:rPr>
              <a:t>Fruits</a:t>
            </a:r>
            <a:endParaRPr/>
          </a:p>
          <a:p>
            <a:pPr indent="-342900" lvl="0" marL="342900" rtl="0" algn="l">
              <a:spcBef>
                <a:spcPts val="1000"/>
              </a:spcBef>
              <a:spcAft>
                <a:spcPts val="0"/>
              </a:spcAft>
              <a:buSzPts val="2400"/>
              <a:buChar char="🠶"/>
            </a:pPr>
            <a:r>
              <a:rPr lang="en-IN" sz="2400">
                <a:latin typeface="Arial"/>
                <a:ea typeface="Arial"/>
                <a:cs typeface="Arial"/>
                <a:sym typeface="Arial"/>
              </a:rPr>
              <a:t>Frozen foods</a:t>
            </a:r>
            <a:endParaRPr/>
          </a:p>
          <a:p>
            <a:pPr indent="0" lvl="0" marL="0" rtl="0" algn="l">
              <a:spcBef>
                <a:spcPts val="1000"/>
              </a:spcBef>
              <a:spcAft>
                <a:spcPts val="0"/>
              </a:spcAft>
              <a:buSzPts val="2400"/>
              <a:buNone/>
            </a:pPr>
            <a:r>
              <a:rPr lang="en-IN" sz="2400">
                <a:latin typeface="Arial"/>
                <a:ea typeface="Arial"/>
                <a:cs typeface="Arial"/>
                <a:sym typeface="Arial"/>
              </a:rPr>
              <a:t>And many other snack items and dry goods.</a:t>
            </a:r>
            <a:endParaRPr/>
          </a:p>
          <a:p>
            <a:pPr indent="0" lvl="0" marL="0" rtl="0" algn="l">
              <a:spcBef>
                <a:spcPts val="1000"/>
              </a:spcBef>
              <a:spcAft>
                <a:spcPts val="0"/>
              </a:spcAft>
              <a:buSzPts val="2400"/>
              <a:buNone/>
            </a:pPr>
            <a:r>
              <a:t/>
            </a:r>
            <a:endParaRPr sz="2400">
              <a:latin typeface="Arial"/>
              <a:ea typeface="Arial"/>
              <a:cs typeface="Arial"/>
              <a:sym typeface="Arial"/>
            </a:endParaRPr>
          </a:p>
          <a:p>
            <a:pPr indent="0" lvl="0" marL="0" rtl="0" algn="l">
              <a:spcBef>
                <a:spcPts val="1000"/>
              </a:spcBef>
              <a:spcAft>
                <a:spcPts val="0"/>
              </a:spcAft>
              <a:buSzPts val="2400"/>
              <a:buNone/>
            </a:pPr>
            <a:r>
              <a:rPr lang="en-IN" sz="2400">
                <a:latin typeface="Arial"/>
                <a:ea typeface="Arial"/>
                <a:cs typeface="Arial"/>
                <a:sym typeface="Arial"/>
              </a:rPr>
              <a:t>Due to various situations happening in the state like recession, increased interest rate, loss of income of people the overall demand of the goods in the state has decreased considerably which is leading into huge losses and wastage of products like milk, dairy items, meat, fruits and beverages.</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
          <p:cNvSpPr txBox="1"/>
          <p:nvPr>
            <p:ph type="title"/>
          </p:nvPr>
        </p:nvSpPr>
        <p:spPr>
          <a:xfrm>
            <a:off x="1881725" y="528427"/>
            <a:ext cx="8911687" cy="108793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68DBA"/>
              </a:buClr>
              <a:buSzPts val="4000"/>
              <a:buFont typeface="Arial"/>
              <a:buNone/>
            </a:pPr>
            <a:r>
              <a:rPr lang="en-IN" sz="4000">
                <a:latin typeface="Arial"/>
                <a:ea typeface="Arial"/>
                <a:cs typeface="Arial"/>
                <a:sym typeface="Arial"/>
              </a:rPr>
              <a:t>DATA DICTIONARY </a:t>
            </a:r>
            <a:br>
              <a:rPr lang="en-IN" sz="4000">
                <a:latin typeface="Arial"/>
                <a:ea typeface="Arial"/>
                <a:cs typeface="Arial"/>
                <a:sym typeface="Arial"/>
              </a:rPr>
            </a:br>
            <a:r>
              <a:rPr lang="en-IN" sz="2000">
                <a:latin typeface="Arial"/>
                <a:ea typeface="Arial"/>
                <a:cs typeface="Arial"/>
                <a:sym typeface="Arial"/>
              </a:rPr>
              <a:t>(SAME FOR EXCEL AND SQL)</a:t>
            </a:r>
            <a:endParaRPr sz="2000">
              <a:latin typeface="Arial"/>
              <a:ea typeface="Arial"/>
              <a:cs typeface="Arial"/>
              <a:sym typeface="Arial"/>
            </a:endParaRPr>
          </a:p>
        </p:txBody>
      </p:sp>
      <p:graphicFrame>
        <p:nvGraphicFramePr>
          <p:cNvPr id="183" name="Google Shape;183;p4"/>
          <p:cNvGraphicFramePr/>
          <p:nvPr/>
        </p:nvGraphicFramePr>
        <p:xfrm>
          <a:off x="1114405" y="1947863"/>
          <a:ext cx="3000000" cy="3000000"/>
        </p:xfrm>
        <a:graphic>
          <a:graphicData uri="http://schemas.openxmlformats.org/drawingml/2006/table">
            <a:tbl>
              <a:tblPr bandRow="1" firstRow="1">
                <a:noFill/>
                <a:tableStyleId>{04426131-EDBE-4EFF-9011-A5841AA35ADA}</a:tableStyleId>
              </a:tblPr>
              <a:tblGrid>
                <a:gridCol w="5029200"/>
                <a:gridCol w="5029200"/>
              </a:tblGrid>
              <a:tr h="444350">
                <a:tc>
                  <a:txBody>
                    <a:bodyPr/>
                    <a:lstStyle/>
                    <a:p>
                      <a:pPr indent="0" lvl="0" marL="0" marR="0" rtl="0" algn="ctr">
                        <a:spcBef>
                          <a:spcPts val="0"/>
                        </a:spcBef>
                        <a:spcAft>
                          <a:spcPts val="0"/>
                        </a:spcAft>
                        <a:buNone/>
                      </a:pPr>
                      <a:r>
                        <a:rPr lang="en-IN" sz="1800" u="none" cap="none" strike="noStrike">
                          <a:latin typeface="Arial"/>
                          <a:ea typeface="Arial"/>
                          <a:cs typeface="Arial"/>
                          <a:sym typeface="Arial"/>
                        </a:rPr>
                        <a:t>COLUMN NAME</a:t>
                      </a:r>
                      <a:endParaRPr sz="1800" u="none" cap="none" strike="noStrike">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IN" sz="1800" u="none" cap="none" strike="noStrike">
                          <a:latin typeface="Arial"/>
                          <a:ea typeface="Arial"/>
                          <a:cs typeface="Arial"/>
                          <a:sym typeface="Arial"/>
                        </a:rPr>
                        <a:t>DESCRIPTION</a:t>
                      </a:r>
                      <a:endParaRPr sz="1800" u="none" cap="none" strike="noStrike">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u="none" cap="none" strike="noStrike">
                          <a:latin typeface="Arial"/>
                          <a:ea typeface="Arial"/>
                          <a:cs typeface="Arial"/>
                          <a:sym typeface="Arial"/>
                        </a:rPr>
                        <a:t>transaction_id</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ID of the transaction.</a:t>
                      </a:r>
                      <a:endParaRPr sz="1800">
                        <a:latin typeface="Arial"/>
                        <a:ea typeface="Arial"/>
                        <a:cs typeface="Arial"/>
                        <a:sym typeface="Arial"/>
                      </a:endParaRPr>
                    </a:p>
                  </a:txBody>
                  <a:tcPr marT="45725" marB="45725" marR="91450" marL="91450"/>
                </a:tc>
              </a:tr>
              <a:tr h="321875">
                <a:tc>
                  <a:txBody>
                    <a:bodyPr/>
                    <a:lstStyle/>
                    <a:p>
                      <a:pPr indent="0" lvl="0" marL="0" marR="0" rtl="0" algn="l">
                        <a:spcBef>
                          <a:spcPts val="0"/>
                        </a:spcBef>
                        <a:spcAft>
                          <a:spcPts val="0"/>
                        </a:spcAft>
                        <a:buNone/>
                      </a:pPr>
                      <a:r>
                        <a:rPr lang="en-IN" sz="1800">
                          <a:latin typeface="Arial"/>
                          <a:ea typeface="Arial"/>
                          <a:cs typeface="Arial"/>
                          <a:sym typeface="Arial"/>
                        </a:rPr>
                        <a:t>time</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Dat</a:t>
                      </a:r>
                      <a:r>
                        <a:rPr lang="en-IN" sz="1800">
                          <a:latin typeface="Arial"/>
                          <a:ea typeface="Arial"/>
                          <a:cs typeface="Arial"/>
                          <a:sym typeface="Arial"/>
                        </a:rPr>
                        <a:t>e and time of the transaction.</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product</a:t>
                      </a:r>
                      <a:r>
                        <a:rPr lang="en-IN" sz="1800">
                          <a:latin typeface="Arial"/>
                          <a:ea typeface="Arial"/>
                          <a:cs typeface="Arial"/>
                          <a:sym typeface="Arial"/>
                        </a:rPr>
                        <a:t>_id</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ID of</a:t>
                      </a:r>
                      <a:r>
                        <a:rPr lang="en-IN" sz="1800">
                          <a:latin typeface="Arial"/>
                          <a:ea typeface="Arial"/>
                          <a:cs typeface="Arial"/>
                          <a:sym typeface="Arial"/>
                        </a:rPr>
                        <a:t> the sold product.</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product_name</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Name</a:t>
                      </a:r>
                      <a:r>
                        <a:rPr lang="en-IN" sz="1800">
                          <a:latin typeface="Arial"/>
                          <a:ea typeface="Arial"/>
                          <a:cs typeface="Arial"/>
                          <a:sym typeface="Arial"/>
                        </a:rPr>
                        <a:t> of the product.</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product_type</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Type of the product.</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unit</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Unit in which the product is measured.</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price_unit</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Price per unit of the product.</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wholesale</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Price at which</a:t>
                      </a:r>
                      <a:r>
                        <a:rPr lang="en-IN" sz="1800">
                          <a:latin typeface="Arial"/>
                          <a:ea typeface="Arial"/>
                          <a:cs typeface="Arial"/>
                          <a:sym typeface="Arial"/>
                        </a:rPr>
                        <a:t> the company bought or manufactured.</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current_inventory</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The number of units available in the inventory</a:t>
                      </a:r>
                      <a:r>
                        <a:rPr lang="en-IN" sz="1800">
                          <a:latin typeface="Arial"/>
                          <a:ea typeface="Arial"/>
                          <a:cs typeface="Arial"/>
                          <a:sym typeface="Arial"/>
                        </a:rPr>
                        <a:t> or goods in stock.</a:t>
                      </a:r>
                      <a:endParaRPr sz="18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
          <p:cNvSpPr txBox="1"/>
          <p:nvPr>
            <p:ph type="title"/>
          </p:nvPr>
        </p:nvSpPr>
        <p:spPr>
          <a:xfrm>
            <a:off x="1235825" y="748422"/>
            <a:ext cx="10058400" cy="100648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68DBA"/>
              </a:buClr>
              <a:buSzPts val="4000"/>
              <a:buFont typeface="Arial"/>
              <a:buNone/>
            </a:pPr>
            <a:r>
              <a:rPr lang="en-IN" sz="4000">
                <a:latin typeface="Arial"/>
                <a:ea typeface="Arial"/>
                <a:cs typeface="Arial"/>
                <a:sym typeface="Arial"/>
              </a:rPr>
              <a:t>PROBLEM STATEMENT (EXCEL)</a:t>
            </a:r>
            <a:endParaRPr sz="4000">
              <a:latin typeface="Arial"/>
              <a:ea typeface="Arial"/>
              <a:cs typeface="Arial"/>
              <a:sym typeface="Arial"/>
            </a:endParaRPr>
          </a:p>
        </p:txBody>
      </p:sp>
      <p:sp>
        <p:nvSpPr>
          <p:cNvPr id="189" name="Google Shape;189;p5"/>
          <p:cNvSpPr txBox="1"/>
          <p:nvPr>
            <p:ph idx="1" type="body"/>
          </p:nvPr>
        </p:nvSpPr>
        <p:spPr>
          <a:xfrm>
            <a:off x="997527" y="1902690"/>
            <a:ext cx="10296698" cy="458123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IN" sz="2400">
                <a:latin typeface="Arial"/>
                <a:ea typeface="Arial"/>
                <a:cs typeface="Arial"/>
                <a:sym typeface="Arial"/>
              </a:rPr>
              <a:t>As there has been a lot of loss of the company due to reduced sales in the stores because of the above mentioned circumstances in the state, the company has decided to reduce the stocks of the products in the warehouse which will prevent all the wastage and losses.</a:t>
            </a:r>
            <a:endParaRPr/>
          </a:p>
          <a:p>
            <a:pPr indent="0" lvl="0" marL="0" rtl="0" algn="l">
              <a:spcBef>
                <a:spcPts val="1000"/>
              </a:spcBef>
              <a:spcAft>
                <a:spcPts val="0"/>
              </a:spcAft>
              <a:buSzPts val="2400"/>
              <a:buNone/>
            </a:pPr>
            <a:r>
              <a:t/>
            </a:r>
            <a:endParaRPr sz="2400">
              <a:latin typeface="Arial"/>
              <a:ea typeface="Arial"/>
              <a:cs typeface="Arial"/>
              <a:sym typeface="Arial"/>
            </a:endParaRPr>
          </a:p>
          <a:p>
            <a:pPr indent="-342900" lvl="0" marL="342900" rtl="0" algn="l">
              <a:spcBef>
                <a:spcPts val="1000"/>
              </a:spcBef>
              <a:spcAft>
                <a:spcPts val="0"/>
              </a:spcAft>
              <a:buSzPts val="2400"/>
              <a:buChar char="🠶"/>
            </a:pPr>
            <a:r>
              <a:rPr lang="en-IN" sz="2400">
                <a:latin typeface="Arial"/>
                <a:ea typeface="Arial"/>
                <a:cs typeface="Arial"/>
                <a:sym typeface="Arial"/>
              </a:rPr>
              <a:t> Munch box wants to know which products needs to be manufactured more and for which products manufacturing needs to be stopped till the situation gets better economically. For this reason they will need a complete analysis of the products and the sales transactions to see which products are still making money and which are not.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6"/>
          <p:cNvSpPr/>
          <p:nvPr/>
        </p:nvSpPr>
        <p:spPr>
          <a:xfrm>
            <a:off x="1496288" y="2063696"/>
            <a:ext cx="9199500" cy="23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chemeClr val="dk1"/>
                </a:solidFill>
                <a:latin typeface="Arial"/>
                <a:ea typeface="Arial"/>
                <a:cs typeface="Arial"/>
                <a:sym typeface="Arial"/>
              </a:rPr>
              <a:t>Let us consider you are a Data analyst working externally for this company and the data is provided to you in the form of excel sheets of the transactions, product information and the inventory information.</a:t>
            </a:r>
            <a:endParaRPr/>
          </a:p>
          <a:p>
            <a:pPr indent="0" lvl="0" marL="0" marR="0" rtl="0" algn="l">
              <a:spcBef>
                <a:spcPts val="0"/>
              </a:spcBef>
              <a:spcAft>
                <a:spcPts val="0"/>
              </a:spcAft>
              <a:buNone/>
            </a:pPr>
            <a:r>
              <a:rPr lang="en-IN" sz="2400">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bc0d357d5d_0_0"/>
          <p:cNvSpPr txBox="1"/>
          <p:nvPr/>
        </p:nvSpPr>
        <p:spPr>
          <a:xfrm>
            <a:off x="1413625" y="1674300"/>
            <a:ext cx="100101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chemeClr val="dk1"/>
                </a:solidFill>
              </a:rPr>
              <a:t>The excel workbook has 2 sheets as </a:t>
            </a:r>
            <a:r>
              <a:rPr b="1" lang="en-IN" sz="2400">
                <a:solidFill>
                  <a:schemeClr val="dk1"/>
                </a:solidFill>
              </a:rPr>
              <a:t>‘Transactions’ </a:t>
            </a:r>
            <a:r>
              <a:rPr lang="en-IN" sz="2400">
                <a:solidFill>
                  <a:schemeClr val="dk1"/>
                </a:solidFill>
              </a:rPr>
              <a:t>and </a:t>
            </a:r>
            <a:r>
              <a:rPr b="1" lang="en-IN" sz="2400">
                <a:solidFill>
                  <a:schemeClr val="dk1"/>
                </a:solidFill>
              </a:rPr>
              <a:t>‘Inventory_data’</a:t>
            </a:r>
            <a:r>
              <a:rPr lang="en-IN" sz="2400">
                <a:solidFill>
                  <a:schemeClr val="dk1"/>
                </a:solidFill>
              </a:rPr>
              <a:t>.</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381000" lvl="0" marL="457200" rtl="0" algn="l">
              <a:spcBef>
                <a:spcPts val="0"/>
              </a:spcBef>
              <a:spcAft>
                <a:spcPts val="0"/>
              </a:spcAft>
              <a:buClr>
                <a:schemeClr val="dk1"/>
              </a:buClr>
              <a:buSzPts val="2400"/>
              <a:buAutoNum type="arabicParenR"/>
            </a:pPr>
            <a:r>
              <a:rPr lang="en-IN" sz="2400">
                <a:solidFill>
                  <a:schemeClr val="dk1"/>
                </a:solidFill>
              </a:rPr>
              <a:t>The </a:t>
            </a:r>
            <a:r>
              <a:rPr b="1" lang="en-IN" sz="2400">
                <a:solidFill>
                  <a:schemeClr val="dk1"/>
                </a:solidFill>
              </a:rPr>
              <a:t>‘Transactions’  </a:t>
            </a:r>
            <a:r>
              <a:rPr lang="en-IN" sz="2400">
                <a:solidFill>
                  <a:schemeClr val="dk1"/>
                </a:solidFill>
              </a:rPr>
              <a:t>sheet has 594 observations with 3 columns which consists of the data related to the transactions and the products sold in the transactions.</a:t>
            </a:r>
            <a:endParaRPr sz="2400">
              <a:solidFill>
                <a:schemeClr val="dk1"/>
              </a:solidFill>
            </a:endParaRPr>
          </a:p>
          <a:p>
            <a:pPr indent="-381000" lvl="0" marL="457200" rtl="0" algn="l">
              <a:spcBef>
                <a:spcPts val="0"/>
              </a:spcBef>
              <a:spcAft>
                <a:spcPts val="0"/>
              </a:spcAft>
              <a:buClr>
                <a:schemeClr val="dk1"/>
              </a:buClr>
              <a:buSzPts val="2400"/>
              <a:buAutoNum type="arabicParenR"/>
            </a:pPr>
            <a:r>
              <a:rPr lang="en-IN" sz="2400">
                <a:solidFill>
                  <a:schemeClr val="dk1"/>
                </a:solidFill>
              </a:rPr>
              <a:t>The </a:t>
            </a:r>
            <a:r>
              <a:rPr b="1" lang="en-IN" sz="2400">
                <a:solidFill>
                  <a:schemeClr val="dk1"/>
                </a:solidFill>
              </a:rPr>
              <a:t>‘Inventory_data’ </a:t>
            </a:r>
            <a:r>
              <a:rPr lang="en-IN" sz="2400">
                <a:solidFill>
                  <a:schemeClr val="dk1"/>
                </a:solidFill>
              </a:rPr>
              <a:t>sheet has 85 observations with 7 columns which consists of the data related to product like name, price, wholesale rate, units available in stock/ inventory and type.</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Clr>
                <a:schemeClr val="dk1"/>
              </a:buClr>
              <a:buFont typeface="Arial"/>
              <a:buNone/>
            </a:pPr>
            <a:r>
              <a:rPr lang="en-IN" sz="2400">
                <a:solidFill>
                  <a:schemeClr val="dk1"/>
                </a:solidFill>
              </a:rPr>
              <a:t>Following are your tasks which are needed to be done in excel:</a:t>
            </a:r>
            <a:endParaRPr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7"/>
          <p:cNvSpPr txBox="1"/>
          <p:nvPr>
            <p:ph type="title"/>
          </p:nvPr>
        </p:nvSpPr>
        <p:spPr>
          <a:xfrm>
            <a:off x="1152698" y="683768"/>
            <a:ext cx="10058400" cy="117274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68DBA"/>
              </a:buClr>
              <a:buSzPts val="4000"/>
              <a:buFont typeface="Arial"/>
              <a:buNone/>
            </a:pPr>
            <a:r>
              <a:rPr lang="en-IN" sz="4000">
                <a:latin typeface="Arial"/>
                <a:ea typeface="Arial"/>
                <a:cs typeface="Arial"/>
                <a:sym typeface="Arial"/>
              </a:rPr>
              <a:t>TASKS AND HINTS (EXCEL)</a:t>
            </a:r>
            <a:endParaRPr sz="4000">
              <a:latin typeface="Arial"/>
              <a:ea typeface="Arial"/>
              <a:cs typeface="Arial"/>
              <a:sym typeface="Arial"/>
            </a:endParaRPr>
          </a:p>
        </p:txBody>
      </p:sp>
      <p:sp>
        <p:nvSpPr>
          <p:cNvPr id="205" name="Google Shape;205;p7"/>
          <p:cNvSpPr txBox="1"/>
          <p:nvPr>
            <p:ph idx="1" type="body"/>
          </p:nvPr>
        </p:nvSpPr>
        <p:spPr>
          <a:xfrm>
            <a:off x="1466734" y="1979660"/>
            <a:ext cx="10058400" cy="4439613"/>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Clr>
                <a:schemeClr val="dk1"/>
              </a:buClr>
              <a:buSzPts val="2000"/>
              <a:buFont typeface="Arial"/>
              <a:buAutoNum type="arabicParenR"/>
            </a:pPr>
            <a:r>
              <a:rPr b="1" lang="en-IN" sz="2000">
                <a:solidFill>
                  <a:schemeClr val="dk1"/>
                </a:solidFill>
                <a:latin typeface="Arial"/>
                <a:ea typeface="Arial"/>
                <a:cs typeface="Arial"/>
                <a:sym typeface="Arial"/>
              </a:rPr>
              <a:t>SCENARIO - 1</a:t>
            </a:r>
            <a:endParaRPr b="1"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The company needs to find the distribution of the transactions with respect to the product type and analyse the best product types which are helping in generating more revenue to the company.</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This is not possible to find by just using the first sheet of the excel dataset provided.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We need to merge the sheets and find the best selling product types.</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Task : </a:t>
            </a:r>
            <a:r>
              <a:rPr lang="en-IN" sz="2000">
                <a:solidFill>
                  <a:schemeClr val="dk1"/>
                </a:solidFill>
                <a:latin typeface="Arial"/>
                <a:ea typeface="Arial"/>
                <a:cs typeface="Arial"/>
                <a:sym typeface="Arial"/>
              </a:rPr>
              <a:t>Which product type had the most number of transactions?</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Hint: </a:t>
            </a:r>
            <a:r>
              <a:rPr lang="en-IN" sz="2000">
                <a:solidFill>
                  <a:schemeClr val="dk1"/>
                </a:solidFill>
                <a:latin typeface="Arial"/>
                <a:ea typeface="Arial"/>
                <a:cs typeface="Arial"/>
                <a:sym typeface="Arial"/>
              </a:rPr>
              <a:t>Use Vlookup.</a:t>
            </a:r>
            <a:endParaRPr sz="20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8"/>
          <p:cNvSpPr txBox="1"/>
          <p:nvPr>
            <p:ph type="title"/>
          </p:nvPr>
        </p:nvSpPr>
        <p:spPr>
          <a:xfrm>
            <a:off x="931026" y="674530"/>
            <a:ext cx="10058400" cy="78481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68DBA"/>
              </a:buClr>
              <a:buSzPts val="4000"/>
              <a:buFont typeface="Arial"/>
              <a:buNone/>
            </a:pPr>
            <a:r>
              <a:rPr lang="en-IN" sz="4000">
                <a:latin typeface="Arial"/>
                <a:ea typeface="Arial"/>
                <a:cs typeface="Arial"/>
                <a:sym typeface="Arial"/>
              </a:rPr>
              <a:t>TASKS AND HINTS (EXCEL)</a:t>
            </a:r>
            <a:endParaRPr sz="4000">
              <a:latin typeface="Arial"/>
              <a:ea typeface="Arial"/>
              <a:cs typeface="Arial"/>
              <a:sym typeface="Arial"/>
            </a:endParaRPr>
          </a:p>
        </p:txBody>
      </p:sp>
      <p:sp>
        <p:nvSpPr>
          <p:cNvPr id="211" name="Google Shape;211;p8"/>
          <p:cNvSpPr txBox="1"/>
          <p:nvPr>
            <p:ph idx="1" type="body"/>
          </p:nvPr>
        </p:nvSpPr>
        <p:spPr>
          <a:xfrm>
            <a:off x="1486008" y="2048932"/>
            <a:ext cx="9163520" cy="438881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IN" sz="2000">
                <a:solidFill>
                  <a:schemeClr val="dk1"/>
                </a:solidFill>
                <a:latin typeface="Arial"/>
                <a:ea typeface="Arial"/>
                <a:cs typeface="Arial"/>
                <a:sym typeface="Arial"/>
              </a:rPr>
              <a:t>2)	SCENARIO - 2</a:t>
            </a:r>
            <a:endParaRPr b="1"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In addition to the first task the company also needs to find the unit price of the products sold in each transaction by merging the unit price information provided in another sheet.</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This will help the company to find the average unit price of the top selling product types for all the transactions.</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Task: </a:t>
            </a:r>
            <a:r>
              <a:rPr lang="en-IN" sz="2000">
                <a:solidFill>
                  <a:schemeClr val="dk1"/>
                </a:solidFill>
                <a:latin typeface="Arial"/>
                <a:ea typeface="Arial"/>
                <a:cs typeface="Arial"/>
                <a:sym typeface="Arial"/>
              </a:rPr>
              <a:t>Find the average unit price of top 3 product types which have made the most number of transactions.</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Hint: </a:t>
            </a:r>
            <a:r>
              <a:rPr lang="en-IN" sz="2000">
                <a:solidFill>
                  <a:schemeClr val="dk1"/>
                </a:solidFill>
                <a:latin typeface="Arial"/>
                <a:ea typeface="Arial"/>
                <a:cs typeface="Arial"/>
                <a:sym typeface="Arial"/>
              </a:rPr>
              <a:t>Use Vlookup.</a:t>
            </a:r>
            <a:endParaRPr sz="20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2022-12-02T18:31:13Z</dcterms:created>
  <dc:creator>Netra Joshi</dc:creator>
</cp:coreProperties>
</file>